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07" r:id="rId4"/>
  </p:sldMasterIdLst>
  <p:notesMasterIdLst>
    <p:notesMasterId r:id="rId70"/>
  </p:notesMasterIdLst>
  <p:handoutMasterIdLst>
    <p:handoutMasterId r:id="rId71"/>
  </p:handoutMasterIdLst>
  <p:sldIdLst>
    <p:sldId id="1207" r:id="rId5"/>
    <p:sldId id="1364" r:id="rId6"/>
    <p:sldId id="1365" r:id="rId7"/>
    <p:sldId id="1366" r:id="rId8"/>
    <p:sldId id="1367" r:id="rId9"/>
    <p:sldId id="1187" r:id="rId10"/>
    <p:sldId id="1334" r:id="rId11"/>
    <p:sldId id="1208" r:id="rId12"/>
    <p:sldId id="1283" r:id="rId13"/>
    <p:sldId id="1305" r:id="rId14"/>
    <p:sldId id="1252" r:id="rId15"/>
    <p:sldId id="1253" r:id="rId16"/>
    <p:sldId id="1363" r:id="rId17"/>
    <p:sldId id="1306" r:id="rId18"/>
    <p:sldId id="1339" r:id="rId19"/>
    <p:sldId id="1307" r:id="rId20"/>
    <p:sldId id="1243" r:id="rId21"/>
    <p:sldId id="1288" r:id="rId22"/>
    <p:sldId id="1269" r:id="rId23"/>
    <p:sldId id="1260" r:id="rId24"/>
    <p:sldId id="1325" r:id="rId25"/>
    <p:sldId id="1308" r:id="rId26"/>
    <p:sldId id="1254" r:id="rId27"/>
    <p:sldId id="1255" r:id="rId28"/>
    <p:sldId id="1352" r:id="rId29"/>
    <p:sldId id="1256" r:id="rId30"/>
    <p:sldId id="1309" r:id="rId31"/>
    <p:sldId id="1310" r:id="rId32"/>
    <p:sldId id="1358" r:id="rId33"/>
    <p:sldId id="1257" r:id="rId34"/>
    <p:sldId id="1313" r:id="rId35"/>
    <p:sldId id="1319" r:id="rId36"/>
    <p:sldId id="1359" r:id="rId37"/>
    <p:sldId id="1344" r:id="rId38"/>
    <p:sldId id="1290" r:id="rId39"/>
    <p:sldId id="1271" r:id="rId40"/>
    <p:sldId id="1360" r:id="rId41"/>
    <p:sldId id="1326" r:id="rId42"/>
    <p:sldId id="1361" r:id="rId43"/>
    <p:sldId id="1258" r:id="rId44"/>
    <p:sldId id="1294" r:id="rId45"/>
    <p:sldId id="1323" r:id="rId46"/>
    <p:sldId id="1322" r:id="rId47"/>
    <p:sldId id="1278" r:id="rId48"/>
    <p:sldId id="1362" r:id="rId49"/>
    <p:sldId id="1317" r:id="rId50"/>
    <p:sldId id="1321" r:id="rId51"/>
    <p:sldId id="1296" r:id="rId52"/>
    <p:sldId id="1297" r:id="rId53"/>
    <p:sldId id="1298" r:id="rId54"/>
    <p:sldId id="1299" r:id="rId55"/>
    <p:sldId id="1327" r:id="rId56"/>
    <p:sldId id="1329" r:id="rId57"/>
    <p:sldId id="1330" r:id="rId58"/>
    <p:sldId id="1331" r:id="rId59"/>
    <p:sldId id="1332" r:id="rId60"/>
    <p:sldId id="1333" r:id="rId61"/>
    <p:sldId id="1233" r:id="rId62"/>
    <p:sldId id="1203" r:id="rId63"/>
    <p:sldId id="1341" r:id="rId64"/>
    <p:sldId id="1342" r:id="rId65"/>
    <p:sldId id="1343" r:id="rId66"/>
    <p:sldId id="1338" r:id="rId67"/>
    <p:sldId id="1303" r:id="rId68"/>
    <p:sldId id="1318" r:id="rId69"/>
  </p:sldIdLst>
  <p:sldSz cx="12436475" cy="6994525"/>
  <p:notesSz cx="9309100" cy="70231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vOps" id="{37815CD1-7524-424F-985B-51C7DE8083D7}">
          <p14:sldIdLst>
            <p14:sldId id="1207"/>
            <p14:sldId id="1364"/>
            <p14:sldId id="1365"/>
            <p14:sldId id="1366"/>
            <p14:sldId id="1367"/>
            <p14:sldId id="1187"/>
            <p14:sldId id="1334"/>
            <p14:sldId id="1208"/>
            <p14:sldId id="1283"/>
            <p14:sldId id="1305"/>
            <p14:sldId id="1252"/>
            <p14:sldId id="1253"/>
            <p14:sldId id="1363"/>
            <p14:sldId id="1306"/>
            <p14:sldId id="1339"/>
            <p14:sldId id="1307"/>
            <p14:sldId id="1243"/>
            <p14:sldId id="1288"/>
            <p14:sldId id="1269"/>
            <p14:sldId id="1260"/>
            <p14:sldId id="1325"/>
            <p14:sldId id="1308"/>
            <p14:sldId id="1254"/>
            <p14:sldId id="1255"/>
            <p14:sldId id="1352"/>
            <p14:sldId id="1256"/>
            <p14:sldId id="1309"/>
            <p14:sldId id="1310"/>
            <p14:sldId id="1358"/>
            <p14:sldId id="1257"/>
            <p14:sldId id="1313"/>
            <p14:sldId id="1319"/>
            <p14:sldId id="1359"/>
            <p14:sldId id="1344"/>
            <p14:sldId id="1290"/>
            <p14:sldId id="1271"/>
            <p14:sldId id="1360"/>
            <p14:sldId id="1326"/>
            <p14:sldId id="1361"/>
            <p14:sldId id="1258"/>
            <p14:sldId id="1294"/>
            <p14:sldId id="1323"/>
            <p14:sldId id="1322"/>
            <p14:sldId id="1278"/>
            <p14:sldId id="1362"/>
            <p14:sldId id="1317"/>
            <p14:sldId id="1321"/>
            <p14:sldId id="1296"/>
            <p14:sldId id="1297"/>
            <p14:sldId id="1298"/>
            <p14:sldId id="1299"/>
            <p14:sldId id="1327"/>
            <p14:sldId id="1329"/>
            <p14:sldId id="1330"/>
            <p14:sldId id="1331"/>
            <p14:sldId id="1332"/>
            <p14:sldId id="1333"/>
            <p14:sldId id="1233"/>
            <p14:sldId id="1203"/>
          </p14:sldIdLst>
        </p14:section>
        <p14:section name="Appendix" id="{34816612-D37F-461B-942E-2C4807DD9376}">
          <p14:sldIdLst>
            <p14:sldId id="1341"/>
            <p14:sldId id="1342"/>
            <p14:sldId id="1343"/>
            <p14:sldId id="1338"/>
            <p14:sldId id="1303"/>
            <p14:sldId id="1318"/>
          </p14:sldIdLst>
        </p14:section>
      </p14:sectionLst>
    </p:ext>
    <p:ext uri="{EFAFB233-063F-42B5-8137-9DF3F51BA10A}">
      <p15:sldGuideLst xmlns:p15="http://schemas.microsoft.com/office/powerpoint/2012/main">
        <p15:guide id="1" orient="horz" pos="2203" userDrawn="1">
          <p15:clr>
            <a:srgbClr val="A4A3A4"/>
          </p15:clr>
        </p15:guide>
        <p15:guide id="2" pos="3917" userDrawn="1">
          <p15:clr>
            <a:srgbClr val="A4A3A4"/>
          </p15:clr>
        </p15:guide>
      </p15:sldGuideLst>
    </p:ext>
    <p:ext uri="{2D200454-40CA-4A62-9FC3-DE9A4176ACB9}">
      <p15:notesGuideLst xmlns:p15="http://schemas.microsoft.com/office/powerpoint/2012/main">
        <p15:guide id="1" orient="horz" pos="2212" userDrawn="1">
          <p15:clr>
            <a:srgbClr val="A4A3A4"/>
          </p15:clr>
        </p15:guide>
        <p15:guide id="2" pos="293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David" initials="D" lastIdx="2" clrIdx="2">
    <p:extLst>
      <p:ext uri="{19B8F6BF-5375-455C-9EA6-DF929625EA0E}">
        <p15:presenceInfo xmlns:p15="http://schemas.microsoft.com/office/powerpoint/2012/main" userId="David" providerId="None"/>
      </p:ext>
    </p:extLst>
  </p:cmAuthor>
  <p:cmAuthor id="3" name="David Tesar" initials="DT" lastIdx="3" clrIdx="3">
    <p:extLst>
      <p:ext uri="{19B8F6BF-5375-455C-9EA6-DF929625EA0E}">
        <p15:presenceInfo xmlns:p15="http://schemas.microsoft.com/office/powerpoint/2012/main" userId="7f630f19a2a2ea5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C02DA2"/>
    <a:srgbClr val="F6931A"/>
    <a:srgbClr val="1C1834"/>
    <a:srgbClr val="140E31"/>
    <a:srgbClr val="DCDCDC"/>
    <a:srgbClr val="050708"/>
    <a:srgbClr val="16264D"/>
    <a:srgbClr val="C3A47C"/>
    <a:srgbClr val="DFBA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27" autoAdjust="0"/>
    <p:restoredTop sz="80542" autoAdjust="0"/>
  </p:normalViewPr>
  <p:slideViewPr>
    <p:cSldViewPr snapToGrid="0" snapToObjects="1">
      <p:cViewPr varScale="1">
        <p:scale>
          <a:sx n="69" d="100"/>
          <a:sy n="69" d="100"/>
        </p:scale>
        <p:origin x="826" y="86"/>
      </p:cViewPr>
      <p:guideLst>
        <p:guide orient="horz" pos="2203"/>
        <p:guide pos="3917"/>
      </p:guideLst>
    </p:cSldViewPr>
  </p:slideViewPr>
  <p:outlineViewPr>
    <p:cViewPr>
      <p:scale>
        <a:sx n="33" d="100"/>
        <a:sy n="33" d="100"/>
      </p:scale>
      <p:origin x="0" y="-20190"/>
    </p:cViewPr>
  </p:outlineViewPr>
  <p:notesTextViewPr>
    <p:cViewPr>
      <p:scale>
        <a:sx n="3" d="2"/>
        <a:sy n="3" d="2"/>
      </p:scale>
      <p:origin x="0" y="0"/>
    </p:cViewPr>
  </p:notesTextViewPr>
  <p:sorterViewPr>
    <p:cViewPr varScale="1">
      <p:scale>
        <a:sx n="1" d="1"/>
        <a:sy n="1" d="1"/>
      </p:scale>
      <p:origin x="0" y="0"/>
    </p:cViewPr>
  </p:sorterViewPr>
  <p:notesViewPr>
    <p:cSldViewPr snapToGrid="0" snapToObjects="1" showGuides="1">
      <p:cViewPr varScale="1">
        <p:scale>
          <a:sx n="112" d="100"/>
          <a:sy n="112" d="100"/>
        </p:scale>
        <p:origin x="2370" y="102"/>
      </p:cViewPr>
      <p:guideLst>
        <p:guide orient="horz" pos="2212"/>
        <p:guide pos="2932"/>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1" y="0"/>
            <a:ext cx="4033943" cy="351155"/>
          </a:xfrm>
          <a:prstGeom prst="rect">
            <a:avLst/>
          </a:prstGeom>
        </p:spPr>
        <p:txBody>
          <a:bodyPr vert="horz" lIns="93324" tIns="46662" rIns="93324" bIns="46662" rtlCol="0"/>
          <a:lstStyle>
            <a:lvl1pPr algn="l">
              <a:defRPr sz="1200"/>
            </a:lvl1pPr>
          </a:lstStyle>
          <a:p>
            <a:r>
              <a:rPr lang="en-US" dirty="0"/>
              <a:t>One Marketing Template</a:t>
            </a:r>
          </a:p>
          <a:p>
            <a:endParaRPr lang="en-US" dirty="0">
              <a:latin typeface="Segoe UI" pitchFamily="34" charset="0"/>
            </a:endParaRPr>
          </a:p>
        </p:txBody>
      </p:sp>
      <p:sp>
        <p:nvSpPr>
          <p:cNvPr id="7" name="Date Placeholder 6"/>
          <p:cNvSpPr>
            <a:spLocks noGrp="1"/>
          </p:cNvSpPr>
          <p:nvPr>
            <p:ph type="dt" sz="quarter" idx="1"/>
          </p:nvPr>
        </p:nvSpPr>
        <p:spPr>
          <a:xfrm>
            <a:off x="5273004" y="0"/>
            <a:ext cx="4033943" cy="351155"/>
          </a:xfrm>
          <a:prstGeom prst="rect">
            <a:avLst/>
          </a:prstGeom>
        </p:spPr>
        <p:txBody>
          <a:bodyPr vert="horz" lIns="93324" tIns="46662" rIns="93324" bIns="46662" rtlCol="0"/>
          <a:lstStyle>
            <a:lvl1pPr algn="r">
              <a:defRPr sz="1200"/>
            </a:lvl1pPr>
          </a:lstStyle>
          <a:p>
            <a:fld id="{DE219B1A-AE41-483B-A766-69B9363DDA6A}" type="datetimeFigureOut">
              <a:rPr lang="en-US" smtClean="0">
                <a:latin typeface="Segoe UI" pitchFamily="34" charset="0"/>
              </a:rPr>
              <a:t>12/10/2015</a:t>
            </a:fld>
            <a:endParaRPr lang="en-US" dirty="0">
              <a:latin typeface="Segoe UI" pitchFamily="34" charset="0"/>
            </a:endParaRPr>
          </a:p>
        </p:txBody>
      </p:sp>
      <p:sp>
        <p:nvSpPr>
          <p:cNvPr id="8" name="Footer Placeholder 7"/>
          <p:cNvSpPr>
            <a:spLocks noGrp="1"/>
          </p:cNvSpPr>
          <p:nvPr>
            <p:ph type="ftr" sz="quarter" idx="2"/>
          </p:nvPr>
        </p:nvSpPr>
        <p:spPr>
          <a:xfrm>
            <a:off x="0" y="6670726"/>
            <a:ext cx="7866190" cy="255328"/>
          </a:xfrm>
          <a:prstGeom prst="rect">
            <a:avLst/>
          </a:prstGeom>
        </p:spPr>
        <p:txBody>
          <a:bodyPr vert="horz" lIns="93324" tIns="46662" rIns="93324" bIns="46662" rtlCol="0" anchor="b"/>
          <a:lstStyle>
            <a:lvl1pPr algn="l">
              <a:defRPr sz="1200"/>
            </a:lvl1pPr>
          </a:lstStyle>
          <a:p>
            <a:pPr marL="406671" defTabSz="93292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406671" defTabSz="93292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7850674" y="6670726"/>
            <a:ext cx="1456271" cy="351155"/>
          </a:xfrm>
          <a:prstGeom prst="rect">
            <a:avLst/>
          </a:prstGeom>
        </p:spPr>
        <p:txBody>
          <a:bodyPr vert="horz" lIns="93324" tIns="46662" rIns="93324" bIns="46662"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1" y="0"/>
            <a:ext cx="4033943" cy="351155"/>
          </a:xfrm>
          <a:prstGeom prst="rect">
            <a:avLst/>
          </a:prstGeom>
        </p:spPr>
        <p:txBody>
          <a:bodyPr vert="horz" lIns="93324" tIns="46662" rIns="93324" bIns="46662" rtlCol="0"/>
          <a:lstStyle>
            <a:lvl1pPr algn="l">
              <a:defRPr sz="1200">
                <a:latin typeface="Segoe UI" pitchFamily="34" charset="0"/>
              </a:defRPr>
            </a:lvl1pPr>
          </a:lstStyle>
          <a:p>
            <a:r>
              <a:rPr lang="en-US" dirty="0" smtClean="0"/>
              <a:t>One Marketing Template</a:t>
            </a:r>
          </a:p>
          <a:p>
            <a:endParaRPr lang="en-US" dirty="0"/>
          </a:p>
        </p:txBody>
      </p:sp>
      <p:sp>
        <p:nvSpPr>
          <p:cNvPr id="9" name="Slide Image Placeholder 8"/>
          <p:cNvSpPr>
            <a:spLocks noGrp="1" noRot="1" noChangeAspect="1"/>
          </p:cNvSpPr>
          <p:nvPr>
            <p:ph type="sldImg" idx="2"/>
          </p:nvPr>
        </p:nvSpPr>
        <p:spPr>
          <a:xfrm>
            <a:off x="2312988" y="527050"/>
            <a:ext cx="4683125" cy="2633663"/>
          </a:xfrm>
          <a:prstGeom prst="rect">
            <a:avLst/>
          </a:prstGeom>
          <a:noFill/>
          <a:ln w="12700">
            <a:solidFill>
              <a:prstClr val="black"/>
            </a:solidFill>
          </a:ln>
        </p:spPr>
        <p:txBody>
          <a:bodyPr vert="horz" lIns="93324" tIns="46662" rIns="93324" bIns="46662" rtlCol="0" anchor="ctr"/>
          <a:lstStyle/>
          <a:p>
            <a:endParaRPr lang="en-US" dirty="0"/>
          </a:p>
        </p:txBody>
      </p:sp>
      <p:sp>
        <p:nvSpPr>
          <p:cNvPr id="10" name="Footer Placeholder 9"/>
          <p:cNvSpPr>
            <a:spLocks noGrp="1"/>
          </p:cNvSpPr>
          <p:nvPr>
            <p:ph type="ftr" sz="quarter" idx="4"/>
          </p:nvPr>
        </p:nvSpPr>
        <p:spPr>
          <a:xfrm>
            <a:off x="0" y="6671945"/>
            <a:ext cx="8036856" cy="273400"/>
          </a:xfrm>
          <a:prstGeom prst="rect">
            <a:avLst/>
          </a:prstGeom>
        </p:spPr>
        <p:txBody>
          <a:bodyPr vert="horz" lIns="93324" tIns="46662" rIns="93324" bIns="46662" rtlCol="0" anchor="b"/>
          <a:lstStyle>
            <a:lvl1pPr marL="583273" indent="0" algn="l">
              <a:defRPr sz="1200"/>
            </a:lvl1p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5273004" y="0"/>
            <a:ext cx="4033943" cy="351155"/>
          </a:xfrm>
          <a:prstGeom prst="rect">
            <a:avLst/>
          </a:prstGeom>
        </p:spPr>
        <p:txBody>
          <a:bodyPr vert="horz" lIns="93324" tIns="46662" rIns="93324" bIns="46662" rtlCol="0"/>
          <a:lstStyle>
            <a:lvl1pPr algn="r">
              <a:defRPr sz="1200">
                <a:latin typeface="Segoe UI" pitchFamily="34" charset="0"/>
              </a:defRPr>
            </a:lvl1pPr>
          </a:lstStyle>
          <a:p>
            <a:fld id="{D51B1278-D92B-4AF3-A9C1-71DD298190CE}" type="datetimeFigureOut">
              <a:rPr lang="en-US" smtClean="0"/>
              <a:pPr/>
              <a:t>12/10/2015</a:t>
            </a:fld>
            <a:endParaRPr lang="en-US" dirty="0"/>
          </a:p>
        </p:txBody>
      </p:sp>
      <p:sp>
        <p:nvSpPr>
          <p:cNvPr id="12" name="Notes Placeholder 11"/>
          <p:cNvSpPr>
            <a:spLocks noGrp="1"/>
          </p:cNvSpPr>
          <p:nvPr>
            <p:ph type="body" sz="quarter" idx="3"/>
          </p:nvPr>
        </p:nvSpPr>
        <p:spPr>
          <a:xfrm>
            <a:off x="930910" y="3335973"/>
            <a:ext cx="7447280" cy="3160395"/>
          </a:xfrm>
          <a:prstGeom prst="rect">
            <a:avLst/>
          </a:prstGeom>
        </p:spPr>
        <p:txBody>
          <a:bodyPr vert="horz" lIns="93324" tIns="46662" rIns="93324" bIns="4666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8021340" y="6670726"/>
            <a:ext cx="1285605" cy="351155"/>
          </a:xfrm>
          <a:prstGeom prst="rect">
            <a:avLst/>
          </a:prstGeom>
        </p:spPr>
        <p:txBody>
          <a:bodyPr vert="horz" lIns="93324" tIns="46662" rIns="93324" bIns="46662"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Cover Option 1</a:t>
            </a:r>
            <a:endParaRPr lang="en-US" dirty="0"/>
          </a:p>
        </p:txBody>
      </p:sp>
      <p:sp>
        <p:nvSpPr>
          <p:cNvPr id="4" name="Header Placeholder 3"/>
          <p:cNvSpPr>
            <a:spLocks noGrp="1"/>
          </p:cNvSpPr>
          <p:nvPr>
            <p:ph type="hdr" sz="quarter" idx="10"/>
          </p:nvPr>
        </p:nvSpPr>
        <p:spPr/>
        <p:txBody>
          <a:bodyPr/>
          <a:lstStyle/>
          <a:p>
            <a:r>
              <a:rPr lang="en-US" smtClean="0"/>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7D6E7FF-31A8-4898-8B67-71AE35B2AA65}" type="datetime1">
              <a:rPr lang="en-US" smtClean="0"/>
              <a:t>12/10/2015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40445167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b="0" dirty="0" smtClean="0"/>
              <a:t>But how</a:t>
            </a:r>
            <a:r>
              <a:rPr lang="en-US" b="0" baseline="0" dirty="0" smtClean="0"/>
              <a:t> </a:t>
            </a:r>
            <a:r>
              <a:rPr lang="en-US" b="0" dirty="0" smtClean="0"/>
              <a:t>is</a:t>
            </a:r>
            <a:r>
              <a:rPr lang="en-US" b="0" baseline="0" dirty="0" smtClean="0"/>
              <a:t> </a:t>
            </a:r>
            <a:r>
              <a:rPr lang="en-US" b="0" dirty="0" smtClean="0"/>
              <a:t>it</a:t>
            </a:r>
            <a:r>
              <a:rPr lang="en-US" b="0" baseline="0" dirty="0" smtClean="0"/>
              <a:t> </a:t>
            </a:r>
            <a:r>
              <a:rPr lang="en-US" b="0" dirty="0" smtClean="0"/>
              <a:t>that</a:t>
            </a:r>
            <a:r>
              <a:rPr lang="en-US" b="0" baseline="0" dirty="0" smtClean="0"/>
              <a:t> some </a:t>
            </a:r>
            <a:r>
              <a:rPr lang="en-US" b="0" dirty="0" smtClean="0"/>
              <a:t>companies</a:t>
            </a:r>
            <a:r>
              <a:rPr lang="en-US" b="0" baseline="0" dirty="0" smtClean="0"/>
              <a:t> </a:t>
            </a:r>
            <a:r>
              <a:rPr lang="en-US" b="0" dirty="0" smtClean="0"/>
              <a:t>like</a:t>
            </a:r>
            <a:r>
              <a:rPr lang="en-US" b="0" baseline="0" dirty="0" smtClean="0"/>
              <a:t> </a:t>
            </a:r>
            <a:r>
              <a:rPr lang="en-US" b="0" dirty="0" smtClean="0"/>
              <a:t>Netflix,</a:t>
            </a:r>
            <a:r>
              <a:rPr lang="en-US" b="0" baseline="0" dirty="0" smtClean="0"/>
              <a:t> </a:t>
            </a:r>
            <a:r>
              <a:rPr lang="en-US" b="0" dirty="0" smtClean="0"/>
              <a:t>Amazon,</a:t>
            </a:r>
            <a:r>
              <a:rPr lang="en-US" b="0" baseline="0" dirty="0" smtClean="0"/>
              <a:t> </a:t>
            </a:r>
            <a:r>
              <a:rPr lang="en-US" b="0" dirty="0" smtClean="0"/>
              <a:t>Etsy,</a:t>
            </a:r>
            <a:r>
              <a:rPr lang="en-US" b="0" baseline="0" dirty="0" smtClean="0"/>
              <a:t> </a:t>
            </a:r>
            <a:r>
              <a:rPr lang="en-US" b="0" dirty="0" smtClean="0"/>
              <a:t>and</a:t>
            </a:r>
            <a:r>
              <a:rPr lang="en-US" b="0" baseline="0" dirty="0" smtClean="0"/>
              <a:t> </a:t>
            </a:r>
            <a:r>
              <a:rPr lang="en-US" b="0" dirty="0" smtClean="0"/>
              <a:t>Facebook</a:t>
            </a:r>
            <a:r>
              <a:rPr lang="en-US" b="0" baseline="0" dirty="0" smtClean="0"/>
              <a:t> </a:t>
            </a:r>
            <a:r>
              <a:rPr lang="en-US" b="0" dirty="0" smtClean="0"/>
              <a:t>regularly</a:t>
            </a:r>
            <a:r>
              <a:rPr lang="en-US" b="0" baseline="0" dirty="0" smtClean="0"/>
              <a:t> </a:t>
            </a:r>
            <a:r>
              <a:rPr lang="en-US" b="0" dirty="0" smtClean="0"/>
              <a:t>deliver</a:t>
            </a:r>
            <a:r>
              <a:rPr lang="en-US" b="0" baseline="0" dirty="0" smtClean="0"/>
              <a:t> </a:t>
            </a:r>
            <a:r>
              <a:rPr lang="en-US" b="0" dirty="0" smtClean="0"/>
              <a:t>new</a:t>
            </a:r>
            <a:r>
              <a:rPr lang="en-US" b="0" baseline="0" dirty="0" smtClean="0"/>
              <a:t> </a:t>
            </a:r>
            <a:r>
              <a:rPr lang="en-US" b="0" dirty="0" smtClean="0"/>
              <a:t>features</a:t>
            </a:r>
            <a:r>
              <a:rPr lang="en-US" b="0" baseline="0" dirty="0" smtClean="0"/>
              <a:t> and innovation </a:t>
            </a:r>
            <a:r>
              <a:rPr lang="en-US" b="0" dirty="0" smtClean="0"/>
              <a:t>to</a:t>
            </a:r>
            <a:r>
              <a:rPr lang="en-US" b="0" baseline="0" dirty="0" smtClean="0"/>
              <a:t> </a:t>
            </a:r>
            <a:r>
              <a:rPr lang="en-US" b="0" dirty="0" smtClean="0"/>
              <a:t>their</a:t>
            </a:r>
            <a:r>
              <a:rPr lang="en-US" b="0" baseline="0" dirty="0" smtClean="0"/>
              <a:t> </a:t>
            </a:r>
            <a:r>
              <a:rPr lang="en-US" b="0" dirty="0" smtClean="0"/>
              <a:t>customers while</a:t>
            </a:r>
            <a:r>
              <a:rPr lang="en-US" b="0" baseline="0" dirty="0" smtClean="0"/>
              <a:t> </a:t>
            </a:r>
            <a:r>
              <a:rPr lang="en-US" b="0" dirty="0" smtClean="0"/>
              <a:t>other</a:t>
            </a:r>
            <a:r>
              <a:rPr lang="en-US" b="0" baseline="0" dirty="0" smtClean="0"/>
              <a:t> </a:t>
            </a:r>
            <a:r>
              <a:rPr lang="en-US" b="0" dirty="0" smtClean="0"/>
              <a:t>companies</a:t>
            </a:r>
            <a:r>
              <a:rPr lang="en-US" b="0" baseline="0" dirty="0" smtClean="0"/>
              <a:t> </a:t>
            </a:r>
            <a:r>
              <a:rPr lang="en-US" b="0" dirty="0" smtClean="0"/>
              <a:t>must</a:t>
            </a:r>
            <a:r>
              <a:rPr lang="en-US" b="0" baseline="0" dirty="0" smtClean="0"/>
              <a:t> </a:t>
            </a:r>
            <a:r>
              <a:rPr lang="en-US" b="0" dirty="0" smtClean="0"/>
              <a:t>wait</a:t>
            </a:r>
            <a:r>
              <a:rPr lang="en-US" b="0" baseline="0" dirty="0" smtClean="0"/>
              <a:t> weeks or </a:t>
            </a:r>
            <a:r>
              <a:rPr lang="en-US" b="0" dirty="0" smtClean="0"/>
              <a:t>months</a:t>
            </a:r>
            <a:r>
              <a:rPr lang="en-US" b="0" baseline="0" dirty="0" smtClean="0"/>
              <a:t> </a:t>
            </a:r>
            <a:r>
              <a:rPr lang="en-US" b="0" dirty="0" smtClean="0"/>
              <a:t>to</a:t>
            </a:r>
            <a:r>
              <a:rPr lang="en-US" b="0" baseline="0" dirty="0" smtClean="0"/>
              <a:t> </a:t>
            </a:r>
            <a:r>
              <a:rPr lang="en-US" b="0" dirty="0" smtClean="0"/>
              <a:t>release</a:t>
            </a:r>
            <a:r>
              <a:rPr lang="en-US" b="0" baseline="0" dirty="0" smtClean="0"/>
              <a:t> s</a:t>
            </a:r>
            <a:r>
              <a:rPr lang="en-US" b="0" dirty="0" smtClean="0"/>
              <a:t>oftware</a:t>
            </a:r>
            <a:r>
              <a:rPr lang="en-US" b="0" baseline="0" dirty="0" smtClean="0"/>
              <a:t> </a:t>
            </a:r>
            <a:r>
              <a:rPr lang="en-US" b="0" dirty="0" smtClean="0"/>
              <a:t>updates?</a:t>
            </a:r>
          </a:p>
          <a:p>
            <a:pPr marL="174708" indent="-174708">
              <a:buFont typeface="Arial" panose="020B0604020202020204" pitchFamily="34" charset="0"/>
              <a:buChar char="•"/>
            </a:pPr>
            <a:r>
              <a:rPr lang="en-US" b="0" dirty="0" smtClean="0"/>
              <a:t>Today, we see continual</a:t>
            </a:r>
            <a:r>
              <a:rPr lang="en-US" b="0" baseline="0" dirty="0" smtClean="0"/>
              <a:t> </a:t>
            </a:r>
            <a:r>
              <a:rPr lang="en-US" b="0" dirty="0" smtClean="0"/>
              <a:t>frustration on</a:t>
            </a:r>
            <a:r>
              <a:rPr lang="en-US" b="0" baseline="0" dirty="0" smtClean="0"/>
              <a:t> all sides:</a:t>
            </a:r>
            <a:br>
              <a:rPr lang="en-US" b="0" baseline="0" dirty="0" smtClean="0"/>
            </a:br>
            <a:endParaRPr lang="en-US" b="0" baseline="0" dirty="0" smtClean="0"/>
          </a:p>
          <a:p>
            <a:pPr marL="454333" lvl="1" indent="-232943">
              <a:buFont typeface="+mj-lt"/>
              <a:buAutoNum type="arabicPeriod"/>
            </a:pPr>
            <a:r>
              <a:rPr lang="en-US" b="0" baseline="0" dirty="0" smtClean="0"/>
              <a:t>Business, customers and IT all suffer from </a:t>
            </a:r>
            <a:r>
              <a:rPr lang="en-US" b="0" dirty="0" smtClean="0"/>
              <a:t>a</a:t>
            </a:r>
            <a:r>
              <a:rPr lang="en-US" b="0" baseline="0" dirty="0" smtClean="0"/>
              <a:t> </a:t>
            </a:r>
            <a:r>
              <a:rPr lang="en-US" b="0" dirty="0" smtClean="0"/>
              <a:t>lack</a:t>
            </a:r>
            <a:r>
              <a:rPr lang="en-US" b="0" baseline="0" dirty="0" smtClean="0"/>
              <a:t> </a:t>
            </a:r>
            <a:r>
              <a:rPr lang="en-US" b="0" dirty="0" smtClean="0"/>
              <a:t>of</a:t>
            </a:r>
            <a:r>
              <a:rPr lang="en-US" b="0" baseline="0" dirty="0" smtClean="0"/>
              <a:t> </a:t>
            </a:r>
            <a:r>
              <a:rPr lang="en-US" b="0" dirty="0" smtClean="0"/>
              <a:t>collaboration</a:t>
            </a:r>
            <a:r>
              <a:rPr lang="en-US" b="0" baseline="0" dirty="0" smtClean="0"/>
              <a:t> </a:t>
            </a:r>
            <a:r>
              <a:rPr lang="en-US" b="0" dirty="0" smtClean="0"/>
              <a:t>and</a:t>
            </a:r>
            <a:r>
              <a:rPr lang="en-US" b="0" baseline="0" dirty="0" smtClean="0"/>
              <a:t> </a:t>
            </a:r>
            <a:r>
              <a:rPr lang="en-US" b="0" dirty="0" smtClean="0"/>
              <a:t>communication</a:t>
            </a:r>
            <a:r>
              <a:rPr lang="en-US" b="0" baseline="0" dirty="0" smtClean="0"/>
              <a:t> </a:t>
            </a:r>
            <a:r>
              <a:rPr lang="en-US" b="0" dirty="0" smtClean="0"/>
              <a:t>between</a:t>
            </a:r>
            <a:r>
              <a:rPr lang="en-US" b="0" baseline="0" dirty="0" smtClean="0"/>
              <a:t> </a:t>
            </a:r>
            <a:r>
              <a:rPr lang="en-US" b="0" dirty="0" smtClean="0"/>
              <a:t>development</a:t>
            </a:r>
            <a:r>
              <a:rPr lang="en-US" b="0" baseline="0" dirty="0" smtClean="0"/>
              <a:t> </a:t>
            </a:r>
            <a:r>
              <a:rPr lang="en-US" b="0" dirty="0" smtClean="0"/>
              <a:t>and</a:t>
            </a:r>
            <a:r>
              <a:rPr lang="en-US" b="0" baseline="0" dirty="0" smtClean="0"/>
              <a:t> </a:t>
            </a:r>
            <a:r>
              <a:rPr lang="en-US" b="0" dirty="0" smtClean="0"/>
              <a:t>operations</a:t>
            </a:r>
            <a:r>
              <a:rPr lang="en-US" b="0" baseline="0" dirty="0" smtClean="0"/>
              <a:t> i</a:t>
            </a:r>
            <a:r>
              <a:rPr lang="en-US" b="0" dirty="0" smtClean="0"/>
              <a:t>n</a:t>
            </a:r>
            <a:r>
              <a:rPr lang="en-US" b="0" baseline="0" dirty="0" smtClean="0"/>
              <a:t> </a:t>
            </a:r>
            <a:r>
              <a:rPr lang="en-US" b="0" dirty="0" smtClean="0"/>
              <a:t>software</a:t>
            </a:r>
            <a:r>
              <a:rPr lang="en-US" b="0" baseline="0" dirty="0" smtClean="0"/>
              <a:t> </a:t>
            </a:r>
            <a:r>
              <a:rPr lang="en-US" b="0" dirty="0" smtClean="0"/>
              <a:t>projects</a:t>
            </a:r>
            <a:endParaRPr lang="en-US" b="0" baseline="0" dirty="0" smtClean="0"/>
          </a:p>
          <a:p>
            <a:pPr marL="454333" lvl="1" indent="-232943">
              <a:buFont typeface="+mj-lt"/>
              <a:buAutoNum type="arabicPeriod"/>
            </a:pPr>
            <a:r>
              <a:rPr lang="en-US" b="0" dirty="0" smtClean="0"/>
              <a:t>This increases</a:t>
            </a:r>
            <a:r>
              <a:rPr lang="en-US" b="0" baseline="0" dirty="0" smtClean="0"/>
              <a:t> </a:t>
            </a:r>
            <a:r>
              <a:rPr lang="en-US" b="0" dirty="0" smtClean="0"/>
              <a:t>time</a:t>
            </a:r>
            <a:r>
              <a:rPr lang="en-US" b="0" baseline="0" dirty="0" smtClean="0"/>
              <a:t> </a:t>
            </a:r>
            <a:r>
              <a:rPr lang="en-US" b="0" dirty="0" smtClean="0"/>
              <a:t>and</a:t>
            </a:r>
            <a:r>
              <a:rPr lang="en-US" b="0" baseline="0" dirty="0" smtClean="0"/>
              <a:t> </a:t>
            </a:r>
            <a:r>
              <a:rPr lang="en-US" b="0" dirty="0" smtClean="0"/>
              <a:t>labor</a:t>
            </a:r>
            <a:r>
              <a:rPr lang="en-US" b="0" baseline="0" dirty="0" smtClean="0"/>
              <a:t> </a:t>
            </a:r>
            <a:r>
              <a:rPr lang="en-US" b="0" dirty="0" smtClean="0"/>
              <a:t>involved</a:t>
            </a:r>
            <a:r>
              <a:rPr lang="en-US" b="0" baseline="0" dirty="0" smtClean="0"/>
              <a:t> </a:t>
            </a:r>
            <a:r>
              <a:rPr lang="en-US" b="0" dirty="0" smtClean="0"/>
              <a:t>in</a:t>
            </a:r>
            <a:r>
              <a:rPr lang="en-US" b="0" baseline="0" dirty="0" smtClean="0"/>
              <a:t> </a:t>
            </a:r>
            <a:r>
              <a:rPr lang="en-US" b="0" dirty="0" smtClean="0"/>
              <a:t>delivering and</a:t>
            </a:r>
            <a:r>
              <a:rPr lang="en-US" b="0" baseline="0" dirty="0" smtClean="0"/>
              <a:t> </a:t>
            </a:r>
            <a:r>
              <a:rPr lang="en-US" b="0" dirty="0" smtClean="0"/>
              <a:t>maintaining</a:t>
            </a:r>
            <a:r>
              <a:rPr lang="en-US" b="0" baseline="0" dirty="0" smtClean="0"/>
              <a:t> </a:t>
            </a:r>
            <a:r>
              <a:rPr lang="en-US" b="0" dirty="0" smtClean="0"/>
              <a:t>software</a:t>
            </a:r>
            <a:r>
              <a:rPr lang="en-US" b="0" baseline="0" dirty="0" smtClean="0"/>
              <a:t> </a:t>
            </a:r>
            <a:r>
              <a:rPr lang="en-US" b="0" dirty="0" smtClean="0"/>
              <a:t>systems – not a good thing in a world where fast time</a:t>
            </a:r>
            <a:r>
              <a:rPr lang="en-US" b="0" baseline="0" dirty="0" smtClean="0"/>
              <a:t> </a:t>
            </a:r>
            <a:r>
              <a:rPr lang="en-US" b="0" dirty="0" smtClean="0"/>
              <a:t>to market is key</a:t>
            </a:r>
          </a:p>
          <a:p>
            <a:pPr marL="454333" lvl="1" indent="-232943">
              <a:buFont typeface="+mj-lt"/>
              <a:buAutoNum type="arabicPeriod"/>
            </a:pPr>
            <a:r>
              <a:rPr lang="en-US" b="0" dirty="0" smtClean="0"/>
              <a:t>Add to that the problem that much of what</a:t>
            </a:r>
            <a:r>
              <a:rPr lang="en-US" b="0" baseline="0" dirty="0" smtClean="0"/>
              <a:t> we build is based on assumptions instead of hard data and you can see how this could easily lead a team to build the wrong thing</a:t>
            </a:r>
            <a:br>
              <a:rPr lang="en-US" b="0" baseline="0" dirty="0" smtClean="0"/>
            </a:br>
            <a:endParaRPr lang="en-US" b="0" dirty="0" smtClean="0"/>
          </a:p>
          <a:p>
            <a:pPr marL="174708" indent="-174708">
              <a:buFont typeface="Arial" panose="020B0604020202020204" pitchFamily="34" charset="0"/>
              <a:buChar char="•"/>
            </a:pPr>
            <a:r>
              <a:rPr lang="en-US" b="0" dirty="0" smtClean="0">
                <a:solidFill>
                  <a:srgbClr val="002050"/>
                </a:solidFill>
              </a:rPr>
              <a:t>The inability to deliver software efficiently and react quickly</a:t>
            </a:r>
            <a:r>
              <a:rPr lang="en-US" b="0" baseline="0" dirty="0" smtClean="0">
                <a:solidFill>
                  <a:srgbClr val="002050"/>
                </a:solidFill>
              </a:rPr>
              <a:t> to changes can </a:t>
            </a:r>
            <a:r>
              <a:rPr lang="en-US" b="0" dirty="0" smtClean="0">
                <a:solidFill>
                  <a:srgbClr val="002050"/>
                </a:solidFill>
              </a:rPr>
              <a:t>lead to much more </a:t>
            </a:r>
            <a:r>
              <a:rPr lang="en-US" b="0" baseline="0" dirty="0" smtClean="0">
                <a:solidFill>
                  <a:srgbClr val="002050"/>
                </a:solidFill>
              </a:rPr>
              <a:t>than just frustration </a:t>
            </a:r>
            <a:r>
              <a:rPr lang="en-US" b="0" dirty="0" smtClean="0">
                <a:solidFill>
                  <a:srgbClr val="002050"/>
                </a:solidFill>
              </a:rPr>
              <a:t>–in the long run, this can threaten your entire business!</a:t>
            </a:r>
            <a:endParaRPr lang="en-US" b="0" dirty="0" smtClean="0"/>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12/10/2015 7:43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859056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b="0" dirty="0" smtClean="0"/>
              <a:t>In the real world, there are real</a:t>
            </a:r>
            <a:r>
              <a:rPr lang="en-US" b="0" baseline="0" dirty="0" smtClean="0"/>
              <a:t> consequences if you are unable to deliver high-quality software quickly or build the wrong thing to begin with:</a:t>
            </a:r>
            <a:br>
              <a:rPr lang="en-US" b="0" baseline="0" dirty="0" smtClean="0"/>
            </a:br>
            <a:endParaRPr lang="en-US" b="0" baseline="0" dirty="0" smtClean="0"/>
          </a:p>
          <a:p>
            <a:pPr marL="454333" lvl="1" indent="-232943" defTabSz="950464">
              <a:spcAft>
                <a:spcPts val="346"/>
              </a:spcAft>
              <a:buFont typeface="+mj-lt"/>
              <a:buAutoNum type="arabicPeriod"/>
              <a:defRPr/>
            </a:pPr>
            <a:r>
              <a:rPr lang="en-US" b="0" baseline="0" dirty="0" smtClean="0"/>
              <a:t>40% of implementations end up getting reworked because they don’t meet the users’ original requirements</a:t>
            </a:r>
          </a:p>
          <a:p>
            <a:pPr marL="454333" lvl="1" indent="-232943">
              <a:buFont typeface="+mj-lt"/>
              <a:buAutoNum type="arabicPeriod"/>
            </a:pPr>
            <a:r>
              <a:rPr lang="en-US" b="0" dirty="0" smtClean="0"/>
              <a:t>The average cost of one hour downtime of a customer-facing app is calculated at 100.000 dollars per hour – and this does not take into account the damage to reputation, which can be even greater.</a:t>
            </a:r>
            <a:br>
              <a:rPr lang="en-US" b="0" dirty="0" smtClean="0"/>
            </a:br>
            <a:r>
              <a:rPr lang="en-US" b="0" dirty="0" smtClean="0"/>
              <a:t>Fixing such production issues takes on average 200 minutes per incident</a:t>
            </a:r>
          </a:p>
          <a:p>
            <a:pPr marL="454333" lvl="1" indent="-232943">
              <a:buFont typeface="+mj-lt"/>
              <a:buAutoNum type="arabicPeriod"/>
            </a:pPr>
            <a:r>
              <a:rPr lang="en-US" b="0" dirty="0" smtClean="0"/>
              <a:t>Three quarters of development teams have adopted Agile methodologies today, enabling them to develop faster.</a:t>
            </a:r>
            <a:br>
              <a:rPr lang="en-US" b="0" dirty="0" smtClean="0"/>
            </a:br>
            <a:r>
              <a:rPr lang="en-US" b="0" dirty="0" smtClean="0"/>
              <a:t>While this is a great number, it does not help if a development team is Agile but deployment still takes weeks or months because IT Ops is </a:t>
            </a:r>
            <a:r>
              <a:rPr lang="en-US" b="0" u="sng" dirty="0" smtClean="0"/>
              <a:t>perceived</a:t>
            </a:r>
            <a:r>
              <a:rPr lang="en-US" b="0" dirty="0" smtClean="0"/>
              <a:t> as not being Agile</a:t>
            </a:r>
            <a:br>
              <a:rPr lang="en-US" b="0" dirty="0" smtClean="0"/>
            </a:br>
            <a:endParaRPr lang="en-US" b="0" dirty="0" smtClean="0"/>
          </a:p>
          <a:p>
            <a:pPr marL="174708" indent="-174708">
              <a:buFont typeface="Arial" panose="020B0604020202020204" pitchFamily="34" charset="0"/>
              <a:buChar char="•"/>
            </a:pPr>
            <a:r>
              <a:rPr lang="en-US" b="0" dirty="0" smtClean="0"/>
              <a:t>These are just 3 very high-level examples but all the data we have today points toward the same conclusion – this is about more than just frustration or minor delays. Lack of collaboration between dev and ops can have substantial impact on a company’s bottom line and success</a:t>
            </a:r>
          </a:p>
          <a:p>
            <a:pPr marL="178027" indent="-178027">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12/10/2015 7:43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3777032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2014 Report collected in December 2013 had over 9,200 survey respondents</a:t>
            </a:r>
            <a:r>
              <a:rPr lang="en-US" baseline="0" dirty="0" smtClean="0"/>
              <a:t> across 110 countries with companies of ALL sizes and verticals.</a:t>
            </a:r>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smtClean="0"/>
              <a:t>2015 Report had 4,976 respondents with companies of ALL sizes and verticals.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&lt;Event Name Here&gt;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DEE4F6-5204-4A2F-B54C-8BB1993AF4B2}"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12/10/2015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919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 Culture</a:t>
            </a:r>
          </a:p>
          <a:p>
            <a:r>
              <a:rPr lang="en-US" dirty="0" smtClean="0">
                <a:effectLst/>
              </a:rPr>
              <a:t>Fundamental attributes of successful cultures: </a:t>
            </a:r>
          </a:p>
          <a:p>
            <a:pPr marL="171450" indent="-171450">
              <a:buFontTx/>
              <a:buChar char="-"/>
            </a:pPr>
            <a:r>
              <a:rPr lang="en-US" dirty="0" smtClean="0">
                <a:effectLst/>
              </a:rPr>
              <a:t>Shared mission and incentives: infrastructure as code, apps as services, </a:t>
            </a:r>
            <a:r>
              <a:rPr lang="en-US" dirty="0" err="1" smtClean="0">
                <a:effectLst/>
              </a:rPr>
              <a:t>DevOps</a:t>
            </a:r>
            <a:r>
              <a:rPr lang="en-US" dirty="0" smtClean="0">
                <a:effectLst/>
              </a:rPr>
              <a:t>/all as teams </a:t>
            </a:r>
          </a:p>
          <a:p>
            <a:pPr marL="171450" indent="-171450">
              <a:buFontTx/>
              <a:buChar char="-"/>
            </a:pPr>
            <a:r>
              <a:rPr lang="en-US" dirty="0" smtClean="0">
                <a:effectLst/>
              </a:rPr>
              <a:t>You need to consider your hardware as a commodity, (don't give your servers names) , servers are like farm animals, it is just harder if you let </a:t>
            </a:r>
            <a:r>
              <a:rPr lang="en-US" dirty="0" err="1" smtClean="0">
                <a:effectLst/>
              </a:rPr>
              <a:t>theids</a:t>
            </a:r>
            <a:r>
              <a:rPr lang="en-US" dirty="0" smtClean="0">
                <a:effectLst/>
              </a:rPr>
              <a:t> name them </a:t>
            </a:r>
          </a:p>
          <a:p>
            <a:pPr marL="171450" indent="-171450">
              <a:buFontTx/>
              <a:buChar char="-"/>
            </a:pPr>
            <a:r>
              <a:rPr lang="en-US" dirty="0" smtClean="0">
                <a:effectLst/>
              </a:rPr>
              <a:t>Build deep instrumentation into services, push complexity up the stack </a:t>
            </a:r>
          </a:p>
          <a:p>
            <a:pPr marL="171450" indent="-171450">
              <a:buFontTx/>
              <a:buChar char="-"/>
            </a:pPr>
            <a:r>
              <a:rPr lang="en-US" dirty="0" smtClean="0">
                <a:effectLst/>
              </a:rPr>
              <a:t>Rally around agile, shared metrics, CI, service owners on call, etc. </a:t>
            </a:r>
          </a:p>
          <a:p>
            <a:pPr marL="171450" indent="-171450">
              <a:buFontTx/>
              <a:buChar char="-"/>
            </a:pPr>
            <a:r>
              <a:rPr lang="en-US" dirty="0" smtClean="0">
                <a:effectLst/>
              </a:rPr>
              <a:t>Changing the culture: any change takes time, changing culture is no exception and you can't do it alone, </a:t>
            </a:r>
            <a:r>
              <a:rPr lang="en-US" baseline="0" dirty="0" smtClean="0">
                <a:effectLst/>
              </a:rPr>
              <a:t> </a:t>
            </a:r>
            <a:r>
              <a:rPr lang="en-US" dirty="0" smtClean="0">
                <a:effectLst/>
              </a:rPr>
              <a:t>exploit compelling events to change culture: downtimes, cloud adoption, </a:t>
            </a:r>
            <a:r>
              <a:rPr lang="en-US" dirty="0" err="1" smtClean="0">
                <a:effectLst/>
              </a:rPr>
              <a:t>devops</a:t>
            </a:r>
            <a:r>
              <a:rPr lang="en-US" dirty="0" smtClean="0">
                <a:effectLst/>
              </a:rPr>
              <a:t> buzz</a:t>
            </a:r>
          </a:p>
          <a:p>
            <a:pPr marL="171450" indent="-171450">
              <a:buFontTx/>
              <a:buChar char="-"/>
            </a:pPr>
            <a:endParaRPr lang="en-US" dirty="0" smtClean="0">
              <a:effectLst/>
            </a:endParaRPr>
          </a:p>
          <a:p>
            <a:pPr>
              <a:lnSpc>
                <a:spcPct val="90000"/>
              </a:lnSpc>
              <a:spcBef>
                <a:spcPct val="30000"/>
              </a:spcBef>
              <a:spcAft>
                <a:spcPts val="600"/>
              </a:spcAft>
            </a:pPr>
            <a:r>
              <a:rPr lang="en-US" sz="1000" dirty="0" smtClean="0">
                <a:gradFill>
                  <a:gsLst>
                    <a:gs pos="2917">
                      <a:srgbClr val="FFFFFF"/>
                    </a:gs>
                    <a:gs pos="30000">
                      <a:srgbClr val="FFFFFF"/>
                    </a:gs>
                  </a:gsLst>
                  <a:lin ang="5400000" scaled="0"/>
                </a:gradFill>
              </a:rPr>
              <a:t>PROCESS</a:t>
            </a:r>
            <a:r>
              <a:rPr lang="en-US" sz="1100" b="1" dirty="0" smtClean="0">
                <a:solidFill>
                  <a:srgbClr val="000000"/>
                </a:solidFill>
                <a:latin typeface="Trebuchet MS" pitchFamily="34" charset="0"/>
                <a:cs typeface="Arial" charset="0"/>
              </a:rPr>
              <a:t/>
            </a:r>
            <a:br>
              <a:rPr lang="en-US" sz="1100" b="1" dirty="0" smtClean="0">
                <a:solidFill>
                  <a:srgbClr val="000000"/>
                </a:solidFill>
                <a:latin typeface="Trebuchet MS" pitchFamily="34" charset="0"/>
                <a:cs typeface="Arial" charset="0"/>
              </a:rPr>
            </a:br>
            <a:r>
              <a:rPr lang="en-US"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Definition and design, compliance, and continuous improvement</a:t>
            </a:r>
          </a:p>
          <a:p>
            <a:pPr>
              <a:lnSpc>
                <a:spcPct val="90000"/>
              </a:lnSpc>
              <a:spcBef>
                <a:spcPct val="30000"/>
              </a:spcBef>
              <a:spcAft>
                <a:spcPts val="600"/>
              </a:spcAft>
            </a:pPr>
            <a:r>
              <a:rPr lang="en-US" sz="1000" dirty="0" smtClean="0">
                <a:gradFill>
                  <a:gsLst>
                    <a:gs pos="2917">
                      <a:srgbClr val="FFFFFF"/>
                    </a:gs>
                    <a:gs pos="30000">
                      <a:srgbClr val="FFFFFF"/>
                    </a:gs>
                  </a:gsLst>
                  <a:lin ang="5400000" scaled="0"/>
                </a:gradFill>
              </a:rPr>
              <a:t>PEOPLE</a:t>
            </a:r>
            <a:br>
              <a:rPr lang="en-US" sz="1000" dirty="0" smtClean="0">
                <a:gradFill>
                  <a:gsLst>
                    <a:gs pos="2917">
                      <a:srgbClr val="FFFFFF"/>
                    </a:gs>
                    <a:gs pos="30000">
                      <a:srgbClr val="FFFFFF"/>
                    </a:gs>
                  </a:gsLst>
                  <a:lin ang="5400000" scaled="0"/>
                </a:gradFill>
              </a:rPr>
            </a:br>
            <a:r>
              <a:rPr lang="en-US"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Responsibilities, management, skills development, and discipline</a:t>
            </a:r>
          </a:p>
          <a:p>
            <a:pPr marL="0" marR="0" indent="0" algn="l" defTabSz="932742" rtl="0" eaLnBrk="1" fontAlgn="auto" latinLnBrk="0" hangingPunct="1">
              <a:lnSpc>
                <a:spcPct val="90000"/>
              </a:lnSpc>
              <a:spcBef>
                <a:spcPts val="0"/>
              </a:spcBef>
              <a:spcAft>
                <a:spcPts val="340"/>
              </a:spcAft>
              <a:buClrTx/>
              <a:buSzTx/>
              <a:buFontTx/>
              <a:buNone/>
              <a:tabLst/>
              <a:defRPr/>
            </a:pPr>
            <a:r>
              <a:rPr lang="en-US" sz="1000" dirty="0" smtClean="0">
                <a:gradFill>
                  <a:gsLst>
                    <a:gs pos="2917">
                      <a:srgbClr val="FFFFFF"/>
                    </a:gs>
                    <a:gs pos="30000">
                      <a:srgbClr val="FFFFFF"/>
                    </a:gs>
                  </a:gsLst>
                  <a:lin ang="5400000" scaled="0"/>
                </a:gradFill>
              </a:rPr>
              <a:t>Products</a:t>
            </a:r>
            <a:br>
              <a:rPr lang="en-US" sz="1000" dirty="0" smtClean="0">
                <a:gradFill>
                  <a:gsLst>
                    <a:gs pos="2917">
                      <a:srgbClr val="FFFFFF"/>
                    </a:gs>
                    <a:gs pos="30000">
                      <a:srgbClr val="FFFFFF"/>
                    </a:gs>
                  </a:gsLst>
                  <a:lin ang="5400000" scaled="0"/>
                </a:gradFill>
              </a:rPr>
            </a:br>
            <a:r>
              <a:rPr lang="en-US"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Tools and infrastructure</a:t>
            </a:r>
          </a:p>
          <a:p>
            <a:pPr marL="0" indent="0">
              <a:buFontTx/>
              <a:buNone/>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S4 Solution Specialist Sales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12/10/2015 7:43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347081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err="1" smtClean="0">
                <a:latin typeface="Segoe UI" panose="020B0502040204020203" pitchFamily="34" charset="0"/>
                <a:cs typeface="Segoe UI" panose="020B0502040204020203" pitchFamily="34" charset="0"/>
              </a:rPr>
              <a:t>DevOps</a:t>
            </a:r>
            <a:r>
              <a:rPr lang="en-US" sz="1200" dirty="0" smtClean="0">
                <a:latin typeface="Segoe UI" panose="020B0502040204020203" pitchFamily="34" charset="0"/>
                <a:cs typeface="Segoe UI" panose="020B0502040204020203" pitchFamily="34" charset="0"/>
              </a:rPr>
              <a:t> is an </a:t>
            </a:r>
            <a:r>
              <a:rPr lang="en-US" sz="1200" b="1" dirty="0" smtClean="0">
                <a:latin typeface="Segoe UI" panose="020B0502040204020203" pitchFamily="34" charset="0"/>
                <a:cs typeface="Segoe UI" panose="020B0502040204020203" pitchFamily="34" charset="0"/>
              </a:rPr>
              <a:t>umbrella term</a:t>
            </a:r>
            <a:r>
              <a:rPr lang="en-US" sz="1200" dirty="0" smtClean="0">
                <a:latin typeface="Segoe UI" panose="020B0502040204020203" pitchFamily="34" charset="0"/>
                <a:cs typeface="Segoe UI" panose="020B0502040204020203" pitchFamily="34" charset="0"/>
              </a:rPr>
              <a:t> for a number of process categories that define an organization’s ability to deliver value.</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kern="1200" dirty="0" smtClean="0">
                <a:solidFill>
                  <a:schemeClr val="tx1"/>
                </a:solidFill>
                <a:effectLst/>
                <a:latin typeface="Segoe UI" panose="020B0502040204020203" pitchFamily="34" charset="0"/>
                <a:ea typeface="+mn-ea"/>
                <a:cs typeface="Segoe UI" panose="020B0502040204020203" pitchFamily="34" charset="0"/>
              </a:rPr>
              <a:t>The</a:t>
            </a:r>
            <a:r>
              <a:rPr lang="en-US" sz="1200" kern="1200" baseline="0" dirty="0" smtClean="0">
                <a:solidFill>
                  <a:schemeClr val="tx1"/>
                </a:solidFill>
                <a:effectLst/>
                <a:latin typeface="Segoe UI" panose="020B0502040204020203" pitchFamily="34" charset="0"/>
                <a:ea typeface="+mn-ea"/>
                <a:cs typeface="Segoe UI" panose="020B0502040204020203" pitchFamily="34" charset="0"/>
              </a:rPr>
              <a:t> seven practices on this slide can be addressed either individually or together, in any combination.</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kern="1200" baseline="0" dirty="0" smtClean="0">
                <a:solidFill>
                  <a:schemeClr val="tx1"/>
                </a:solidFill>
                <a:effectLst/>
                <a:latin typeface="Segoe UI" panose="020B0502040204020203" pitchFamily="34" charset="0"/>
                <a:ea typeface="+mn-ea"/>
                <a:cs typeface="Segoe UI" panose="020B0502040204020203" pitchFamily="34" charset="0"/>
              </a:rPr>
              <a:t>Establishing and evolving any of the practices in your development lifecycle will positively impact your organization.</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1200" kern="1200" baseline="0" dirty="0" smtClean="0">
              <a:solidFill>
                <a:schemeClr val="tx1"/>
              </a:solidFill>
              <a:effectLst/>
              <a:latin typeface="Segoe UI" panose="020B0502040204020203" pitchFamily="34" charset="0"/>
              <a:ea typeface="+mn-ea"/>
              <a:cs typeface="Segoe UI" panose="020B0502040204020203" pitchFamily="34" charset="0"/>
            </a:endParaRPr>
          </a:p>
          <a:p>
            <a:pPr marL="245986" marR="0" lvl="2" indent="-86293" algn="l" defTabSz="685585" rtl="0" eaLnBrk="1" fontAlgn="auto" latinLnBrk="0" hangingPunct="1">
              <a:lnSpc>
                <a:spcPct val="90000"/>
              </a:lnSpc>
              <a:spcBef>
                <a:spcPts val="0"/>
              </a:spcBef>
              <a:spcAft>
                <a:spcPts val="250"/>
              </a:spcAft>
              <a:buClrTx/>
              <a:buSzTx/>
              <a:buFont typeface="Arial" pitchFamily="34" charset="0"/>
              <a:buChar char="•"/>
              <a:tabLst/>
              <a:defRPr/>
            </a:pPr>
            <a:r>
              <a:rPr lang="en-US" sz="1200" b="1" dirty="0" smtClean="0">
                <a:latin typeface="Segoe UI" panose="020B0502040204020203" pitchFamily="34" charset="0"/>
                <a:cs typeface="Segoe UI" panose="020B0502040204020203" pitchFamily="34" charset="0"/>
              </a:rPr>
              <a:t>Backlog</a:t>
            </a:r>
            <a:r>
              <a:rPr lang="en-US" sz="1200" dirty="0" smtClean="0">
                <a:latin typeface="Segoe UI" panose="020B0502040204020203" pitchFamily="34" charset="0"/>
                <a:cs typeface="Segoe UI" panose="020B0502040204020203" pitchFamily="34" charset="0"/>
              </a:rPr>
              <a:t> - </a:t>
            </a:r>
            <a:r>
              <a:rPr lang="en-US" sz="1200" kern="1200" dirty="0" smtClean="0">
                <a:solidFill>
                  <a:schemeClr val="tx1"/>
                </a:solidFill>
                <a:effectLst/>
                <a:latin typeface="Segoe UI" panose="020B0502040204020203" pitchFamily="34" charset="0"/>
                <a:ea typeface="+mn-ea"/>
                <a:cs typeface="Segoe UI" panose="020B0502040204020203" pitchFamily="34" charset="0"/>
              </a:rPr>
              <a:t>How do you currently manage requirements and change requests?</a:t>
            </a:r>
            <a:br>
              <a:rPr lang="en-US" sz="1200" kern="1200" dirty="0" smtClean="0">
                <a:solidFill>
                  <a:schemeClr val="tx1"/>
                </a:solidFill>
                <a:effectLst/>
                <a:latin typeface="Segoe UI" panose="020B0502040204020203" pitchFamily="34" charset="0"/>
                <a:ea typeface="+mn-ea"/>
                <a:cs typeface="Segoe UI" panose="020B0502040204020203" pitchFamily="34" charset="0"/>
              </a:rPr>
            </a:br>
            <a:r>
              <a:rPr lang="en-US" sz="1200" kern="1200" dirty="0" smtClean="0">
                <a:solidFill>
                  <a:schemeClr val="tx1"/>
                </a:solidFill>
                <a:effectLst/>
                <a:latin typeface="Segoe UI" panose="020B0502040204020203" pitchFamily="34" charset="0"/>
                <a:ea typeface="+mn-ea"/>
                <a:cs typeface="Segoe UI" panose="020B0502040204020203" pitchFamily="34" charset="0"/>
              </a:rPr>
              <a:t>How are software requirements associated to business needs/value? </a:t>
            </a:r>
            <a:endParaRPr lang="en-US" sz="1200" dirty="0" smtClean="0">
              <a:latin typeface="Segoe UI" panose="020B0502040204020203" pitchFamily="34" charset="0"/>
              <a:cs typeface="Segoe UI" panose="020B0502040204020203" pitchFamily="34" charset="0"/>
            </a:endParaRPr>
          </a:p>
          <a:p>
            <a:pPr marL="245986" marR="0" lvl="2" indent="-86293" algn="l" defTabSz="685585" rtl="0" eaLnBrk="1" fontAlgn="auto" latinLnBrk="0" hangingPunct="1">
              <a:lnSpc>
                <a:spcPct val="90000"/>
              </a:lnSpc>
              <a:spcBef>
                <a:spcPts val="0"/>
              </a:spcBef>
              <a:spcAft>
                <a:spcPts val="250"/>
              </a:spcAft>
              <a:buClrTx/>
              <a:buSzTx/>
              <a:buFont typeface="Arial" pitchFamily="34" charset="0"/>
              <a:buChar char="•"/>
              <a:tabLst/>
              <a:defRPr/>
            </a:pPr>
            <a:r>
              <a:rPr lang="en-US" sz="1200" b="1" dirty="0" smtClean="0">
                <a:latin typeface="Segoe UI" panose="020B0502040204020203" pitchFamily="34" charset="0"/>
                <a:cs typeface="Segoe UI" panose="020B0502040204020203" pitchFamily="34" charset="0"/>
              </a:rPr>
              <a:t>Schedule and team</a:t>
            </a:r>
            <a:r>
              <a:rPr lang="en-US" sz="1200" dirty="0" smtClean="0">
                <a:latin typeface="Segoe UI" panose="020B0502040204020203" pitchFamily="34" charset="0"/>
                <a:cs typeface="Segoe UI" panose="020B0502040204020203" pitchFamily="34" charset="0"/>
              </a:rPr>
              <a:t> -</a:t>
            </a:r>
            <a:r>
              <a:rPr lang="en-US" sz="1200" baseline="0" dirty="0" smtClean="0">
                <a:latin typeface="Segoe UI" panose="020B0502040204020203" pitchFamily="34" charset="0"/>
                <a:cs typeface="Segoe UI" panose="020B0502040204020203" pitchFamily="34" charset="0"/>
              </a:rPr>
              <a:t> </a:t>
            </a:r>
            <a:r>
              <a:rPr lang="en-US" sz="1200" kern="1200" dirty="0" smtClean="0">
                <a:solidFill>
                  <a:schemeClr val="tx1"/>
                </a:solidFill>
                <a:effectLst/>
                <a:latin typeface="Segoe UI" panose="020B0502040204020203" pitchFamily="34" charset="0"/>
                <a:ea typeface="+mn-ea"/>
                <a:cs typeface="Segoe UI" panose="020B0502040204020203" pitchFamily="34" charset="0"/>
              </a:rPr>
              <a:t>How are your teams organized?</a:t>
            </a:r>
            <a:r>
              <a:rPr lang="en-US" sz="1200" kern="1200" baseline="0" dirty="0" smtClean="0">
                <a:solidFill>
                  <a:schemeClr val="tx1"/>
                </a:solidFill>
                <a:effectLst/>
                <a:latin typeface="Segoe UI" panose="020B0502040204020203" pitchFamily="34" charset="0"/>
                <a:ea typeface="+mn-ea"/>
                <a:cs typeface="Segoe UI" panose="020B0502040204020203" pitchFamily="34" charset="0"/>
              </a:rPr>
              <a:t> </a:t>
            </a:r>
            <a:r>
              <a:rPr lang="en-US" sz="1200" kern="1200" dirty="0" smtClean="0">
                <a:solidFill>
                  <a:schemeClr val="tx1"/>
                </a:solidFill>
                <a:effectLst/>
                <a:latin typeface="Segoe UI" panose="020B0502040204020203" pitchFamily="34" charset="0"/>
                <a:ea typeface="+mn-ea"/>
                <a:cs typeface="Segoe UI" panose="020B0502040204020203" pitchFamily="34" charset="0"/>
              </a:rPr>
              <a:t>Does every discipline report to the same executive? What is the typical team size and makeup (i.e. what disciplines are in a team)? How do these teams schedule their work? How long is a development iteration? How do development teams and IT Operations teams collaborate? </a:t>
            </a:r>
            <a:endParaRPr lang="en-US" sz="1200" dirty="0" smtClean="0">
              <a:latin typeface="Segoe UI" panose="020B0502040204020203" pitchFamily="34" charset="0"/>
              <a:cs typeface="Segoe UI" panose="020B0502040204020203" pitchFamily="34" charset="0"/>
            </a:endParaRPr>
          </a:p>
          <a:p>
            <a:pPr marL="245986" marR="0" lvl="2" indent="-86293" algn="l" defTabSz="685585" rtl="0" eaLnBrk="1" fontAlgn="auto" latinLnBrk="0" hangingPunct="1">
              <a:lnSpc>
                <a:spcPct val="90000"/>
              </a:lnSpc>
              <a:spcBef>
                <a:spcPts val="0"/>
              </a:spcBef>
              <a:spcAft>
                <a:spcPts val="250"/>
              </a:spcAft>
              <a:buClrTx/>
              <a:buSzTx/>
              <a:buFont typeface="Arial" pitchFamily="34" charset="0"/>
              <a:buChar char="•"/>
              <a:tabLst/>
              <a:defRPr/>
            </a:pPr>
            <a:r>
              <a:rPr lang="en-US" sz="1200" b="1" dirty="0" smtClean="0">
                <a:latin typeface="Segoe UI" panose="020B0502040204020203" pitchFamily="34" charset="0"/>
                <a:cs typeface="Segoe UI" panose="020B0502040204020203" pitchFamily="34" charset="0"/>
              </a:rPr>
              <a:t>Technical debt</a:t>
            </a:r>
            <a:r>
              <a:rPr lang="en-US" sz="1200" dirty="0" smtClean="0">
                <a:latin typeface="Segoe UI" panose="020B0502040204020203" pitchFamily="34" charset="0"/>
                <a:cs typeface="Segoe UI" panose="020B0502040204020203" pitchFamily="34" charset="0"/>
              </a:rPr>
              <a:t> - </a:t>
            </a:r>
            <a:r>
              <a:rPr lang="en-US" sz="1200" kern="1200" dirty="0" smtClean="0">
                <a:solidFill>
                  <a:schemeClr val="tx1"/>
                </a:solidFill>
                <a:effectLst/>
                <a:latin typeface="Segoe UI" panose="020B0502040204020203" pitchFamily="34" charset="0"/>
                <a:ea typeface="+mn-ea"/>
                <a:cs typeface="Segoe UI" panose="020B0502040204020203" pitchFamily="34" charset="0"/>
              </a:rPr>
              <a:t>How do your teams think about and manage technical debt? What is the split in time spent on servicing existing code vs. new development activities and innovation? How do your teams ensure a common definition of done? How much of your resources are invested in engineering systems? </a:t>
            </a:r>
          </a:p>
          <a:p>
            <a:pPr marL="245986" marR="0" lvl="2" indent="-86293" algn="l" defTabSz="685585" rtl="0" eaLnBrk="1" fontAlgn="auto" latinLnBrk="0" hangingPunct="1">
              <a:lnSpc>
                <a:spcPct val="90000"/>
              </a:lnSpc>
              <a:spcBef>
                <a:spcPts val="0"/>
              </a:spcBef>
              <a:spcAft>
                <a:spcPts val="250"/>
              </a:spcAft>
              <a:buClrTx/>
              <a:buSzTx/>
              <a:buFont typeface="Arial" pitchFamily="34" charset="0"/>
              <a:buChar char="•"/>
              <a:tabLst/>
              <a:defRPr/>
            </a:pPr>
            <a:r>
              <a:rPr lang="en-US" sz="1200" b="1" dirty="0" smtClean="0">
                <a:latin typeface="Segoe UI" panose="020B0502040204020203" pitchFamily="34" charset="0"/>
                <a:cs typeface="Segoe UI" panose="020B0502040204020203" pitchFamily="34" charset="0"/>
              </a:rPr>
              <a:t>Flow</a:t>
            </a:r>
            <a:r>
              <a:rPr lang="en-US" sz="1200" dirty="0" smtClean="0">
                <a:latin typeface="Segoe UI" panose="020B0502040204020203" pitchFamily="34" charset="0"/>
                <a:cs typeface="Segoe UI" panose="020B0502040204020203" pitchFamily="34" charset="0"/>
              </a:rPr>
              <a:t> - </a:t>
            </a:r>
            <a:r>
              <a:rPr lang="en-US" sz="1200" kern="1200" dirty="0" smtClean="0">
                <a:solidFill>
                  <a:schemeClr val="tx1"/>
                </a:solidFill>
                <a:effectLst/>
                <a:latin typeface="Segoe UI" panose="020B0502040204020203" pitchFamily="34" charset="0"/>
                <a:ea typeface="+mn-ea"/>
                <a:cs typeface="Segoe UI" panose="020B0502040204020203" pitchFamily="34" charset="0"/>
              </a:rPr>
              <a:t>How does software flow through your delivery pipeline from build to production? How long does it take to provision a new </a:t>
            </a:r>
            <a:r>
              <a:rPr lang="en-US" sz="1200" kern="1200" dirty="0" err="1" smtClean="0">
                <a:solidFill>
                  <a:schemeClr val="tx1"/>
                </a:solidFill>
                <a:effectLst/>
                <a:latin typeface="Segoe UI" panose="020B0502040204020203" pitchFamily="34" charset="0"/>
                <a:ea typeface="+mn-ea"/>
                <a:cs typeface="Segoe UI" panose="020B0502040204020203" pitchFamily="34" charset="0"/>
              </a:rPr>
              <a:t>dev</a:t>
            </a:r>
            <a:r>
              <a:rPr lang="en-US" sz="1200" kern="1200" dirty="0" smtClean="0">
                <a:solidFill>
                  <a:schemeClr val="tx1"/>
                </a:solidFill>
                <a:effectLst/>
                <a:latin typeface="Segoe UI" panose="020B0502040204020203" pitchFamily="34" charset="0"/>
                <a:ea typeface="+mn-ea"/>
                <a:cs typeface="Segoe UI" panose="020B0502040204020203" pitchFamily="34" charset="0"/>
              </a:rPr>
              <a:t>/test environment? How frequently do you release per application? What is your release process?</a:t>
            </a:r>
          </a:p>
          <a:p>
            <a:pPr marL="245986" marR="0" lvl="2" indent="-86293" algn="l" defTabSz="685585" rtl="0" eaLnBrk="1" fontAlgn="auto" latinLnBrk="0" hangingPunct="1">
              <a:lnSpc>
                <a:spcPct val="90000"/>
              </a:lnSpc>
              <a:spcBef>
                <a:spcPts val="0"/>
              </a:spcBef>
              <a:spcAft>
                <a:spcPts val="250"/>
              </a:spcAft>
              <a:buClrTx/>
              <a:buSzTx/>
              <a:buFont typeface="Arial" pitchFamily="34" charset="0"/>
              <a:buChar char="•"/>
              <a:tabLst/>
              <a:defRPr/>
            </a:pPr>
            <a:r>
              <a:rPr lang="en-US" sz="1200" b="1" dirty="0" smtClean="0">
                <a:latin typeface="Segoe UI" panose="020B0502040204020203" pitchFamily="34" charset="0"/>
                <a:cs typeface="Segoe UI" panose="020B0502040204020203" pitchFamily="34" charset="0"/>
              </a:rPr>
              <a:t>Evidence</a:t>
            </a:r>
            <a:r>
              <a:rPr lang="en-US" sz="1200" dirty="0" smtClean="0">
                <a:latin typeface="Segoe UI" panose="020B0502040204020203" pitchFamily="34" charset="0"/>
                <a:cs typeface="Segoe UI" panose="020B0502040204020203" pitchFamily="34" charset="0"/>
              </a:rPr>
              <a:t> - </a:t>
            </a:r>
            <a:r>
              <a:rPr lang="en-US" sz="1200" kern="1200" dirty="0" smtClean="0">
                <a:solidFill>
                  <a:schemeClr val="tx1"/>
                </a:solidFill>
                <a:effectLst/>
                <a:latin typeface="Segoe UI" panose="020B0502040204020203" pitchFamily="34" charset="0"/>
                <a:ea typeface="+mn-ea"/>
                <a:cs typeface="Segoe UI" panose="020B0502040204020203" pitchFamily="34" charset="0"/>
              </a:rPr>
              <a:t>How are decisions made in software development? What data do you collect and use in decision making? How frequently do you use tools to validate software (code analysis, unit tests, functional tests, etc.)? How closely do your test environments mimic production? How do you use measure and react to how users interact with your software?</a:t>
            </a:r>
          </a:p>
          <a:p>
            <a:pPr marL="245986" marR="0" lvl="2" indent="-86293" algn="l" defTabSz="685585" rtl="0" eaLnBrk="1" fontAlgn="auto" latinLnBrk="0" hangingPunct="1">
              <a:lnSpc>
                <a:spcPct val="90000"/>
              </a:lnSpc>
              <a:spcBef>
                <a:spcPts val="0"/>
              </a:spcBef>
              <a:spcAft>
                <a:spcPts val="250"/>
              </a:spcAft>
              <a:buClrTx/>
              <a:buSzTx/>
              <a:buFont typeface="Arial" pitchFamily="34" charset="0"/>
              <a:buChar char="•"/>
              <a:tabLst/>
              <a:defRPr/>
            </a:pPr>
            <a:r>
              <a:rPr lang="en-US" sz="1200" b="1" dirty="0" smtClean="0">
                <a:latin typeface="Segoe UI" panose="020B0502040204020203" pitchFamily="34" charset="0"/>
                <a:cs typeface="Segoe UI" panose="020B0502040204020203" pitchFamily="34" charset="0"/>
              </a:rPr>
              <a:t>Production</a:t>
            </a:r>
            <a:r>
              <a:rPr lang="en-US" sz="1200" dirty="0" smtClean="0">
                <a:latin typeface="Segoe UI" panose="020B0502040204020203" pitchFamily="34" charset="0"/>
                <a:cs typeface="Segoe UI" panose="020B0502040204020203" pitchFamily="34" charset="0"/>
              </a:rPr>
              <a:t> - </a:t>
            </a:r>
            <a:r>
              <a:rPr lang="en-US" sz="1200" kern="1200" dirty="0" smtClean="0">
                <a:solidFill>
                  <a:schemeClr val="tx1"/>
                </a:solidFill>
                <a:effectLst/>
                <a:latin typeface="Segoe UI" panose="020B0502040204020203" pitchFamily="34" charset="0"/>
                <a:ea typeface="+mn-ea"/>
                <a:cs typeface="Segoe UI" panose="020B0502040204020203" pitchFamily="34" charset="0"/>
              </a:rPr>
              <a:t>How do you detect and respond to production incidents? What is your Mean-Time-To-Detection (MTTD)? What is your Mean-Time-To-Recovery (MTTR)?</a:t>
            </a:r>
          </a:p>
          <a:p>
            <a:pPr marL="245986" marR="0" lvl="2" indent="-86293" algn="l" defTabSz="685585" rtl="0" eaLnBrk="1" fontAlgn="auto" latinLnBrk="0" hangingPunct="1">
              <a:lnSpc>
                <a:spcPct val="90000"/>
              </a:lnSpc>
              <a:spcBef>
                <a:spcPts val="0"/>
              </a:spcBef>
              <a:spcAft>
                <a:spcPts val="250"/>
              </a:spcAft>
              <a:buClrTx/>
              <a:buSzTx/>
              <a:buFont typeface="Arial" pitchFamily="34" charset="0"/>
              <a:buChar char="•"/>
              <a:tabLst/>
              <a:defRPr/>
            </a:pPr>
            <a:r>
              <a:rPr lang="en-US" sz="1200" b="1" dirty="0" smtClean="0">
                <a:latin typeface="Segoe UI" panose="020B0502040204020203" pitchFamily="34" charset="0"/>
                <a:cs typeface="Segoe UI" panose="020B0502040204020203" pitchFamily="34" charset="0"/>
              </a:rPr>
              <a:t>Infrastructure </a:t>
            </a:r>
            <a:r>
              <a:rPr lang="en-US" sz="1200" dirty="0" smtClean="0">
                <a:latin typeface="Segoe UI" panose="020B0502040204020203" pitchFamily="34" charset="0"/>
                <a:cs typeface="Segoe UI" panose="020B0502040204020203" pitchFamily="34" charset="0"/>
              </a:rPr>
              <a:t>- </a:t>
            </a:r>
            <a:r>
              <a:rPr lang="en-US" sz="1200" kern="1200" dirty="0" smtClean="0">
                <a:solidFill>
                  <a:schemeClr val="tx1"/>
                </a:solidFill>
                <a:effectLst/>
                <a:latin typeface="Segoe UI" panose="020B0502040204020203" pitchFamily="34" charset="0"/>
                <a:ea typeface="+mn-ea"/>
                <a:cs typeface="Segoe UI" panose="020B0502040204020203" pitchFamily="34" charset="0"/>
              </a:rPr>
              <a:t>Describe the core infrastructure your applications run on? Are your </a:t>
            </a:r>
            <a:r>
              <a:rPr lang="en-US" sz="1200" kern="1200" dirty="0" err="1" smtClean="0">
                <a:solidFill>
                  <a:schemeClr val="tx1"/>
                </a:solidFill>
                <a:effectLst/>
                <a:latin typeface="Segoe UI" panose="020B0502040204020203" pitchFamily="34" charset="0"/>
                <a:ea typeface="+mn-ea"/>
                <a:cs typeface="Segoe UI" panose="020B0502040204020203" pitchFamily="34" charset="0"/>
              </a:rPr>
              <a:t>dev</a:t>
            </a:r>
            <a:r>
              <a:rPr lang="en-US" sz="1200" kern="1200" dirty="0" smtClean="0">
                <a:solidFill>
                  <a:schemeClr val="tx1"/>
                </a:solidFill>
                <a:effectLst/>
                <a:latin typeface="Segoe UI" panose="020B0502040204020203" pitchFamily="34" charset="0"/>
                <a:ea typeface="+mn-ea"/>
                <a:cs typeface="Segoe UI" panose="020B0502040204020203" pitchFamily="34" charset="0"/>
              </a:rPr>
              <a:t>/test environments hosted on-premises or in a public cloud? Are your production environments hosted on-premises or in a public cloud? Is your core infrastructure provided as a service either internally or by a third-party?</a:t>
            </a:r>
            <a:endParaRPr lang="en-US" sz="1200" kern="1200" baseline="0" dirty="0" smtClean="0">
              <a:solidFill>
                <a:schemeClr val="tx1"/>
              </a:solidFill>
              <a:effectLst/>
              <a:latin typeface="Segoe UI" panose="020B0502040204020203"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12/10/2015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458068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dirty="0" smtClean="0"/>
              <a:t>This is the framework for which you could connect</a:t>
            </a:r>
            <a:r>
              <a:rPr lang="en-US" baseline="0" dirty="0" smtClean="0"/>
              <a:t> the 300 level technology demos back to DevOps for any of your presentations.  Do not present this slide to customers. </a:t>
            </a:r>
          </a:p>
          <a:p>
            <a:pPr rtl="0" fontAlgn="ctr"/>
            <a:endParaRPr lang="en-US" baseline="0" dirty="0" smtClean="0"/>
          </a:p>
          <a:p>
            <a:pPr rtl="0" fontAlgn="ctr"/>
            <a:r>
              <a:rPr lang="en-US" baseline="0" dirty="0" smtClean="0"/>
              <a:t>Sample DevOps practices might include: </a:t>
            </a:r>
          </a:p>
          <a:p>
            <a:pPr rtl="0" fontAlgn="ctr"/>
            <a:r>
              <a:rPr lang="en-US" sz="1200" b="0" i="0" kern="1200" dirty="0" smtClean="0">
                <a:solidFill>
                  <a:schemeClr val="tx1"/>
                </a:solidFill>
                <a:effectLst/>
                <a:latin typeface="+mn-lt"/>
                <a:ea typeface="+mn-ea"/>
                <a:cs typeface="+mn-cs"/>
              </a:rPr>
              <a:t>Continuous Integration</a:t>
            </a:r>
          </a:p>
          <a:p>
            <a:pPr rtl="0" fontAlgn="ctr"/>
            <a:r>
              <a:rPr lang="en-US" sz="1200" b="0" i="0" kern="1200" dirty="0" smtClean="0">
                <a:solidFill>
                  <a:schemeClr val="tx1"/>
                </a:solidFill>
                <a:effectLst/>
                <a:latin typeface="+mn-lt"/>
                <a:ea typeface="+mn-ea"/>
                <a:cs typeface="+mn-cs"/>
              </a:rPr>
              <a:t>Infrastructure/Configuration as code</a:t>
            </a:r>
          </a:p>
          <a:p>
            <a:pPr rtl="0" fontAlgn="ctr"/>
            <a:r>
              <a:rPr lang="en-US" sz="1200" b="0" i="0" kern="1200" dirty="0" smtClean="0">
                <a:solidFill>
                  <a:schemeClr val="tx1"/>
                </a:solidFill>
                <a:effectLst/>
                <a:latin typeface="+mn-lt"/>
                <a:ea typeface="+mn-ea"/>
                <a:cs typeface="+mn-cs"/>
              </a:rPr>
              <a:t>Self Service Environments</a:t>
            </a:r>
          </a:p>
          <a:p>
            <a:pPr rtl="0" fontAlgn="ctr"/>
            <a:r>
              <a:rPr lang="en-US" sz="1200" b="0" i="0" kern="1200" dirty="0" smtClean="0">
                <a:solidFill>
                  <a:schemeClr val="tx1"/>
                </a:solidFill>
                <a:effectLst/>
                <a:latin typeface="+mn-lt"/>
                <a:ea typeface="+mn-ea"/>
                <a:cs typeface="+mn-cs"/>
              </a:rPr>
              <a:t>Continuous Deployment</a:t>
            </a:r>
          </a:p>
          <a:p>
            <a:pPr rtl="0" fontAlgn="ctr"/>
            <a:r>
              <a:rPr lang="en-US" sz="1200" b="0" i="0" kern="1200" dirty="0" smtClean="0">
                <a:solidFill>
                  <a:schemeClr val="tx1"/>
                </a:solidFill>
                <a:effectLst/>
                <a:latin typeface="+mn-lt"/>
                <a:ea typeface="+mn-ea"/>
                <a:cs typeface="+mn-cs"/>
              </a:rPr>
              <a:t>Test automation</a:t>
            </a:r>
          </a:p>
          <a:p>
            <a:pPr rtl="0" fontAlgn="ctr"/>
            <a:r>
              <a:rPr lang="en-US" sz="1200" b="0" i="0" kern="1200" dirty="0" smtClean="0">
                <a:solidFill>
                  <a:schemeClr val="tx1"/>
                </a:solidFill>
                <a:effectLst/>
                <a:latin typeface="+mn-lt"/>
                <a:ea typeface="+mn-ea"/>
                <a:cs typeface="+mn-cs"/>
              </a:rPr>
              <a:t>Release Management</a:t>
            </a:r>
          </a:p>
          <a:p>
            <a:pPr rtl="0" fontAlgn="ctr"/>
            <a:r>
              <a:rPr lang="en-US" sz="1200" b="0" i="0" kern="1200" dirty="0" smtClean="0">
                <a:solidFill>
                  <a:schemeClr val="tx1"/>
                </a:solidFill>
                <a:effectLst/>
                <a:latin typeface="+mn-lt"/>
                <a:ea typeface="+mn-ea"/>
                <a:cs typeface="+mn-cs"/>
              </a:rPr>
              <a:t>Performance Monitoring</a:t>
            </a:r>
          </a:p>
          <a:p>
            <a:pPr rtl="0" fontAlgn="ctr"/>
            <a:r>
              <a:rPr lang="en-US" sz="1200" b="0" i="0" kern="1200" dirty="0" smtClean="0">
                <a:solidFill>
                  <a:schemeClr val="tx1"/>
                </a:solidFill>
                <a:effectLst/>
                <a:latin typeface="+mn-lt"/>
                <a:ea typeface="+mn-ea"/>
                <a:cs typeface="+mn-cs"/>
              </a:rPr>
              <a:t>Alerting</a:t>
            </a:r>
          </a:p>
          <a:p>
            <a:pPr rtl="0" fontAlgn="ctr"/>
            <a:r>
              <a:rPr lang="en-US" sz="1200" b="0" i="0" kern="1200" dirty="0" smtClean="0">
                <a:solidFill>
                  <a:schemeClr val="tx1"/>
                </a:solidFill>
                <a:effectLst/>
                <a:latin typeface="+mn-lt"/>
                <a:ea typeface="+mn-ea"/>
                <a:cs typeface="+mn-cs"/>
              </a:rPr>
              <a:t>Production Diagnostics</a:t>
            </a:r>
          </a:p>
          <a:p>
            <a:pPr rtl="0" fontAlgn="ctr"/>
            <a:r>
              <a:rPr lang="en-US" sz="1200" b="0" i="0" kern="1200" dirty="0" smtClean="0">
                <a:solidFill>
                  <a:schemeClr val="tx1"/>
                </a:solidFill>
                <a:effectLst/>
                <a:latin typeface="+mn-lt"/>
                <a:ea typeface="+mn-ea"/>
                <a:cs typeface="+mn-cs"/>
              </a:rPr>
              <a:t>Availability Monitoring</a:t>
            </a:r>
          </a:p>
          <a:p>
            <a:pPr rtl="0" fontAlgn="ctr"/>
            <a:r>
              <a:rPr lang="en-US" sz="1200" b="0" i="0" kern="1200" dirty="0" smtClean="0">
                <a:solidFill>
                  <a:schemeClr val="tx1"/>
                </a:solidFill>
                <a:effectLst/>
                <a:latin typeface="+mn-lt"/>
                <a:ea typeface="+mn-ea"/>
                <a:cs typeface="+mn-cs"/>
              </a:rPr>
              <a:t>Feature Flags</a:t>
            </a:r>
          </a:p>
          <a:p>
            <a:pPr rtl="0" fontAlgn="ctr"/>
            <a:r>
              <a:rPr lang="en-US" sz="1200" b="0" i="0" kern="1200" dirty="0" smtClean="0">
                <a:solidFill>
                  <a:schemeClr val="tx1"/>
                </a:solidFill>
                <a:effectLst/>
                <a:latin typeface="+mn-lt"/>
                <a:ea typeface="+mn-ea"/>
                <a:cs typeface="+mn-cs"/>
              </a:rPr>
              <a:t>Automated Environment De-Provisioning</a:t>
            </a:r>
          </a:p>
          <a:p>
            <a:pPr rtl="0" fontAlgn="ctr"/>
            <a:r>
              <a:rPr lang="en-US" sz="1200" b="0" i="0" kern="1200" dirty="0" smtClean="0">
                <a:solidFill>
                  <a:schemeClr val="tx1"/>
                </a:solidFill>
                <a:effectLst/>
                <a:latin typeface="+mn-lt"/>
                <a:ea typeface="+mn-ea"/>
                <a:cs typeface="+mn-cs"/>
              </a:rPr>
              <a:t>Automated Recovery (Rollback &amp; Roll-Forward)</a:t>
            </a:r>
          </a:p>
          <a:p>
            <a:pPr rtl="0" fontAlgn="ctr"/>
            <a:r>
              <a:rPr lang="en-US" sz="1200" b="0" i="0" kern="1200" dirty="0" smtClean="0">
                <a:solidFill>
                  <a:schemeClr val="tx1"/>
                </a:solidFill>
                <a:effectLst/>
                <a:latin typeface="+mn-lt"/>
                <a:ea typeface="+mn-ea"/>
                <a:cs typeface="+mn-cs"/>
              </a:rPr>
              <a:t>Hypothesis Driven Development </a:t>
            </a:r>
          </a:p>
          <a:p>
            <a:pPr lvl="1" rtl="0" fontAlgn="ctr"/>
            <a:r>
              <a:rPr lang="en-US" sz="1200" b="0" i="0" kern="1200" dirty="0" err="1" smtClean="0">
                <a:solidFill>
                  <a:schemeClr val="tx1"/>
                </a:solidFill>
                <a:effectLst/>
                <a:latin typeface="+mn-lt"/>
                <a:ea typeface="+mn-ea"/>
                <a:cs typeface="+mn-cs"/>
              </a:rPr>
              <a:t>TiP</a:t>
            </a:r>
            <a:endParaRPr lang="en-US" sz="1200" b="0" i="0" kern="1200" dirty="0" smtClean="0">
              <a:solidFill>
                <a:schemeClr val="tx1"/>
              </a:solidFill>
              <a:effectLst/>
              <a:latin typeface="+mn-lt"/>
              <a:ea typeface="+mn-ea"/>
              <a:cs typeface="+mn-cs"/>
            </a:endParaRPr>
          </a:p>
          <a:p>
            <a:pPr lvl="1" rtl="0" fontAlgn="ctr"/>
            <a:r>
              <a:rPr lang="en-US" sz="1200" b="0" i="0" kern="1200" dirty="0" smtClean="0">
                <a:solidFill>
                  <a:schemeClr val="tx1"/>
                </a:solidFill>
                <a:effectLst/>
                <a:latin typeface="+mn-lt"/>
                <a:ea typeface="+mn-ea"/>
                <a:cs typeface="+mn-cs"/>
              </a:rPr>
              <a:t>Fault Injection</a:t>
            </a:r>
          </a:p>
          <a:p>
            <a:pPr lvl="1" rtl="0" fontAlgn="ctr"/>
            <a:r>
              <a:rPr lang="en-US" sz="1200" b="0" i="0" kern="1200" dirty="0" smtClean="0">
                <a:solidFill>
                  <a:schemeClr val="tx1"/>
                </a:solidFill>
                <a:effectLst/>
                <a:latin typeface="+mn-lt"/>
                <a:ea typeface="+mn-ea"/>
                <a:cs typeface="+mn-cs"/>
              </a:rPr>
              <a:t>Usage Monitoring / User Telemetry</a:t>
            </a:r>
          </a:p>
          <a:p>
            <a:pPr rtl="0" fontAlgn="ctr"/>
            <a:r>
              <a:rPr lang="en-US" sz="1200" b="0" i="0" kern="1200" dirty="0" smtClean="0">
                <a:solidFill>
                  <a:schemeClr val="tx1"/>
                </a:solidFill>
                <a:effectLst/>
                <a:latin typeface="+mn-lt"/>
                <a:ea typeface="+mn-ea"/>
                <a:cs typeface="+mn-cs"/>
              </a:rPr>
              <a:t>Load Testing</a:t>
            </a:r>
          </a:p>
          <a:p>
            <a:endParaRPr lang="en-US" dirty="0"/>
          </a:p>
        </p:txBody>
      </p:sp>
      <p:sp>
        <p:nvSpPr>
          <p:cNvPr id="4" name="Slide Number Placeholder 3"/>
          <p:cNvSpPr>
            <a:spLocks noGrp="1"/>
          </p:cNvSpPr>
          <p:nvPr>
            <p:ph type="sldNum" sz="quarter" idx="10"/>
          </p:nvPr>
        </p:nvSpPr>
        <p:spPr/>
        <p:txBody>
          <a:bodyPr/>
          <a:lstStyle/>
          <a:p>
            <a:fld id="{81EBB3E9-BC4E-4DFC-8E11-430864F3D5ED}" type="slidenum">
              <a:rPr lang="en-US" smtClean="0"/>
              <a:t>16</a:t>
            </a:fld>
            <a:endParaRPr lang="en-US"/>
          </a:p>
        </p:txBody>
      </p:sp>
    </p:spTree>
    <p:extLst>
      <p:ext uri="{BB962C8B-B14F-4D97-AF65-F5344CB8AC3E}">
        <p14:creationId xmlns:p14="http://schemas.microsoft.com/office/powerpoint/2010/main" val="4053649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70A44DA-14D3-4312-BD8C-2A308641D6B4}" type="datetime1">
              <a:rPr lang="en-US" smtClean="0"/>
              <a:t>12/10/2015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2980133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12/10/2015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50668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Microsoft also invests heavily in the open source ecosystem and enables you to keep your existing investments in open source tools while potentially enabling integration with our own technologies.  In fact, we have an entire organization called MS </a:t>
            </a:r>
            <a:r>
              <a:rPr lang="en-US" sz="1200" kern="1200" dirty="0" err="1" smtClean="0">
                <a:solidFill>
                  <a:schemeClr val="tx1"/>
                </a:solidFill>
                <a:effectLst/>
                <a:latin typeface="+mn-lt"/>
                <a:ea typeface="+mn-ea"/>
                <a:cs typeface="+mn-cs"/>
              </a:rPr>
              <a:t>OpenTech</a:t>
            </a:r>
            <a:r>
              <a:rPr lang="en-US" sz="1200" kern="1200" dirty="0" smtClean="0">
                <a:solidFill>
                  <a:schemeClr val="tx1"/>
                </a:solidFill>
                <a:effectLst/>
                <a:latin typeface="+mn-lt"/>
                <a:ea typeface="+mn-ea"/>
                <a:cs typeface="+mn-cs"/>
              </a:rPr>
              <a:t> who are dedicated to this pursuit.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In this slide you can see a number of different open source products we have interoperability with which play different roles across the entire application lifecycle.  These open source tools often play a part in more than one aspect of the product lifecycle, but they are listed here based on the primary integration point with a Microsoft technology.</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Last but not least, I’d like to point out that the Microsoft Cloud OS platform where you might decide to host your application supports various programming languages like node.js, </a:t>
            </a:r>
            <a:r>
              <a:rPr lang="en-US" sz="1200" kern="1200" dirty="0" err="1" smtClean="0">
                <a:solidFill>
                  <a:schemeClr val="tx1"/>
                </a:solidFill>
                <a:effectLst/>
                <a:latin typeface="+mn-lt"/>
                <a:ea typeface="+mn-ea"/>
                <a:cs typeface="+mn-cs"/>
              </a:rPr>
              <a:t>php</a:t>
            </a:r>
            <a:r>
              <a:rPr lang="en-US" sz="1200" kern="1200" dirty="0" smtClean="0">
                <a:solidFill>
                  <a:schemeClr val="tx1"/>
                </a:solidFill>
                <a:effectLst/>
                <a:latin typeface="+mn-lt"/>
                <a:ea typeface="+mn-ea"/>
                <a:cs typeface="+mn-cs"/>
              </a:rPr>
              <a:t>, and java as well as underlying open source operating systems like Linux.</a:t>
            </a:r>
            <a:endParaRPr lang="en-US" dirty="0" smtClean="0"/>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http://msopentech.com/blog/project-categories/devops/</a:t>
            </a:r>
          </a:p>
        </p:txBody>
      </p:sp>
      <p:sp>
        <p:nvSpPr>
          <p:cNvPr id="4" name="Footer Placeholder 3"/>
          <p:cNvSpPr>
            <a:spLocks noGrp="1"/>
          </p:cNvSpPr>
          <p:nvPr>
            <p:ph type="ftr" sz="quarter" idx="10"/>
          </p:nvPr>
        </p:nvSpPr>
        <p:spPr/>
        <p:txBody>
          <a:bodyPr/>
          <a:lstStyle/>
          <a:p>
            <a:pPr defTabSz="914099"/>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12/10/2015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33423792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smtClean="0"/>
              <a:t>Features in Visual Studio Online get released once every three weeks and around once per quarter those features get rolled up and put into an update which goes into the on-premises Team Foundation Server.  So no matter whether you prefer to do your business in the cloud, hybrid, or on-premises, Microsoft has you covered.</a:t>
            </a:r>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12/10/2015 7:43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075556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F0F35F-DD44-4607-AEC1-49D7A4BC40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672245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smtClean="0"/>
              <a:t>Microsoft Azure Stack gives your organization the ability to do anything you can do in the public cloud via the new Azure Resource Manager API at portal.azure.com, on-premises in your own datacenter. So no matter whether you prefer to do your business in the cloud, hybrid, or on-premises, Microsoft has you covered.</a:t>
            </a:r>
            <a:endParaRPr lang="en-US" dirty="0" smtClean="0">
              <a:solidFill>
                <a:schemeClr val="bg1"/>
              </a:solidFill>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smtClean="0">
              <a:solidFill>
                <a:schemeClr val="bg1"/>
              </a:solidFill>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solidFill>
                  <a:schemeClr val="bg1"/>
                </a:solidFill>
              </a:rPr>
              <a:t>https://channel9.msdn.com/Events/Ignite/2015/BRK2484</a:t>
            </a:r>
          </a:p>
          <a:p>
            <a:endParaRPr lang="en-US" dirty="0"/>
          </a:p>
        </p:txBody>
      </p:sp>
      <p:sp>
        <p:nvSpPr>
          <p:cNvPr id="4" name="Slide Number Placeholder 3"/>
          <p:cNvSpPr>
            <a:spLocks noGrp="1"/>
          </p:cNvSpPr>
          <p:nvPr>
            <p:ph type="sldNum" sz="quarter" idx="10"/>
          </p:nvPr>
        </p:nvSpPr>
        <p:spPr/>
        <p:txBody>
          <a:bodyPr/>
          <a:lstStyle/>
          <a:p>
            <a:fld id="{479F4C87-FB7D-43F3-B88E-0454CBFB0A9C}" type="slidenum">
              <a:rPr lang="en-US">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22846354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Cover Option</a:t>
            </a:r>
            <a:r>
              <a:rPr lang="en-US" baseline="0" dirty="0" smtClean="0"/>
              <a:t> 2</a:t>
            </a:r>
            <a:endParaRPr lang="en-US" dirty="0"/>
          </a:p>
        </p:txBody>
      </p:sp>
      <p:sp>
        <p:nvSpPr>
          <p:cNvPr id="4" name="Header Placeholder 3"/>
          <p:cNvSpPr>
            <a:spLocks noGrp="1"/>
          </p:cNvSpPr>
          <p:nvPr>
            <p:ph type="hdr" sz="quarter" idx="10"/>
          </p:nvPr>
        </p:nvSpPr>
        <p:spPr/>
        <p:txBody>
          <a:bodyPr/>
          <a:lstStyle/>
          <a:p>
            <a:r>
              <a:rPr lang="en-US" smtClean="0"/>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7D6E7FF-31A8-4898-8B67-71AE35B2AA65}" type="datetime1">
              <a:rPr lang="en-US" smtClean="0"/>
              <a:t>12/10/2015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4151954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8027" indent="-178027">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12/10/2015 7:43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30792243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8027" indent="-178027">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12/10/2015 7:43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6116350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73F5983-E786-4BC8-A7DD-4CEF69EE0347}" type="datetime1">
              <a:rPr lang="en-US" smtClean="0"/>
              <a:t>12/10/2015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3588204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12/10/2015 7:43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15436824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12/10/2015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472631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12/10/2015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3793695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73F5983-E786-4BC8-A7DD-4CEF69EE0347}" type="datetime1">
              <a:rPr lang="en-US" smtClean="0"/>
              <a:t>12/10/2015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8572875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12/10/2015 7:43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2337307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F0F35F-DD44-4607-AEC1-49D7A4BC40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844387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Release Management in</a:t>
            </a:r>
            <a:r>
              <a:rPr lang="en-US" baseline="0" dirty="0" smtClean="0"/>
              <a:t> the Visual Studio Online Service (or on-</a:t>
            </a:r>
            <a:r>
              <a:rPr lang="en-US" baseline="0" dirty="0" err="1" smtClean="0"/>
              <a:t>prem</a:t>
            </a:r>
            <a:r>
              <a:rPr lang="en-US" baseline="0" dirty="0" smtClean="0"/>
              <a:t> product which not easy to access for hackathon)</a:t>
            </a:r>
          </a:p>
          <a:p>
            <a:r>
              <a:rPr lang="en-US" baseline="0" dirty="0" smtClean="0"/>
              <a:t>Deployment Slots + CI/CD solution with VSO + Azure Websites</a:t>
            </a:r>
            <a:endParaRPr lang="en-ZA"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12/10/2015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15453743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David</a:t>
            </a:r>
            <a:r>
              <a:rPr lang="en-US" baseline="0" smtClean="0"/>
              <a:t> Note: Make sure to highlight customer pain points, “bullet train”, Poll??</a:t>
            </a:r>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12/10/2015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004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73F5983-E786-4BC8-A7DD-4CEF69EE0347}" type="datetime1">
              <a:rPr lang="en-US" smtClean="0"/>
              <a:t>12/10/2015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9303554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14099"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defTabSz="914400">
              <a:defRPr/>
            </a:pPr>
            <a:fld id="{E74353ED-ACB2-44BF-A903-985B0AF962B7}" type="datetime1">
              <a:rPr lang="en-US" smtClean="0">
                <a:solidFill>
                  <a:prstClr val="black"/>
                </a:solidFill>
                <a:latin typeface="Calibri" panose="020F0502020204030204"/>
              </a:rPr>
              <a:pPr defTabSz="914400">
                <a:defRPr/>
              </a:pPr>
              <a:t>12/10/2015</a:t>
            </a:fld>
            <a:endParaRPr lang="en-US" dirty="0">
              <a:solidFill>
                <a:prstClr val="black"/>
              </a:solidFill>
              <a:latin typeface="Calibri" panose="020F0502020204030204"/>
            </a:endParaRPr>
          </a:p>
        </p:txBody>
      </p:sp>
      <p:sp>
        <p:nvSpPr>
          <p:cNvPr id="6" name="Slide Number Placeholder 5"/>
          <p:cNvSpPr>
            <a:spLocks noGrp="1"/>
          </p:cNvSpPr>
          <p:nvPr>
            <p:ph type="sldNum" sz="quarter" idx="12"/>
          </p:nvPr>
        </p:nvSpPr>
        <p:spPr/>
        <p:txBody>
          <a:bodyPr/>
          <a:lstStyle/>
          <a:p>
            <a:pPr defTabSz="914400">
              <a:defRPr/>
            </a:pPr>
            <a:fld id="{B4008EB6-D09E-4580-8CD6-DDB14511944F}" type="slidenum">
              <a:rPr lang="en-US" smtClean="0">
                <a:solidFill>
                  <a:prstClr val="black"/>
                </a:solidFill>
                <a:latin typeface="Calibri" panose="020F0502020204030204"/>
              </a:rPr>
              <a:pPr defTabSz="914400">
                <a:defRPr/>
              </a:pPr>
              <a:t>34</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8672764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12/10/2015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990070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smtClean="0"/>
              <a:t>PowerShell</a:t>
            </a:r>
            <a:r>
              <a:rPr lang="en-US" b="0" dirty="0" smtClean="0"/>
              <a:t> &amp;</a:t>
            </a:r>
            <a:r>
              <a:rPr lang="en-US" b="0" baseline="0" dirty="0" smtClean="0"/>
              <a:t> </a:t>
            </a:r>
            <a:r>
              <a:rPr lang="en-US" b="1" dirty="0" err="1" smtClean="0"/>
              <a:t>xPlat</a:t>
            </a:r>
            <a:r>
              <a:rPr lang="en-US" b="1" dirty="0" smtClean="0"/>
              <a:t>-CLI</a:t>
            </a:r>
            <a:r>
              <a:rPr lang="en-US" b="0" baseline="0" dirty="0" smtClean="0"/>
              <a:t> – http://azure.microsoft.com/en-us/documentation/articles/install-configure-powershell/</a:t>
            </a:r>
          </a:p>
          <a:p>
            <a:pPr marL="0" marR="0" indent="0" algn="l" defTabSz="932742" rtl="0" eaLnBrk="1" fontAlgn="auto" latinLnBrk="0" hangingPunct="1">
              <a:lnSpc>
                <a:spcPct val="90000"/>
              </a:lnSpc>
              <a:spcBef>
                <a:spcPts val="0"/>
              </a:spcBef>
              <a:spcAft>
                <a:spcPts val="340"/>
              </a:spcAft>
              <a:buClrTx/>
              <a:buSzTx/>
              <a:buFontTx/>
              <a:buNone/>
              <a:tabLst/>
              <a:defRPr/>
            </a:pPr>
            <a:r>
              <a:rPr lang="en-US" b="1" baseline="0" dirty="0" smtClean="0"/>
              <a:t>MAML </a:t>
            </a:r>
            <a:r>
              <a:rPr lang="en-US" b="0" baseline="0" dirty="0" smtClean="0"/>
              <a:t>– https://www.nuget.org/packages?q=Microsoft.WindowsAzure.Management&amp;prerelease=true&amp;sortOrder=relevance</a:t>
            </a:r>
          </a:p>
          <a:p>
            <a:pPr marL="0" marR="0" indent="0" algn="l" defTabSz="932742" rtl="0" eaLnBrk="1" fontAlgn="auto" latinLnBrk="0" hangingPunct="1">
              <a:lnSpc>
                <a:spcPct val="90000"/>
              </a:lnSpc>
              <a:spcBef>
                <a:spcPts val="0"/>
              </a:spcBef>
              <a:spcAft>
                <a:spcPts val="340"/>
              </a:spcAft>
              <a:buClrTx/>
              <a:buSzTx/>
              <a:buFontTx/>
              <a:buNone/>
              <a:tabLst/>
              <a:defRPr/>
            </a:pPr>
            <a:r>
              <a:rPr lang="en-US" b="1" baseline="0" dirty="0" smtClean="0"/>
              <a:t>Resource Groups </a:t>
            </a:r>
            <a:r>
              <a:rPr lang="en-US" b="0" baseline="0" dirty="0" smtClean="0"/>
              <a:t>- </a:t>
            </a:r>
            <a:endParaRPr lang="en-US" b="1"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US" b="1" dirty="0" smtClean="0"/>
              <a:t>Chef </a:t>
            </a:r>
            <a:r>
              <a:rPr lang="en-US" b="0" dirty="0" smtClean="0"/>
              <a:t>- http://channel9.msdn.com/Shows/Edge/Edge-Show-93-Chef-deployments-to-Windows-Azure</a:t>
            </a:r>
          </a:p>
          <a:p>
            <a:pPr marL="0" marR="0" indent="0" algn="l" defTabSz="932742" rtl="0" eaLnBrk="1" fontAlgn="auto" latinLnBrk="0" hangingPunct="1">
              <a:lnSpc>
                <a:spcPct val="90000"/>
              </a:lnSpc>
              <a:spcBef>
                <a:spcPts val="0"/>
              </a:spcBef>
              <a:spcAft>
                <a:spcPts val="340"/>
              </a:spcAft>
              <a:buClrTx/>
              <a:buSzTx/>
              <a:buFontTx/>
              <a:buNone/>
              <a:tabLst/>
              <a:defRPr/>
            </a:pPr>
            <a:r>
              <a:rPr lang="en-US" b="1" dirty="0" smtClean="0"/>
              <a:t>Puppet</a:t>
            </a:r>
            <a:r>
              <a:rPr lang="en-US" b="0" dirty="0" smtClean="0"/>
              <a:t> - http://blogs.msdn.com/b/interoperability/archive/2013/12/12/windows-azure-provisioning-of-linux-and-windows-via-puppet.aspx</a:t>
            </a:r>
          </a:p>
          <a:p>
            <a:pPr marL="0" marR="0" indent="0" algn="l" defTabSz="932742" rtl="0" eaLnBrk="1" fontAlgn="auto" latinLnBrk="0" hangingPunct="1">
              <a:lnSpc>
                <a:spcPct val="90000"/>
              </a:lnSpc>
              <a:spcBef>
                <a:spcPts val="0"/>
              </a:spcBef>
              <a:spcAft>
                <a:spcPts val="340"/>
              </a:spcAft>
              <a:buClrTx/>
              <a:buSzTx/>
              <a:buFontTx/>
              <a:buNone/>
              <a:tabLst/>
              <a:defRPr/>
            </a:pPr>
            <a:r>
              <a:rPr lang="en-US" b="1" dirty="0" smtClean="0"/>
              <a:t>Vagrant</a:t>
            </a:r>
            <a:r>
              <a:rPr lang="en-US" b="0" baseline="0" dirty="0" smtClean="0"/>
              <a:t> - </a:t>
            </a:r>
            <a:r>
              <a:rPr lang="en-US" b="0" dirty="0" smtClean="0"/>
              <a:t>https://github.com/MSOpenTech/vagrant-azure</a:t>
            </a:r>
          </a:p>
        </p:txBody>
      </p:sp>
      <p:sp>
        <p:nvSpPr>
          <p:cNvPr id="4" name="Header Placeholder 3"/>
          <p:cNvSpPr>
            <a:spLocks noGrp="1"/>
          </p:cNvSpPr>
          <p:nvPr>
            <p:ph type="hdr" sz="quarter" idx="10"/>
          </p:nvPr>
        </p:nvSpPr>
        <p:spPr/>
        <p:txBody>
          <a:bodyPr/>
          <a:lstStyle/>
          <a:p>
            <a:r>
              <a:rPr lang="en-US" smtClean="0">
                <a:solidFill>
                  <a:prstClr val="black"/>
                </a:solidFill>
              </a:rPr>
              <a:t>TechReady 18</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596B13F-5F89-4C54-B8B7-4774B608E8A7}" type="datetime1">
              <a:rPr lang="en-US" smtClean="0">
                <a:solidFill>
                  <a:prstClr val="black"/>
                </a:solidFill>
              </a:rPr>
              <a:pPr/>
              <a:t>12/10/2015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28941916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73F5983-E786-4BC8-A7DD-4CEF69EE0347}" type="datetime1">
              <a:rPr lang="en-US" smtClean="0"/>
              <a:t>12/10/2015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8794120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73F5983-E786-4BC8-A7DD-4CEF69EE0347}" type="datetime1">
              <a:rPr lang="en-US" smtClean="0"/>
              <a:t>12/10/2015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6498471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12/10/2015 7:43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19949854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12/10/2015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1794700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F0F35F-DD44-4607-AEC1-49D7A4BC40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102382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12/10/2015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15941724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Roll-forward</a:t>
            </a:r>
            <a:r>
              <a:rPr lang="en-US"/>
              <a:t> means making a fix to the code</a:t>
            </a:r>
            <a:endParaRPr lang="en-US" dirty="0"/>
          </a:p>
          <a:p>
            <a:r>
              <a:rPr lang="en-US"/>
              <a:t>Check-in fix, quickly test, “roll-forward” by pushing a new release</a:t>
            </a:r>
            <a:endParaRPr lang="en-ZA"/>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12/10/2015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0789631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73F5983-E786-4BC8-A7DD-4CEF69EE0347}" type="datetime1">
              <a:rPr lang="en-US" smtClean="0"/>
              <a:t>12/10/2015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42273830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12/10/2015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35950029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not </a:t>
            </a:r>
            <a:r>
              <a:rPr lang="en-US" dirty="0" err="1" smtClean="0"/>
              <a:t>deprovision</a:t>
            </a:r>
            <a:r>
              <a:rPr lang="en-US" baseline="0" dirty="0" smtClean="0"/>
              <a:t> CI, after test cases </a:t>
            </a:r>
            <a:r>
              <a:rPr lang="en-US" baseline="0" smtClean="0"/>
              <a:t>are run?</a:t>
            </a:r>
            <a:endParaRPr lang="en-US" dirty="0"/>
          </a:p>
        </p:txBody>
      </p:sp>
      <p:sp>
        <p:nvSpPr>
          <p:cNvPr id="4" name="Footer Placeholder 3"/>
          <p:cNvSpPr>
            <a:spLocks noGrp="1"/>
          </p:cNvSpPr>
          <p:nvPr>
            <p:ph type="ftr" sz="quarter" idx="10"/>
          </p:nvPr>
        </p:nvSpPr>
        <p:spPr/>
        <p:txBody>
          <a:bodyPr/>
          <a:lstStyle/>
          <a:p>
            <a:pPr defTabSz="914099"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a:defRPr/>
            </a:pPr>
            <a:fld id="{E74353ED-ACB2-44BF-A903-985B0AF962B7}" type="datetime1">
              <a:rPr lang="en-US" smtClean="0">
                <a:solidFill>
                  <a:prstClr val="black"/>
                </a:solidFill>
              </a:rPr>
              <a:pPr>
                <a:defRPr/>
              </a:pPr>
              <a:t>12/10/2015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pPr>
              <a:defRPr/>
            </a:pPr>
            <a:fld id="{B4008EB6-D09E-4580-8CD6-DDB14511944F}" type="slidenum">
              <a:rPr lang="en-US" smtClean="0">
                <a:solidFill>
                  <a:prstClr val="black"/>
                </a:solidFill>
              </a:rPr>
              <a:pPr>
                <a:defRPr/>
              </a:pPr>
              <a:t>47</a:t>
            </a:fld>
            <a:endParaRPr lang="en-US" dirty="0">
              <a:solidFill>
                <a:prstClr val="black"/>
              </a:solidFill>
            </a:endParaRPr>
          </a:p>
        </p:txBody>
      </p:sp>
    </p:spTree>
    <p:extLst>
      <p:ext uri="{BB962C8B-B14F-4D97-AF65-F5344CB8AC3E}">
        <p14:creationId xmlns:p14="http://schemas.microsoft.com/office/powerpoint/2010/main" val="41459196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1D4B0C-B40C-4B38-86E4-2AFA7E194751}"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12/10/2015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219011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12/10/2015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03530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12/10/2015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82872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Cover Option</a:t>
            </a:r>
            <a:r>
              <a:rPr lang="en-US" baseline="0" dirty="0" smtClean="0"/>
              <a:t> 2</a:t>
            </a:r>
            <a:endParaRPr lang="en-US" dirty="0"/>
          </a:p>
        </p:txBody>
      </p:sp>
      <p:sp>
        <p:nvSpPr>
          <p:cNvPr id="4" name="Header Placeholder 3"/>
          <p:cNvSpPr>
            <a:spLocks noGrp="1"/>
          </p:cNvSpPr>
          <p:nvPr>
            <p:ph type="hdr" sz="quarter" idx="10"/>
          </p:nvPr>
        </p:nvSpPr>
        <p:spPr/>
        <p:txBody>
          <a:bodyPr/>
          <a:lstStyle/>
          <a:p>
            <a:r>
              <a:rPr lang="en-US" smtClean="0"/>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7D6E7FF-31A8-4898-8B67-71AE35B2AA65}" type="datetime1">
              <a:rPr lang="en-US" smtClean="0"/>
              <a:t>12/10/2015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20597377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rPr>
              <a:t>© 2012 Microsoft Corporation. Todos os direitos reservados. Microsoft, Windows e outros nomes de produto são ou podem ser marcas comerciais e/ou registradas nos Estados Unidos e/ou outros países.</a:t>
            </a:r>
          </a:p>
          <a:p>
            <a:pPr defTabSz="914099" eaLnBrk="0" hangingPunct="0"/>
            <a:r>
              <a:rPr lang="en-US" sz="400" smtClean="0">
                <a:gradFill>
                  <a:gsLst>
                    <a:gs pos="0">
                      <a:prstClr val="black"/>
                    </a:gs>
                    <a:gs pos="100000">
                      <a:prstClr val="black"/>
                    </a:gs>
                  </a:gsLst>
                  <a:lin ang="5400000" scaled="0"/>
                </a:gradFill>
                <a:latin typeface="Segoe UI" pitchFamily="34" charset="0"/>
              </a:rPr>
              <a:t>As informações aqui contidas destinam-se apenas a fins informativos e representam a visão da Microsoft Corporation na data desta apresentação.  Como a Microsoft deve responder às mudanças das condições de mercado, este documento não deve ser interpretado como um compromisso da parte da Microsoft, e a Microsoft não pode assegurar a exatidão das informações fornecidas após a data desta apresentação.  A MICROSOFT NÃO OFERECE GARANTIAS EXPRESSAS, IMPLÍCITAS OU ESTATUTÁRIAS QUANTO ÀS INFORMAÇÕES NESTA APRESENTAÇÃO.</a:t>
            </a:r>
            <a:endParaRPr lang="pt-BR"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279FB8B-8971-4031-851C-C83BFCDC08A6}" type="datetime1">
              <a:rPr lang="en-US" smtClean="0">
                <a:solidFill>
                  <a:prstClr val="black"/>
                </a:solidFill>
              </a:rPr>
              <a:pPr/>
              <a:t>12/10/2015</a:t>
            </a:fld>
            <a:endParaRPr lang="pt-BR"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53</a:t>
            </a:fld>
            <a:endParaRPr lang="pt-BR" dirty="0">
              <a:solidFill>
                <a:prstClr val="black"/>
              </a:solidFill>
            </a:endParaRPr>
          </a:p>
        </p:txBody>
      </p:sp>
    </p:spTree>
    <p:extLst>
      <p:ext uri="{BB962C8B-B14F-4D97-AF65-F5344CB8AC3E}">
        <p14:creationId xmlns:p14="http://schemas.microsoft.com/office/powerpoint/2010/main" val="2191288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F0F35F-DD44-4607-AEC1-49D7A4BC40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893309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smtClean="0"/>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12/10/2015 7:43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26353977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smtClean="0"/>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12/10/2015 7:43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34671604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smtClean="0"/>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12/10/2015 7:43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33120512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smtClean="0"/>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12/10/2015 7:43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35835509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12/10/2015 7:43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10015730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1" dirty="0" smtClean="0">
                <a:latin typeface="Segoe UI" panose="020B0502040204020203" pitchFamily="34" charset="0"/>
                <a:cs typeface="Segoe UI" panose="020B0502040204020203" pitchFamily="34" charset="0"/>
              </a:rPr>
              <a:t>The First Way</a:t>
            </a:r>
            <a:r>
              <a:rPr lang="en-US" sz="1200" b="1" baseline="0" dirty="0" smtClean="0">
                <a:latin typeface="Segoe UI" panose="020B0502040204020203" pitchFamily="34" charset="0"/>
                <a:cs typeface="Segoe UI" panose="020B0502040204020203" pitchFamily="34" charset="0"/>
              </a:rPr>
              <a:t> </a:t>
            </a:r>
            <a:r>
              <a:rPr lang="en-US" sz="1200" dirty="0" smtClean="0">
                <a:latin typeface="Segoe UI" panose="020B0502040204020203" pitchFamily="34" charset="0"/>
                <a:cs typeface="Segoe UI" panose="020B0502040204020203" pitchFamily="34" charset="0"/>
              </a:rPr>
              <a:t>emphasizes the performance of the entire system, as opposed to the performance of a specific silo of work or department</a:t>
            </a:r>
            <a:r>
              <a:rPr lang="en-US" sz="1200" baseline="0" dirty="0" smtClean="0">
                <a:latin typeface="Segoe UI" panose="020B0502040204020203" pitchFamily="34" charset="0"/>
                <a:cs typeface="Segoe UI" panose="020B0502040204020203" pitchFamily="34" charset="0"/>
              </a:rPr>
              <a:t> - </a:t>
            </a:r>
            <a:r>
              <a:rPr lang="en-US" sz="1200" dirty="0" smtClean="0">
                <a:latin typeface="Segoe UI" panose="020B0502040204020203" pitchFamily="34" charset="0"/>
                <a:cs typeface="Segoe UI" panose="020B0502040204020203" pitchFamily="34" charset="0"/>
              </a:rPr>
              <a:t>this can be as large as a division (e.g., Development or IT Operations) or as small as an individual contributor (e.g., a developer, system administrator).</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200" dirty="0" smtClean="0">
              <a:latin typeface="Segoe UI" panose="020B0502040204020203" pitchFamily="34" charset="0"/>
              <a:cs typeface="Segoe UI" panose="020B0502040204020203"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smtClean="0">
                <a:latin typeface="Segoe UI" panose="020B0502040204020203" pitchFamily="34" charset="0"/>
                <a:cs typeface="Segoe UI" panose="020B0502040204020203" pitchFamily="34" charset="0"/>
              </a:rPr>
              <a:t>It begins when requirements are identified (e.g., by the business or IT), are built in Development, and then transitioned into IT Operations, where the value is delivered to the customer.</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smtClean="0">
                <a:latin typeface="Segoe UI" panose="020B0502040204020203" pitchFamily="34" charset="0"/>
                <a:ea typeface="Calibri" panose="020F0502020204030204" pitchFamily="34" charset="0"/>
                <a:cs typeface="Segoe UI" panose="020B0502040204020203" pitchFamily="34" charset="0"/>
              </a:rPr>
              <a:t>When we</a:t>
            </a:r>
            <a:r>
              <a:rPr lang="en-US" sz="1200" baseline="0" dirty="0" smtClean="0">
                <a:latin typeface="Segoe UI" panose="020B0502040204020203" pitchFamily="34" charset="0"/>
                <a:ea typeface="Calibri" panose="020F0502020204030204" pitchFamily="34" charset="0"/>
                <a:cs typeface="Segoe UI" panose="020B0502040204020203" pitchFamily="34" charset="0"/>
              </a:rPr>
              <a:t> </a:t>
            </a:r>
            <a:r>
              <a:rPr lang="en-US" sz="1200" dirty="0" smtClean="0">
                <a:latin typeface="Segoe UI" panose="020B0502040204020203" pitchFamily="34" charset="0"/>
                <a:ea typeface="Calibri" panose="020F0502020204030204" pitchFamily="34" charset="0"/>
                <a:cs typeface="Segoe UI" panose="020B0502040204020203" pitchFamily="34" charset="0"/>
              </a:rPr>
              <a:t>think as a system, we can focus clearly on the </a:t>
            </a:r>
            <a:r>
              <a:rPr lang="en-US" sz="1200" i="1" dirty="0" smtClean="0">
                <a:latin typeface="Segoe UI" panose="020B0502040204020203" pitchFamily="34" charset="0"/>
                <a:ea typeface="Calibri" panose="020F0502020204030204" pitchFamily="34" charset="0"/>
                <a:cs typeface="Segoe UI" panose="020B0502040204020203" pitchFamily="34" charset="0"/>
              </a:rPr>
              <a:t>business value</a:t>
            </a:r>
            <a:r>
              <a:rPr lang="en-US" sz="1200" dirty="0" smtClean="0">
                <a:latin typeface="Segoe UI" panose="020B0502040204020203" pitchFamily="34" charset="0"/>
                <a:ea typeface="Calibri" panose="020F0502020204030204" pitchFamily="34" charset="0"/>
                <a:cs typeface="Segoe UI" panose="020B0502040204020203" pitchFamily="34" charset="0"/>
              </a:rPr>
              <a:t> that flows between business, </a:t>
            </a:r>
            <a:r>
              <a:rPr lang="en-US" sz="1200" dirty="0" err="1" smtClean="0">
                <a:latin typeface="Segoe UI" panose="020B0502040204020203" pitchFamily="34" charset="0"/>
                <a:ea typeface="Calibri" panose="020F0502020204030204" pitchFamily="34" charset="0"/>
                <a:cs typeface="Segoe UI" panose="020B0502040204020203" pitchFamily="34" charset="0"/>
              </a:rPr>
              <a:t>dev</a:t>
            </a:r>
            <a:r>
              <a:rPr lang="en-US" sz="1200" dirty="0" smtClean="0">
                <a:latin typeface="Segoe UI" panose="020B0502040204020203" pitchFamily="34" charset="0"/>
                <a:ea typeface="Calibri" panose="020F0502020204030204" pitchFamily="34" charset="0"/>
                <a:cs typeface="Segoe UI" panose="020B0502040204020203" pitchFamily="34" charset="0"/>
              </a:rPr>
              <a:t>, ops, and end users.</a:t>
            </a:r>
            <a:endParaRPr lang="en-US" sz="1200" dirty="0" smtClean="0">
              <a:latin typeface="Segoe UI" panose="020B0502040204020203" pitchFamily="34" charset="0"/>
              <a:cs typeface="Segoe UI" panose="020B0502040204020203"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smtClean="0">
                <a:latin typeface="Segoe UI" panose="020B0502040204020203" pitchFamily="34" charset="0"/>
                <a:cs typeface="Segoe UI" panose="020B0502040204020203" pitchFamily="34" charset="0"/>
              </a:rPr>
              <a:t>The outcomes of putting the First Way into practice include never passing a known defect to downstream work centers, never allowing local optimization to create global degradation, always seeking to increase flow, and always seeking to achieve profound understanding of the whole system.</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1200" dirty="0" smtClean="0">
              <a:latin typeface="Segoe UI" panose="020B0502040204020203" pitchFamily="34" charset="0"/>
              <a:cs typeface="Segoe UI" panose="020B0502040204020203" pitchFamily="34" charset="0"/>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dirty="0" smtClean="0"/>
              <a:t>For</a:t>
            </a:r>
            <a:r>
              <a:rPr lang="en-US" sz="1200" baseline="0" dirty="0" smtClean="0"/>
              <a:t> more information on the Three Ways, check out: </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dirty="0" smtClean="0"/>
              <a:t>http://itrevolution.com/a-personal-reinterpretation-of-the-three-ways/ </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20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12/10/2015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10069729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dirty="0" smtClean="0">
                <a:latin typeface="Segoe UI" panose="020B0502040204020203" pitchFamily="34" charset="0"/>
                <a:cs typeface="Segoe UI" panose="020B0502040204020203" pitchFamily="34" charset="0"/>
              </a:rPr>
              <a:t>The Second Way</a:t>
            </a:r>
            <a:r>
              <a:rPr lang="en-US" sz="1200" dirty="0" smtClean="0">
                <a:latin typeface="Segoe UI" panose="020B0502040204020203" pitchFamily="34" charset="0"/>
                <a:cs typeface="Segoe UI" panose="020B0502040204020203" pitchFamily="34" charset="0"/>
              </a:rPr>
              <a:t> is about creating right to left feedback loops.</a:t>
            </a:r>
          </a:p>
          <a:p>
            <a:pPr marL="0" indent="0">
              <a:buFont typeface="Arial" panose="020B0604020202020204" pitchFamily="34" charset="0"/>
              <a:buNone/>
            </a:pPr>
            <a:endParaRPr lang="en-US" sz="1200" dirty="0" smtClean="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dirty="0" smtClean="0">
                <a:latin typeface="Segoe UI" panose="020B0502040204020203" pitchFamily="34" charset="0"/>
                <a:cs typeface="Segoe UI" panose="020B0502040204020203" pitchFamily="34" charset="0"/>
              </a:rPr>
              <a:t>The goal of almost any process improvement initiative is to shorten feedback loops so necessary corrections can be made quickly and continuously.</a:t>
            </a:r>
          </a:p>
          <a:p>
            <a:pPr marL="171450" indent="-171450">
              <a:buFont typeface="Arial" panose="020B0604020202020204" pitchFamily="34" charset="0"/>
              <a:buChar char="•"/>
            </a:pPr>
            <a:r>
              <a:rPr lang="en-US" sz="1200" dirty="0" smtClean="0">
                <a:latin typeface="Segoe UI" panose="020B0502040204020203" pitchFamily="34" charset="0"/>
                <a:cs typeface="Segoe UI" panose="020B0502040204020203" pitchFamily="34" charset="0"/>
              </a:rPr>
              <a:t>The outcomes of the Second Way include understanding and responding to all customers, internal and external, shortening and amplifying all feedback loops, and embedding knowledge where we need it.</a:t>
            </a:r>
            <a:endParaRPr lang="en-US" sz="1200" b="1" dirty="0" smtClean="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12/10/2015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16838335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dirty="0" smtClean="0">
                <a:latin typeface="Segoe UI" panose="020B0502040204020203" pitchFamily="34" charset="0"/>
                <a:cs typeface="Segoe UI" panose="020B0502040204020203" pitchFamily="34" charset="0"/>
              </a:rPr>
              <a:t>The Third Way</a:t>
            </a:r>
            <a:r>
              <a:rPr lang="en-US" sz="1200" dirty="0" smtClean="0">
                <a:latin typeface="Segoe UI" panose="020B0502040204020203" pitchFamily="34" charset="0"/>
                <a:cs typeface="Segoe UI" panose="020B0502040204020203" pitchFamily="34" charset="0"/>
              </a:rPr>
              <a:t> is about creating a culture that fosters two things: continual experimentation, taking risks and learning from failure; and understanding that repetition and practice is the prerequisite to mastery.</a:t>
            </a:r>
          </a:p>
          <a:p>
            <a:pPr marL="0" indent="0">
              <a:buFont typeface="Arial" panose="020B0604020202020204" pitchFamily="34" charset="0"/>
              <a:buNone/>
            </a:pPr>
            <a:endParaRPr lang="en-US" sz="1200" dirty="0" smtClean="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dirty="0" smtClean="0">
                <a:latin typeface="Segoe UI" panose="020B0502040204020203" pitchFamily="34" charset="0"/>
                <a:cs typeface="Segoe UI" panose="020B0502040204020203" pitchFamily="34" charset="0"/>
              </a:rPr>
              <a:t>Experimentation and taking risks are what ensures that we keep pushing to improve, even if it means going deeper into the danger zone than we’ve ever gone.</a:t>
            </a:r>
          </a:p>
          <a:p>
            <a:pPr marL="171450" indent="-171450">
              <a:buFont typeface="Arial" panose="020B0604020202020204" pitchFamily="34" charset="0"/>
              <a:buChar char="•"/>
            </a:pPr>
            <a:r>
              <a:rPr lang="en-US" sz="1200" dirty="0" smtClean="0">
                <a:latin typeface="Segoe UI" panose="020B0502040204020203" pitchFamily="34" charset="0"/>
                <a:cs typeface="Segoe UI" panose="020B0502040204020203" pitchFamily="34" charset="0"/>
              </a:rPr>
              <a:t>And we need mastery of the skills that can help us retreat out of the danger zone when we’ve gone too far.</a:t>
            </a:r>
          </a:p>
          <a:p>
            <a:pPr marL="171450" indent="-171450">
              <a:buFont typeface="Arial" panose="020B0604020202020204" pitchFamily="34" charset="0"/>
              <a:buChar char="•"/>
            </a:pPr>
            <a:r>
              <a:rPr lang="en-US" sz="1200" dirty="0" smtClean="0">
                <a:latin typeface="Segoe UI" panose="020B0502040204020203" pitchFamily="34" charset="0"/>
                <a:cs typeface="Segoe UI" panose="020B0502040204020203" pitchFamily="34" charset="0"/>
              </a:rPr>
              <a:t>The outcomes of the Third Way include allocating time for the improvement of daily work, creating rituals that reward the team for taking risks, and introducing faults into the system to increase resilience.</a:t>
            </a:r>
          </a:p>
          <a:p>
            <a:endParaRPr lang="en-US" sz="120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12/10/2015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0103034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88712" lvl="1" indent="-171450">
              <a:buFont typeface="Arial" panose="020B0604020202020204" pitchFamily="34" charset="0"/>
              <a:buChar char="•"/>
            </a:pPr>
            <a:r>
              <a:rPr lang="en-US" sz="1200" baseline="0" dirty="0" smtClean="0">
                <a:latin typeface="Segoe UI" panose="020B0502040204020203" pitchFamily="34" charset="0"/>
                <a:cs typeface="Segoe UI" panose="020B0502040204020203" pitchFamily="34" charset="0"/>
              </a:rPr>
              <a:t>Shortening cycle times through advanced release management and automation tools</a:t>
            </a:r>
          </a:p>
          <a:p>
            <a:pPr marL="388712" lvl="1" indent="-171450">
              <a:buFont typeface="Arial" panose="020B0604020202020204" pitchFamily="34" charset="0"/>
              <a:buChar char="•"/>
            </a:pPr>
            <a:r>
              <a:rPr lang="en-US" sz="1200" baseline="0" dirty="0" smtClean="0">
                <a:latin typeface="Segoe UI" panose="020B0502040204020203" pitchFamily="34" charset="0"/>
                <a:cs typeface="Segoe UI" panose="020B0502040204020203" pitchFamily="34" charset="0"/>
              </a:rPr>
              <a:t>Optimizing resources and eliminating waste, and</a:t>
            </a:r>
          </a:p>
          <a:p>
            <a:pPr marL="388712" lvl="1" indent="-171450">
              <a:buFont typeface="Arial" panose="020B0604020202020204" pitchFamily="34" charset="0"/>
              <a:buChar char="•"/>
            </a:pPr>
            <a:r>
              <a:rPr lang="en-US" sz="1200" baseline="0" dirty="0" smtClean="0">
                <a:latin typeface="Segoe UI" panose="020B0502040204020203" pitchFamily="34" charset="0"/>
                <a:cs typeface="Segoe UI" panose="020B0502040204020203" pitchFamily="34" charset="0"/>
              </a:rPr>
              <a:t>Increasing quality and availability of your solutions</a:t>
            </a:r>
            <a:endParaRPr lang="en-US" sz="1200" dirty="0" smtClean="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12/10/2015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63</a:t>
            </a:fld>
            <a:endParaRPr lang="en-US" dirty="0">
              <a:solidFill>
                <a:prstClr val="black"/>
              </a:solidFill>
            </a:endParaRPr>
          </a:p>
        </p:txBody>
      </p:sp>
    </p:spTree>
    <p:extLst>
      <p:ext uri="{BB962C8B-B14F-4D97-AF65-F5344CB8AC3E}">
        <p14:creationId xmlns:p14="http://schemas.microsoft.com/office/powerpoint/2010/main" val="22377693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b="0" dirty="0" smtClean="0"/>
              <a:t>Today, we work very differently and we strive to deliver innovation quickly, without sacrificing quality</a:t>
            </a:r>
          </a:p>
          <a:p>
            <a:pPr marL="174708" indent="-174708">
              <a:buFont typeface="Arial" panose="020B0604020202020204" pitchFamily="34" charset="0"/>
              <a:buChar char="•"/>
            </a:pPr>
            <a:r>
              <a:rPr lang="en-US" b="0" dirty="0" smtClean="0"/>
              <a:t>It was a fun journey and we are still learning</a:t>
            </a:r>
            <a:r>
              <a:rPr lang="en-US" b="0" baseline="0" dirty="0" smtClean="0"/>
              <a:t> </a:t>
            </a:r>
            <a:r>
              <a:rPr lang="en-US" b="0" dirty="0" smtClean="0"/>
              <a:t>– but now, we see positive results every day</a:t>
            </a:r>
          </a:p>
          <a:p>
            <a:pPr marL="174708" indent="-174708">
              <a:buFont typeface="Arial" panose="020B0604020202020204" pitchFamily="34" charset="0"/>
              <a:buChar char="•"/>
            </a:pPr>
            <a:r>
              <a:rPr lang="en-US" b="0" dirty="0" smtClean="0"/>
              <a:t>For us,</a:t>
            </a:r>
            <a:r>
              <a:rPr lang="en-US" b="0" baseline="0" dirty="0" smtClean="0"/>
              <a:t> the key to success is the close collaboration between development and operations disciplines - we are one team</a:t>
            </a:r>
            <a:endParaRPr lang="en-US" b="0" dirty="0" smtClean="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12/10/2015 7:43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2318252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Agenda</a:t>
            </a:r>
            <a:endParaRPr lang="en-US" dirty="0"/>
          </a:p>
        </p:txBody>
      </p:sp>
      <p:sp>
        <p:nvSpPr>
          <p:cNvPr id="4" name="Header Placeholder 3"/>
          <p:cNvSpPr>
            <a:spLocks noGrp="1"/>
          </p:cNvSpPr>
          <p:nvPr>
            <p:ph type="hdr" sz="quarter" idx="10"/>
          </p:nvPr>
        </p:nvSpPr>
        <p:spPr/>
        <p:txBody>
          <a:bodyPr/>
          <a:lstStyle/>
          <a:p>
            <a:r>
              <a:rPr lang="en-US" smtClean="0"/>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E3E6001-695C-40A8-AA70-97CB111600BF}" type="datetime1">
              <a:rPr lang="en-US" smtClean="0"/>
              <a:t>12/10/2015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5498589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is just</a:t>
            </a:r>
            <a:r>
              <a:rPr lang="en-US" baseline="0" dirty="0" smtClean="0"/>
              <a:t> to show what we have to offer in the DevOps space. Microsoft is uniquely positioned as the only vendor to have everything you need to build a DevOps Pipeline. </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12/10/2015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81723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rPr>
              <a:t>© 2012 Microsoft Corporation. Todos os direitos reservados. Microsoft, Windows e outros nomes de produto são ou podem ser marcas comerciais e/ou registradas nos Estados Unidos e/ou outros países.</a:t>
            </a:r>
          </a:p>
          <a:p>
            <a:pPr defTabSz="914099" eaLnBrk="0" hangingPunct="0"/>
            <a:r>
              <a:rPr lang="en-US" sz="400" smtClean="0">
                <a:gradFill>
                  <a:gsLst>
                    <a:gs pos="0">
                      <a:prstClr val="black"/>
                    </a:gs>
                    <a:gs pos="100000">
                      <a:prstClr val="black"/>
                    </a:gs>
                  </a:gsLst>
                  <a:lin ang="5400000" scaled="0"/>
                </a:gradFill>
                <a:latin typeface="Segoe UI" pitchFamily="34" charset="0"/>
              </a:rPr>
              <a:t>As informações aqui contidas destinam-se apenas a fins informativos e representam a visão da Microsoft Corporation na data desta apresentação.  Como a Microsoft deve responder às mudanças das condições de mercado, este documento não deve ser interpretado como um compromisso da parte da Microsoft, e a Microsoft não pode assegurar a exatidão das informações fornecidas após a data desta apresentação.  A MICROSOFT NÃO OFERECE GARANTIAS EXPRESSAS, IMPLÍCITAS OU ESTATUTÁRIAS QUANTO ÀS INFORMAÇÕES NESTA APRESENTAÇÃO.</a:t>
            </a:r>
            <a:endParaRPr lang="pt-BR"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279FB8B-8971-4031-851C-C83BFCDC08A6}" type="datetime1">
              <a:rPr lang="en-US" smtClean="0">
                <a:solidFill>
                  <a:prstClr val="black"/>
                </a:solidFill>
              </a:rPr>
              <a:pPr/>
              <a:t>12/10/2015</a:t>
            </a:fld>
            <a:endParaRPr lang="pt-BR"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pt-BR" dirty="0">
              <a:solidFill>
                <a:prstClr val="black"/>
              </a:solidFill>
            </a:endParaRPr>
          </a:p>
        </p:txBody>
      </p:sp>
    </p:spTree>
    <p:extLst>
      <p:ext uri="{BB962C8B-B14F-4D97-AF65-F5344CB8AC3E}">
        <p14:creationId xmlns:p14="http://schemas.microsoft.com/office/powerpoint/2010/main" val="849754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Cover Option</a:t>
            </a:r>
            <a:r>
              <a:rPr lang="en-US" baseline="0" dirty="0" smtClean="0"/>
              <a:t> 2</a:t>
            </a:r>
            <a:endParaRPr lang="en-US" dirty="0"/>
          </a:p>
        </p:txBody>
      </p:sp>
      <p:sp>
        <p:nvSpPr>
          <p:cNvPr id="4" name="Header Placeholder 3"/>
          <p:cNvSpPr>
            <a:spLocks noGrp="1"/>
          </p:cNvSpPr>
          <p:nvPr>
            <p:ph type="hdr" sz="quarter" idx="10"/>
          </p:nvPr>
        </p:nvSpPr>
        <p:spPr/>
        <p:txBody>
          <a:bodyPr/>
          <a:lstStyle/>
          <a:p>
            <a:r>
              <a:rPr lang="en-US" smtClean="0"/>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7D6E7FF-31A8-4898-8B67-71AE35B2AA65}" type="datetime1">
              <a:rPr lang="en-US" smtClean="0"/>
              <a:t>12/10/2015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9833183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S4 Solution Specialist Sales Summit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12/10/2015 7:43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01725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481013"/>
            <a:ext cx="173672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6540" y="3954457"/>
            <a:ext cx="6399213" cy="1830388"/>
          </a:xfrm>
          <a:noFill/>
        </p:spPr>
        <p:txBody>
          <a:bodyPr tIns="109728"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smtClean="0"/>
              <a:t>Click to edit Master text styles</a:t>
            </a:r>
          </a:p>
        </p:txBody>
      </p:sp>
      <p:sp>
        <p:nvSpPr>
          <p:cNvPr id="9" name="Title 1"/>
          <p:cNvSpPr>
            <a:spLocks noGrp="1"/>
          </p:cNvSpPr>
          <p:nvPr>
            <p:ph type="title"/>
          </p:nvPr>
        </p:nvSpPr>
        <p:spPr>
          <a:xfrm>
            <a:off x="274703" y="2117165"/>
            <a:ext cx="10058336" cy="1837298"/>
          </a:xfrm>
          <a:noFill/>
        </p:spPr>
        <p:txBody>
          <a:bodyPr anchorCtr="0"/>
          <a:lstStyle>
            <a:lvl1pPr>
              <a:defRPr sz="6000" spc="-100" baseline="0">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744130539"/>
      </p:ext>
    </p:extLst>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831975"/>
          </a:xfrm>
          <a:noFill/>
        </p:spPr>
        <p:txBody>
          <a:bodyPr anchorCtr="0"/>
          <a:lstStyle>
            <a:lvl1pPr>
              <a:defRPr sz="88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207305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703" y="2125663"/>
            <a:ext cx="5486335" cy="3657600"/>
          </a:xfrm>
          <a:solidFill>
            <a:schemeClr val="tx2"/>
          </a:solidFill>
        </p:spPr>
        <p:txBody>
          <a:bodyPr lIns="146304" tIns="91440" rIns="146304" bIns="91440" anchor="t" anchorCtr="0"/>
          <a:lstStyle>
            <a:lvl1pPr>
              <a:defRPr sz="6000" spc="-100" baseline="0">
                <a:solidFill>
                  <a:schemeClr val="bg1"/>
                </a:solidFill>
              </a:defRPr>
            </a:lvl1pPr>
          </a:lstStyle>
          <a:p>
            <a:r>
              <a:rPr lang="en-US" dirty="0" smtClean="0"/>
              <a:t>Pull quote</a:t>
            </a:r>
            <a:endParaRPr lang="en-US" dirty="0"/>
          </a:p>
        </p:txBody>
      </p:sp>
    </p:spTree>
    <p:extLst>
      <p:ext uri="{BB962C8B-B14F-4D97-AF65-F5344CB8AC3E}">
        <p14:creationId xmlns:p14="http://schemas.microsoft.com/office/powerpoint/2010/main" val="239737433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74320" y="296897"/>
            <a:ext cx="11887518" cy="2297013"/>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928096"/>
            <a:ext cx="11887200" cy="627864"/>
          </a:xfrm>
        </p:spPr>
        <p:txBody>
          <a:bodyPr/>
          <a:lstStyle>
            <a:lvl1pPr marL="285750" indent="-285750">
              <a:buFont typeface="Arial" panose="020B0604020202020204" pitchFamily="34" charset="0"/>
              <a:buChar char="•"/>
              <a:defRPr sz="32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dirty="0" smtClean="0"/>
              <a:t>Click to edit Master text styles</a:t>
            </a:r>
          </a:p>
        </p:txBody>
      </p:sp>
    </p:spTree>
    <p:extLst>
      <p:ext uri="{BB962C8B-B14F-4D97-AF65-F5344CB8AC3E}">
        <p14:creationId xmlns:p14="http://schemas.microsoft.com/office/powerpoint/2010/main" val="30548987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a:off x="7823641" y="2830172"/>
            <a:ext cx="4612834" cy="4164353"/>
          </a:xfrm>
          <a:prstGeom prst="rect">
            <a:avLst/>
          </a:prstGeom>
        </p:spPr>
      </p:pic>
      <p:sp>
        <p:nvSpPr>
          <p:cNvPr id="2" name="Title 1"/>
          <p:cNvSpPr>
            <a:spLocks noGrp="1"/>
          </p:cNvSpPr>
          <p:nvPr>
            <p:ph type="title"/>
          </p:nvPr>
        </p:nvSpPr>
        <p:spPr>
          <a:xfrm>
            <a:off x="274639" y="1241426"/>
            <a:ext cx="5486399" cy="917575"/>
          </a:xfrm>
        </p:spPr>
        <p:txBody>
          <a:bodyPr/>
          <a:lstStyle>
            <a:lvl1pPr>
              <a:defRPr sz="6600" baseline="0">
                <a:solidFill>
                  <a:schemeClr val="tx2"/>
                </a:solidFill>
              </a:defRPr>
            </a:lvl1pPr>
          </a:lstStyle>
          <a:p>
            <a:r>
              <a:rPr lang="en-US" dirty="0" smtClean="0"/>
              <a:t>Click to edit Master title style</a:t>
            </a:r>
            <a:endParaRPr lang="en-US" dirty="0"/>
          </a:p>
        </p:txBody>
      </p:sp>
      <p:sp>
        <p:nvSpPr>
          <p:cNvPr id="5" name="Picture Placeholder 4"/>
          <p:cNvSpPr>
            <a:spLocks noGrp="1"/>
          </p:cNvSpPr>
          <p:nvPr>
            <p:ph type="pic" sz="quarter" idx="10"/>
          </p:nvPr>
        </p:nvSpPr>
        <p:spPr>
          <a:xfrm>
            <a:off x="8042987" y="967"/>
            <a:ext cx="4393488" cy="6993557"/>
          </a:xfrm>
        </p:spPr>
        <p:txBody>
          <a:bodyPr/>
          <a:lstStyle>
            <a:lvl1pPr marL="0" indent="0">
              <a:buNone/>
              <a:defRPr/>
            </a:lvl1pPr>
          </a:lstStyle>
          <a:p>
            <a:r>
              <a:rPr lang="en-US" dirty="0" smtClean="0"/>
              <a:t>Click icon to add picture</a:t>
            </a:r>
            <a:endParaRPr lang="en-US" dirty="0"/>
          </a:p>
        </p:txBody>
      </p:sp>
    </p:spTree>
    <p:extLst>
      <p:ext uri="{BB962C8B-B14F-4D97-AF65-F5344CB8AC3E}">
        <p14:creationId xmlns:p14="http://schemas.microsoft.com/office/powerpoint/2010/main" val="14458928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flipH="1">
            <a:off x="0" y="2828817"/>
            <a:ext cx="4614333" cy="4165707"/>
          </a:xfrm>
          <a:prstGeom prst="rect">
            <a:avLst/>
          </a:prstGeom>
        </p:spPr>
      </p:pic>
      <p:sp>
        <p:nvSpPr>
          <p:cNvPr id="2" name="Title 1"/>
          <p:cNvSpPr>
            <a:spLocks noGrp="1"/>
          </p:cNvSpPr>
          <p:nvPr>
            <p:ph type="title"/>
          </p:nvPr>
        </p:nvSpPr>
        <p:spPr>
          <a:xfrm>
            <a:off x="5107897" y="1241426"/>
            <a:ext cx="5486399" cy="917575"/>
          </a:xfrm>
        </p:spPr>
        <p:txBody>
          <a:bodyPr/>
          <a:lstStyle>
            <a:lvl1pPr>
              <a:defRPr sz="6600" baseline="0">
                <a:solidFill>
                  <a:schemeClr val="tx2"/>
                </a:solidFill>
              </a:defRPr>
            </a:lvl1pPr>
          </a:lstStyle>
          <a:p>
            <a:r>
              <a:rPr lang="en-US" dirty="0" smtClean="0"/>
              <a:t>Click to edit Master title style</a:t>
            </a:r>
            <a:endParaRPr lang="en-US" dirty="0"/>
          </a:p>
        </p:txBody>
      </p:sp>
      <p:sp>
        <p:nvSpPr>
          <p:cNvPr id="5" name="Picture Placeholder 4"/>
          <p:cNvSpPr>
            <a:spLocks noGrp="1"/>
          </p:cNvSpPr>
          <p:nvPr>
            <p:ph type="pic" sz="quarter" idx="10"/>
          </p:nvPr>
        </p:nvSpPr>
        <p:spPr>
          <a:xfrm>
            <a:off x="0" y="968"/>
            <a:ext cx="4391899" cy="6994526"/>
          </a:xfrm>
        </p:spPr>
        <p:txBody>
          <a:bodyPr/>
          <a:lstStyle>
            <a:lvl1pPr marL="0" indent="0">
              <a:buNone/>
              <a:defRPr/>
            </a:lvl1pPr>
          </a:lstStyle>
          <a:p>
            <a:r>
              <a:rPr lang="en-US" dirty="0" smtClean="0"/>
              <a:t>Click icon to add picture</a:t>
            </a:r>
            <a:endParaRPr lang="en-US" dirty="0"/>
          </a:p>
        </p:txBody>
      </p:sp>
    </p:spTree>
    <p:extLst>
      <p:ext uri="{BB962C8B-B14F-4D97-AF65-F5344CB8AC3E}">
        <p14:creationId xmlns:p14="http://schemas.microsoft.com/office/powerpoint/2010/main" val="140923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179058"/>
          </a:xfrm>
        </p:spPr>
        <p:txBody>
          <a:bodyPr/>
          <a:lstStyle>
            <a:lvl1pPr marL="0" indent="0">
              <a:spcBef>
                <a:spcPts val="1000"/>
              </a:spcBef>
              <a:spcAft>
                <a:spcPts val="1200"/>
              </a:spcAft>
              <a:buNone/>
              <a:defRPr>
                <a:solidFill>
                  <a:srgbClr val="505050"/>
                </a:solidFill>
              </a:defRPr>
            </a:lvl1pPr>
            <a:lvl2pPr marL="0" indent="0">
              <a:buFontTx/>
              <a:buNone/>
              <a:defRPr sz="2000">
                <a:solidFill>
                  <a:srgbClr val="505050"/>
                </a:solidFill>
              </a:defRPr>
            </a:lvl2pPr>
            <a:lvl3pPr marL="228600" indent="0">
              <a:buNone/>
              <a:defRPr>
                <a:solidFill>
                  <a:srgbClr val="505050"/>
                </a:solidFill>
              </a:defRPr>
            </a:lvl3pPr>
            <a:lvl4pPr marL="457200" indent="0">
              <a:buNone/>
              <a:defRPr>
                <a:solidFill>
                  <a:srgbClr val="505050"/>
                </a:solidFill>
              </a:defRPr>
            </a:lvl4pPr>
            <a:lvl5pPr marL="685800" indent="0">
              <a:buNone/>
              <a:defRPr>
                <a:solidFill>
                  <a:srgbClr val="50505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4253990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10882313" y="296863"/>
            <a:ext cx="12763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74639" y="295274"/>
            <a:ext cx="9052524" cy="1190330"/>
          </a:xfrm>
        </p:spPr>
        <p:txBody>
          <a:bodyPr/>
          <a:lstStyle/>
          <a:p>
            <a:r>
              <a:rPr lang="en-US" smtClean="0"/>
              <a:t>Click to edit Master title style</a:t>
            </a:r>
            <a:endParaRPr lang="en-US"/>
          </a:p>
        </p:txBody>
      </p:sp>
    </p:spTree>
    <p:extLst>
      <p:ext uri="{BB962C8B-B14F-4D97-AF65-F5344CB8AC3E}">
        <p14:creationId xmlns:p14="http://schemas.microsoft.com/office/powerpoint/2010/main" val="350308138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0872538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6869741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7497"/>
          </a:xfrm>
        </p:spPr>
        <p:txBody>
          <a:bodyPr/>
          <a:lstStyle>
            <a:lvl1pPr>
              <a:defRPr>
                <a:solidFill>
                  <a:srgbClr val="582881"/>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3407860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1619"/>
          <a:stretch/>
        </p:blipFill>
        <p:spPr>
          <a:xfrm>
            <a:off x="3296144" y="668215"/>
            <a:ext cx="9144972" cy="6326310"/>
          </a:xfrm>
          <a:prstGeom prst="rect">
            <a:avLst/>
          </a:prstGeom>
        </p:spPr>
      </p:pic>
      <p:sp>
        <p:nvSpPr>
          <p:cNvPr id="6" name="Rectangle 5"/>
          <p:cNvSpPr/>
          <p:nvPr userDrawn="1"/>
        </p:nvSpPr>
        <p:spPr bwMode="ltGray">
          <a:xfrm>
            <a:off x="274702" y="2117165"/>
            <a:ext cx="6862697" cy="3644901"/>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FF8C00"/>
              </a:solidFill>
              <a:ea typeface="Segoe UI" pitchFamily="34" charset="0"/>
              <a:cs typeface="Segoe UI" pitchFamily="34" charset="0"/>
            </a:endParaRPr>
          </a:p>
        </p:txBody>
      </p:sp>
      <p:pic>
        <p:nvPicPr>
          <p:cNvPr id="4"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58788" y="481013"/>
            <a:ext cx="173672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6540" y="4348157"/>
            <a:ext cx="6399213" cy="1264677"/>
          </a:xfrm>
          <a:noFill/>
        </p:spPr>
        <p:txBody>
          <a:bodyPr tIns="109728" bIns="109728">
            <a:noAutofit/>
          </a:bodyPr>
          <a:lstStyle>
            <a:lvl1pPr marL="0" indent="0">
              <a:spcBef>
                <a:spcPts val="0"/>
              </a:spcBef>
              <a:buNone/>
              <a:defRPr sz="3600" spc="0" baseline="0">
                <a:solidFill>
                  <a:schemeClr val="bg1"/>
                </a:solidFill>
                <a:latin typeface="+mj-lt"/>
              </a:defRPr>
            </a:lvl1pPr>
          </a:lstStyle>
          <a:p>
            <a:pPr lvl="0"/>
            <a:r>
              <a:rPr lang="en-US" dirty="0" smtClean="0"/>
              <a:t>Click to edit Master text styles</a:t>
            </a:r>
          </a:p>
        </p:txBody>
      </p:sp>
      <p:sp>
        <p:nvSpPr>
          <p:cNvPr id="9" name="Title 1"/>
          <p:cNvSpPr>
            <a:spLocks noGrp="1"/>
          </p:cNvSpPr>
          <p:nvPr>
            <p:ph type="title"/>
          </p:nvPr>
        </p:nvSpPr>
        <p:spPr>
          <a:xfrm>
            <a:off x="274703" y="2336799"/>
            <a:ext cx="6621397" cy="2011358"/>
          </a:xfrm>
          <a:noFill/>
        </p:spPr>
        <p:txBody>
          <a:bodyPr anchorCtr="0"/>
          <a:lstStyle>
            <a:lvl1pPr>
              <a:defRPr sz="6000" spc="-100" baseline="0">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372442741"/>
      </p:ext>
    </p:extLst>
  </p:cSld>
  <p:clrMapOvr>
    <a:masterClrMapping/>
  </p:clrMapOvr>
  <p:transition spd="slow"/>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solidFill>
                  <a:srgbClr val="58288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solidFill>
                  <a:srgbClr val="58288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8315185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1087152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9603671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a:lstStyle>
            <a:lvl1pPr marL="287338" indent="-287338">
              <a:spcBef>
                <a:spcPts val="1224"/>
              </a:spcBef>
              <a:buClr>
                <a:schemeClr val="tx2"/>
              </a:buClr>
              <a:buFont typeface="Arial" pitchFamily="34" charset="0"/>
              <a:buChar char="•"/>
              <a:defRPr sz="3600">
                <a:solidFill>
                  <a:srgbClr val="58288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a:lstStyle>
            <a:lvl1pPr marL="287338" indent="-287338">
              <a:spcBef>
                <a:spcPts val="1224"/>
              </a:spcBef>
              <a:buClr>
                <a:schemeClr val="tx2"/>
              </a:buClr>
              <a:buFont typeface="Arial" pitchFamily="34" charset="0"/>
              <a:buChar char="•"/>
              <a:defRPr sz="3600">
                <a:solidFill>
                  <a:srgbClr val="58288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6538506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8662461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
        <p:nvSpPr>
          <p:cNvPr id="3" name="Title 1"/>
          <p:cNvSpPr txBox="1">
            <a:spLocks/>
          </p:cNvSpPr>
          <p:nvPr userDrawn="1"/>
        </p:nvSpPr>
        <p:spPr>
          <a:xfrm>
            <a:off x="274320" y="1677796"/>
            <a:ext cx="4572318" cy="4572000"/>
          </a:xfrm>
          <a:prstGeom prst="rect">
            <a:avLst/>
          </a:prstGeom>
          <a:solidFill>
            <a:schemeClr val="tx2"/>
          </a:solidFill>
        </p:spPr>
        <p:txBody>
          <a:bodyPr vert="horz" wrap="square" lIns="146304" tIns="91440" rIns="146304" bIns="91440"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dirty="0">
              <a:solidFill>
                <a:schemeClr val="bg1"/>
              </a:solidFill>
            </a:endParaRPr>
          </a:p>
        </p:txBody>
      </p:sp>
      <p:sp>
        <p:nvSpPr>
          <p:cNvPr id="5" name="Text Placeholder 4"/>
          <p:cNvSpPr>
            <a:spLocks noGrp="1"/>
          </p:cNvSpPr>
          <p:nvPr>
            <p:ph type="body" sz="quarter" idx="10" hasCustomPrompt="1"/>
          </p:nvPr>
        </p:nvSpPr>
        <p:spPr>
          <a:xfrm>
            <a:off x="5291138" y="1677988"/>
            <a:ext cx="6408737" cy="697627"/>
          </a:xfrm>
        </p:spPr>
        <p:txBody>
          <a:bodyPr/>
          <a:lstStyle>
            <a:lvl1pPr marL="0" marR="0" indent="0" algn="l" defTabSz="931863" rtl="0" eaLnBrk="1" fontAlgn="base" latinLnBrk="0" hangingPunct="1">
              <a:lnSpc>
                <a:spcPts val="4000"/>
              </a:lnSpc>
              <a:spcBef>
                <a:spcPts val="1000"/>
              </a:spcBef>
              <a:spcAft>
                <a:spcPts val="2000"/>
              </a:spcAft>
              <a:buClrTx/>
              <a:buSzPct val="90000"/>
              <a:buFont typeface="Arial" pitchFamily="34" charset="0"/>
              <a:buNone/>
              <a:tabLst/>
              <a:defRPr sz="3200"/>
            </a:lvl1pPr>
          </a:lstStyle>
          <a:p>
            <a:pPr lvl="0"/>
            <a:r>
              <a:rPr lang="en-US" dirty="0" smtClean="0"/>
              <a:t>Segoe UI light 32pt</a:t>
            </a:r>
          </a:p>
        </p:txBody>
      </p:sp>
      <p:sp>
        <p:nvSpPr>
          <p:cNvPr id="6" name="Text Placeholder 5"/>
          <p:cNvSpPr>
            <a:spLocks noGrp="1"/>
          </p:cNvSpPr>
          <p:nvPr>
            <p:ph type="body" sz="quarter" idx="11" hasCustomPrompt="1"/>
          </p:nvPr>
        </p:nvSpPr>
        <p:spPr>
          <a:xfrm>
            <a:off x="515938" y="1897063"/>
            <a:ext cx="4056062" cy="1292662"/>
          </a:xfrm>
        </p:spPr>
        <p:txBody>
          <a:bodyPr/>
          <a:lstStyle>
            <a:lvl1pPr marL="0" indent="0">
              <a:buNone/>
              <a:defRPr baseline="0">
                <a:solidFill>
                  <a:schemeClr val="bg1"/>
                </a:solidFill>
              </a:defRPr>
            </a:lvl1pPr>
          </a:lstStyle>
          <a:p>
            <a:pPr lvl="0"/>
            <a:r>
              <a:rPr lang="en-US" dirty="0" smtClean="0"/>
              <a:t>Segoe UI light 40pt</a:t>
            </a:r>
            <a:endParaRPr lang="en-US" dirty="0"/>
          </a:p>
        </p:txBody>
      </p:sp>
    </p:spTree>
    <p:extLst>
      <p:ext uri="{BB962C8B-B14F-4D97-AF65-F5344CB8AC3E}">
        <p14:creationId xmlns:p14="http://schemas.microsoft.com/office/powerpoint/2010/main" val="8018525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38" y="1343025"/>
            <a:ext cx="5053012" cy="627864"/>
          </a:xfrm>
        </p:spPr>
        <p:txBody>
          <a:bodyPr/>
          <a:lstStyle>
            <a:lvl1pPr marL="0" indent="0">
              <a:buNone/>
              <a:defRPr sz="3200">
                <a:solidFill>
                  <a:srgbClr val="505050"/>
                </a:solidFill>
              </a:defRPr>
            </a:lvl1pPr>
            <a:lvl2pPr marL="342900" indent="0">
              <a:buNone/>
              <a:defRPr/>
            </a:lvl2pPr>
            <a:lvl3pPr marL="571500" indent="0">
              <a:buNone/>
              <a:defRPr/>
            </a:lvl3pPr>
            <a:lvl4pPr marL="800100" indent="0">
              <a:buNone/>
              <a:defRPr/>
            </a:lvl4pPr>
            <a:lvl5pPr marL="1028700" indent="0">
              <a:buNone/>
              <a:defRPr/>
            </a:lvl5pPr>
          </a:lstStyle>
          <a:p>
            <a:pPr lvl="0"/>
            <a:r>
              <a:rPr lang="en-US" dirty="0" smtClean="0"/>
              <a:t>Click to edit Master</a:t>
            </a:r>
            <a:endParaRPr lang="en-US" dirty="0"/>
          </a:p>
        </p:txBody>
      </p:sp>
    </p:spTree>
    <p:extLst>
      <p:ext uri="{BB962C8B-B14F-4D97-AF65-F5344CB8AC3E}">
        <p14:creationId xmlns:p14="http://schemas.microsoft.com/office/powerpoint/2010/main" val="166802966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113473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1488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03863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6433" b="37325"/>
          <a:stretch/>
        </p:blipFill>
        <p:spPr>
          <a:xfrm>
            <a:off x="0" y="0"/>
            <a:ext cx="12436475" cy="6994525"/>
          </a:xfrm>
          <a:prstGeom prst="rect">
            <a:avLst/>
          </a:prstGeom>
        </p:spPr>
      </p:pic>
      <p:sp>
        <p:nvSpPr>
          <p:cNvPr id="4" name="Rectangle 3"/>
          <p:cNvSpPr/>
          <p:nvPr userDrawn="1"/>
        </p:nvSpPr>
        <p:spPr bwMode="auto">
          <a:xfrm>
            <a:off x="348343" y="2685143"/>
            <a:ext cx="7112000" cy="3730172"/>
          </a:xfrm>
          <a:prstGeom prst="rect">
            <a:avLst/>
          </a:prstGeom>
          <a:solidFill>
            <a:srgbClr val="0072C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74320" rIns="365760" bIns="365760" numCol="1" spcCol="0" rtlCol="0" fromWordArt="0" anchor="t" anchorCtr="0" forceAA="0" compatLnSpc="1">
            <a:prstTxWarp prst="textNoShape">
              <a:avLst/>
            </a:prstTxWarp>
            <a:noAutofit/>
          </a:bodyPr>
          <a:lstStyle/>
          <a:p>
            <a:pPr algn="l" defTabSz="932472" fontAlgn="base">
              <a:lnSpc>
                <a:spcPct val="90000"/>
              </a:lnSpc>
              <a:spcBef>
                <a:spcPct val="0"/>
              </a:spcBef>
              <a:spcAft>
                <a:spcPct val="0"/>
              </a:spcAft>
            </a:pPr>
            <a:r>
              <a:rPr lang="en-US" sz="6600" dirty="0" smtClean="0">
                <a:gradFill>
                  <a:gsLst>
                    <a:gs pos="0">
                      <a:srgbClr val="FFFFFF"/>
                    </a:gs>
                    <a:gs pos="100000">
                      <a:srgbClr val="FFFFFF"/>
                    </a:gs>
                  </a:gsLst>
                  <a:lin ang="5400000" scaled="0"/>
                </a:gradFill>
                <a:latin typeface="+mj-lt"/>
                <a:ea typeface="Segoe UI" pitchFamily="34" charset="0"/>
                <a:cs typeface="Segoe UI" pitchFamily="34" charset="0"/>
              </a:rPr>
              <a:t>DEMO</a:t>
            </a:r>
          </a:p>
        </p:txBody>
      </p:sp>
      <p:sp>
        <p:nvSpPr>
          <p:cNvPr id="6" name="Text Placeholder 5"/>
          <p:cNvSpPr>
            <a:spLocks noGrp="1"/>
          </p:cNvSpPr>
          <p:nvPr>
            <p:ph type="body" sz="quarter" idx="10"/>
          </p:nvPr>
        </p:nvSpPr>
        <p:spPr>
          <a:xfrm>
            <a:off x="347663" y="3781139"/>
            <a:ext cx="7112680" cy="2634176"/>
          </a:xfrm>
        </p:spPr>
        <p:txBody>
          <a:bodyPr wrap="none" lIns="274320" tIns="274320" rIns="274320" bIns="182880">
            <a:noAutofit/>
          </a:bodyPr>
          <a:lstStyle>
            <a:lvl1pPr marL="0" indent="0">
              <a:buNone/>
              <a:defRPr>
                <a:gradFill>
                  <a:gsLst>
                    <a:gs pos="1250">
                      <a:schemeClr val="bg1"/>
                    </a:gs>
                    <a:gs pos="100000">
                      <a:schemeClr val="bg1"/>
                    </a:gs>
                  </a:gsLst>
                  <a:lin ang="5400000" scaled="0"/>
                </a:gradFill>
              </a:defRPr>
            </a:lvl1pPr>
          </a:lstStyle>
          <a:p>
            <a:pPr lvl="0"/>
            <a:r>
              <a:rPr lang="en-US" dirty="0" smtClean="0"/>
              <a:t>Click to edit Master text styles</a:t>
            </a:r>
          </a:p>
        </p:txBody>
      </p:sp>
    </p:spTree>
    <p:extLst>
      <p:ext uri="{BB962C8B-B14F-4D97-AF65-F5344CB8AC3E}">
        <p14:creationId xmlns:p14="http://schemas.microsoft.com/office/powerpoint/2010/main" val="11143192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169FE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02366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3842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77407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212850"/>
            <a:ext cx="12436475" cy="5781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39" tIns="46639" rIns="46639" bIns="46639" anchor="ctr"/>
          <a:lstStyle/>
          <a:p>
            <a:pPr algn="ctr" defTabSz="932472" fontAlgn="base">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808849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smtClean="0"/>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007223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1"/>
            <a:ext cx="11375536" cy="621530"/>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1" y="1476622"/>
            <a:ext cx="11375536" cy="22283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08413990"/>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Rectangle 3"/>
          <p:cNvSpPr/>
          <p:nvPr userDrawn="1"/>
        </p:nvSpPr>
        <p:spPr bwMode="auto">
          <a:xfrm>
            <a:off x="182563" y="1576388"/>
            <a:ext cx="12070648" cy="3657600"/>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481013"/>
            <a:ext cx="173672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74702" y="2123084"/>
            <a:ext cx="9143936" cy="1831379"/>
          </a:xfrm>
          <a:noFill/>
        </p:spPr>
        <p:txBody>
          <a:bodyPr anchorCtr="0"/>
          <a:lstStyle>
            <a:lvl1pPr>
              <a:defRPr sz="6000" spc="-100" baseline="0">
                <a:gradFill>
                  <a:gsLst>
                    <a:gs pos="5833">
                      <a:srgbClr val="FFFFFF"/>
                    </a:gs>
                    <a:gs pos="18000">
                      <a:srgbClr val="FFFFFF"/>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2"/>
          </p:nvPr>
        </p:nvSpPr>
        <p:spPr>
          <a:xfrm>
            <a:off x="282230" y="3771579"/>
            <a:ext cx="9143936" cy="1828801"/>
          </a:xfrm>
          <a:noFill/>
        </p:spPr>
        <p:txBody>
          <a:bodyPr tIns="109728" bIns="109728">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smtClean="0"/>
              <a:t>Click to edit Master text styles</a:t>
            </a:r>
          </a:p>
        </p:txBody>
      </p:sp>
    </p:spTree>
    <p:extLst>
      <p:ext uri="{BB962C8B-B14F-4D97-AF65-F5344CB8AC3E}">
        <p14:creationId xmlns:p14="http://schemas.microsoft.com/office/powerpoint/2010/main" val="883327461"/>
      </p:ext>
    </p:extLst>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831975"/>
          </a:xfrm>
          <a:noFill/>
        </p:spPr>
        <p:txBody>
          <a:bodyPr anchorCtr="0"/>
          <a:lstStyle>
            <a:lvl1pPr>
              <a:defRPr sz="88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30987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831975"/>
          </a:xfrm>
          <a:noFill/>
        </p:spPr>
        <p:txBody>
          <a:bodyPr anchorCtr="0"/>
          <a:lstStyle>
            <a:lvl1pPr>
              <a:defRPr sz="88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0528798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77375"/>
          </a:xfrm>
          <a:noFill/>
        </p:spPr>
        <p:txBody>
          <a:bodyPr anchorCtr="0"/>
          <a:lstStyle>
            <a:lvl1pPr>
              <a:defRPr sz="7200" spc="-100" baseline="0">
                <a:gradFill>
                  <a:gsLst>
                    <a:gs pos="100000">
                      <a:schemeClr val="tx1"/>
                    </a:gs>
                    <a:gs pos="0">
                      <a:schemeClr val="tx1"/>
                    </a:gs>
                  </a:gsLst>
                  <a:lin ang="5400000" scaled="0"/>
                </a:gra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38" y="3672920"/>
            <a:ext cx="6022975" cy="738664"/>
          </a:xfrm>
        </p:spPr>
        <p:txBody>
          <a:bodyPr/>
          <a:lstStyle>
            <a:lvl1pPr marL="0" indent="0">
              <a:buNone/>
              <a:defRPr/>
            </a:lvl1pPr>
            <a:lvl2pPr marL="342900" indent="0">
              <a:buNone/>
              <a:defRPr/>
            </a:lvl2pPr>
            <a:lvl3pPr marL="571500" indent="0">
              <a:buNone/>
              <a:defRPr/>
            </a:lvl3pPr>
            <a:lvl4pPr marL="800100" indent="0">
              <a:buNone/>
              <a:defRPr/>
            </a:lvl4pPr>
            <a:lvl5pPr marL="1028700" indent="0">
              <a:buNone/>
              <a:defRPr/>
            </a:lvl5pPr>
          </a:lstStyle>
          <a:p>
            <a:pPr lvl="0"/>
            <a:r>
              <a:rPr lang="en-US" dirty="0" smtClean="0"/>
              <a:t>Click to edit Master text</a:t>
            </a:r>
            <a:endParaRPr lang="en-US" dirty="0"/>
          </a:p>
        </p:txBody>
      </p:sp>
    </p:spTree>
    <p:extLst>
      <p:ext uri="{BB962C8B-B14F-4D97-AF65-F5344CB8AC3E}">
        <p14:creationId xmlns:p14="http://schemas.microsoft.com/office/powerpoint/2010/main" val="29244386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00980"/>
          </a:xfrm>
          <a:noFill/>
        </p:spPr>
        <p:txBody>
          <a:bodyPr anchorCtr="0"/>
          <a:lstStyle>
            <a:lvl1pPr>
              <a:defRPr sz="7200" spc="-100" baseline="0">
                <a:gradFill>
                  <a:gsLst>
                    <a:gs pos="100000">
                      <a:schemeClr val="tx1"/>
                    </a:gs>
                    <a:gs pos="0">
                      <a:schemeClr val="tx1"/>
                    </a:gs>
                  </a:gsLst>
                  <a:lin ang="5400000" scaled="0"/>
                </a:gra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38" y="4596525"/>
            <a:ext cx="6022975" cy="738664"/>
          </a:xfrm>
        </p:spPr>
        <p:txBody>
          <a:bodyPr/>
          <a:lstStyle>
            <a:lvl1pPr marL="0" indent="0">
              <a:buNone/>
              <a:defRPr/>
            </a:lvl1pPr>
            <a:lvl2pPr marL="342900" indent="0">
              <a:buNone/>
              <a:defRPr/>
            </a:lvl2pPr>
            <a:lvl3pPr marL="571500" indent="0">
              <a:buNone/>
              <a:defRPr/>
            </a:lvl3pPr>
            <a:lvl4pPr marL="800100" indent="0">
              <a:buNone/>
              <a:defRPr/>
            </a:lvl4pPr>
            <a:lvl5pPr marL="1028700" indent="0">
              <a:buNone/>
              <a:defRPr/>
            </a:lvl5pPr>
          </a:lstStyle>
          <a:p>
            <a:pPr lvl="0"/>
            <a:r>
              <a:rPr lang="en-US" dirty="0" smtClean="0"/>
              <a:t>Click to edit Master text</a:t>
            </a:r>
            <a:endParaRPr lang="en-US" dirty="0"/>
          </a:p>
        </p:txBody>
      </p:sp>
    </p:spTree>
    <p:extLst>
      <p:ext uri="{BB962C8B-B14F-4D97-AF65-F5344CB8AC3E}">
        <p14:creationId xmlns:p14="http://schemas.microsoft.com/office/powerpoint/2010/main" val="41908486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831975"/>
          </a:xfrm>
          <a:noFill/>
        </p:spPr>
        <p:txBody>
          <a:bodyPr anchorCtr="0"/>
          <a:lstStyle>
            <a:lvl1pPr>
              <a:defRPr sz="88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32329035"/>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77460438"/>
      </p:ext>
    </p:extLst>
  </p:cSld>
  <p:clrMap bg1="lt1" tx1="dk1" bg2="lt2" tx2="dk2" accent1="accent1" accent2="accent2" accent3="accent3" accent4="accent4" accent5="accent5" accent6="accent6" hlink="hlink" folHlink="folHlink"/>
  <p:sldLayoutIdLst>
    <p:sldLayoutId id="2147484208" r:id="rId1"/>
    <p:sldLayoutId id="2147484262" r:id="rId2"/>
    <p:sldLayoutId id="2147484264" r:id="rId3"/>
    <p:sldLayoutId id="2147484209" r:id="rId4"/>
    <p:sldLayoutId id="2147484210" r:id="rId5"/>
    <p:sldLayoutId id="2147484211" r:id="rId6"/>
    <p:sldLayoutId id="2147484260" r:id="rId7"/>
    <p:sldLayoutId id="2147484261" r:id="rId8"/>
    <p:sldLayoutId id="2147484212" r:id="rId9"/>
    <p:sldLayoutId id="2147484213" r:id="rId10"/>
    <p:sldLayoutId id="2147484254" r:id="rId11"/>
    <p:sldLayoutId id="2147484255" r:id="rId12"/>
    <p:sldLayoutId id="2147484257" r:id="rId13"/>
    <p:sldLayoutId id="2147484258" r:id="rId14"/>
    <p:sldLayoutId id="2147484214" r:id="rId15"/>
    <p:sldLayoutId id="2147484215" r:id="rId16"/>
    <p:sldLayoutId id="2147484216" r:id="rId17"/>
    <p:sldLayoutId id="2147484217" r:id="rId18"/>
    <p:sldLayoutId id="2147484218" r:id="rId19"/>
    <p:sldLayoutId id="2147484219" r:id="rId20"/>
    <p:sldLayoutId id="2147484220" r:id="rId21"/>
    <p:sldLayoutId id="2147484221" r:id="rId22"/>
    <p:sldLayoutId id="2147484222" r:id="rId23"/>
    <p:sldLayoutId id="2147484223" r:id="rId24"/>
    <p:sldLayoutId id="2147484259" r:id="rId25"/>
    <p:sldLayoutId id="2147484256" r:id="rId26"/>
    <p:sldLayoutId id="2147484224" r:id="rId27"/>
    <p:sldLayoutId id="2147484225" r:id="rId28"/>
    <p:sldLayoutId id="2147484226" r:id="rId29"/>
    <p:sldLayoutId id="2147484227" r:id="rId30"/>
    <p:sldLayoutId id="2147484228" r:id="rId31"/>
    <p:sldLayoutId id="2147484229" r:id="rId32"/>
    <p:sldLayoutId id="2147484230" r:id="rId33"/>
    <p:sldLayoutId id="2147484263" r:id="rId34"/>
  </p:sldLayoutIdLst>
  <p:transition>
    <p:fade/>
  </p:transition>
  <p:txStyles>
    <p:titleStyle>
      <a:lvl1pPr algn="l" defTabSz="931863" rtl="0" fontAlgn="base">
        <a:lnSpc>
          <a:spcPct val="90000"/>
        </a:lnSpc>
        <a:spcBef>
          <a:spcPct val="0"/>
        </a:spcBef>
        <a:spcAft>
          <a:spcPct val="0"/>
        </a:spcAft>
        <a:defRPr lang="en-US" sz="5400" kern="1200" spc="-102"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p:titleStyle>
    <p:bodyStyle>
      <a:lvl1pPr marL="342900" indent="-342900" algn="l" defTabSz="931863" rtl="0" fontAlgn="base">
        <a:lnSpc>
          <a:spcPct val="90000"/>
        </a:lnSpc>
        <a:spcBef>
          <a:spcPct val="20000"/>
        </a:spcBef>
        <a:spcAft>
          <a:spcPct val="0"/>
        </a:spcAft>
        <a:buSzPct val="90000"/>
        <a:buFont typeface="Arial" pitchFamily="34" charset="0"/>
        <a:buChar char="•"/>
        <a:defRPr sz="4000" kern="1200">
          <a:gradFill>
            <a:gsLst>
              <a:gs pos="1250">
                <a:schemeClr val="tx1"/>
              </a:gs>
              <a:gs pos="100000">
                <a:schemeClr val="tx1"/>
              </a:gs>
            </a:gsLst>
            <a:lin ang="5400000" scaled="0"/>
          </a:gradFill>
          <a:latin typeface="+mj-lt"/>
          <a:ea typeface="MS PGothic" pitchFamily="34" charset="-128"/>
          <a:cs typeface="+mn-cs"/>
        </a:defRPr>
      </a:lvl1pPr>
      <a:lvl2pPr marL="584200" indent="-241300" algn="l" defTabSz="931863" rtl="0" fontAlgn="base">
        <a:lnSpc>
          <a:spcPct val="90000"/>
        </a:lnSpc>
        <a:spcBef>
          <a:spcPct val="20000"/>
        </a:spcBef>
        <a:spcAft>
          <a:spcPct val="0"/>
        </a:spcAft>
        <a:buSzPct val="90000"/>
        <a:buFont typeface="Arial" pitchFamily="34" charset="0"/>
        <a:buChar char="•"/>
        <a:defRPr sz="2400" kern="1200">
          <a:gradFill>
            <a:gsLst>
              <a:gs pos="1250">
                <a:schemeClr val="tx1"/>
              </a:gs>
              <a:gs pos="100000">
                <a:schemeClr val="tx1"/>
              </a:gs>
            </a:gsLst>
            <a:lin ang="5400000" scaled="0"/>
          </a:gradFill>
          <a:latin typeface="+mn-lt"/>
          <a:ea typeface="MS PGothic" pitchFamily="34" charset="-128"/>
          <a:cs typeface="+mn-cs"/>
        </a:defRPr>
      </a:lvl2pPr>
      <a:lvl3pPr marL="800100" indent="-228600" algn="l" defTabSz="931863" rtl="0" fontAlgn="base">
        <a:lnSpc>
          <a:spcPct val="90000"/>
        </a:lnSpc>
        <a:spcBef>
          <a:spcPct val="20000"/>
        </a:spcBef>
        <a:spcAft>
          <a:spcPct val="0"/>
        </a:spcAft>
        <a:buSzPct val="90000"/>
        <a:buFont typeface="Arial" pitchFamily="34" charset="0"/>
        <a:buChar char="•"/>
        <a:defRPr sz="2000" kern="1200">
          <a:gradFill>
            <a:gsLst>
              <a:gs pos="1250">
                <a:schemeClr val="tx1"/>
              </a:gs>
              <a:gs pos="100000">
                <a:schemeClr val="tx1"/>
              </a:gs>
            </a:gsLst>
            <a:lin ang="5400000" scaled="0"/>
          </a:gradFill>
          <a:latin typeface="+mn-lt"/>
          <a:ea typeface="MS PGothic" pitchFamily="34" charset="-128"/>
          <a:cs typeface="+mn-cs"/>
        </a:defRPr>
      </a:lvl3pPr>
      <a:lvl4pPr marL="1028700" indent="-228600" algn="l" defTabSz="931863"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57300" indent="-228600" algn="l" defTabSz="931863"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13.emf"/><Relationship Id="rId7" Type="http://schemas.openxmlformats.org/officeDocument/2006/relationships/image" Target="../media/image17.emf"/><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jp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hyperlink" Target="https://puppetlabs.com/" TargetMode="External"/><Relationship Id="rId2" Type="http://schemas.openxmlformats.org/officeDocument/2006/relationships/notesSlide" Target="../notesSlides/notesSlide12.xml"/><Relationship Id="rId1" Type="http://schemas.openxmlformats.org/officeDocument/2006/relationships/slideLayout" Target="../slideLayouts/slideLayout24.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emf"/></Relationships>
</file>

<file path=ppt/slides/_rels/slide15.xml.rels><?xml version="1.0" encoding="UTF-8" standalone="yes"?>
<Relationships xmlns="http://schemas.openxmlformats.org/package/2006/relationships"><Relationship Id="rId3" Type="http://schemas.openxmlformats.org/officeDocument/2006/relationships/hyperlink" Target="http://devopsassessment.azurewebsites.net/" TargetMode="External"/><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hyperlink" Target="http://www.itproguy.com/devops-practices/" TargetMode="External"/><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13" Type="http://schemas.microsoft.com/office/2007/relationships/hdphoto" Target="../media/hdphoto1.wdp"/><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5.png"/><Relationship Id="rId2" Type="http://schemas.openxmlformats.org/officeDocument/2006/relationships/notesSlide" Target="../notesSlides/notesSlide17.xml"/><Relationship Id="rId16" Type="http://schemas.openxmlformats.org/officeDocument/2006/relationships/image" Target="../media/image44.png"/><Relationship Id="rId1" Type="http://schemas.openxmlformats.org/officeDocument/2006/relationships/slideLayout" Target="../slideLayouts/slideLayout24.xml"/><Relationship Id="rId6" Type="http://schemas.openxmlformats.org/officeDocument/2006/relationships/image" Target="../media/image36.emf"/><Relationship Id="rId11" Type="http://schemas.openxmlformats.org/officeDocument/2006/relationships/image" Target="../media/image41.png"/><Relationship Id="rId5" Type="http://schemas.openxmlformats.org/officeDocument/2006/relationships/image" Target="../media/image35.png"/><Relationship Id="rId15" Type="http://schemas.microsoft.com/office/2007/relationships/hdphoto" Target="../media/hdphoto2.wdp"/><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3.png"/></Relationships>
</file>

<file path=ppt/slides/_rels/slide19.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59.png"/><Relationship Id="rId26" Type="http://schemas.openxmlformats.org/officeDocument/2006/relationships/image" Target="../media/image45.png"/><Relationship Id="rId3" Type="http://schemas.openxmlformats.org/officeDocument/2006/relationships/image" Target="../media/image46.png"/><Relationship Id="rId21" Type="http://schemas.openxmlformats.org/officeDocument/2006/relationships/image" Target="../media/image61.png"/><Relationship Id="rId7" Type="http://schemas.openxmlformats.org/officeDocument/2006/relationships/image" Target="../media/image50.png"/><Relationship Id="rId12" Type="http://schemas.openxmlformats.org/officeDocument/2006/relationships/image" Target="../media/image55.png"/><Relationship Id="rId17" Type="http://schemas.microsoft.com/office/2007/relationships/hdphoto" Target="../media/hdphoto4.wdp"/><Relationship Id="rId25" Type="http://schemas.openxmlformats.org/officeDocument/2006/relationships/image" Target="../media/image44.png"/><Relationship Id="rId2" Type="http://schemas.openxmlformats.org/officeDocument/2006/relationships/notesSlide" Target="../notesSlides/notesSlide18.xml"/><Relationship Id="rId16" Type="http://schemas.openxmlformats.org/officeDocument/2006/relationships/image" Target="../media/image58.png"/><Relationship Id="rId20" Type="http://schemas.openxmlformats.org/officeDocument/2006/relationships/image" Target="../media/image60.emf"/><Relationship Id="rId1" Type="http://schemas.openxmlformats.org/officeDocument/2006/relationships/slideLayout" Target="../slideLayouts/slideLayout24.xml"/><Relationship Id="rId6" Type="http://schemas.openxmlformats.org/officeDocument/2006/relationships/image" Target="../media/image49.png"/><Relationship Id="rId11" Type="http://schemas.openxmlformats.org/officeDocument/2006/relationships/image" Target="../media/image54.png"/><Relationship Id="rId24" Type="http://schemas.openxmlformats.org/officeDocument/2006/relationships/image" Target="../media/image64.png"/><Relationship Id="rId5" Type="http://schemas.openxmlformats.org/officeDocument/2006/relationships/image" Target="../media/image48.png"/><Relationship Id="rId15" Type="http://schemas.microsoft.com/office/2007/relationships/hdphoto" Target="../media/hdphoto3.wdp"/><Relationship Id="rId23" Type="http://schemas.openxmlformats.org/officeDocument/2006/relationships/image" Target="../media/image63.png"/><Relationship Id="rId10" Type="http://schemas.openxmlformats.org/officeDocument/2006/relationships/image" Target="../media/image53.png"/><Relationship Id="rId19" Type="http://schemas.microsoft.com/office/2007/relationships/hdphoto" Target="../media/hdphoto5.wdp"/><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 Id="rId22" Type="http://schemas.openxmlformats.org/officeDocument/2006/relationships/image" Target="../media/image62.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hyperlink" Target="http://github.com/dtzar"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66.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8.xml"/><Relationship Id="rId4" Type="http://schemas.openxmlformats.org/officeDocument/2006/relationships/image" Target="../media/image67.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8.xml"/><Relationship Id="rId4" Type="http://schemas.openxmlformats.org/officeDocument/2006/relationships/image" Target="../media/image68.emf"/></Relationships>
</file>

<file path=ppt/slides/_rels/slide27.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26.xml"/><Relationship Id="rId1" Type="http://schemas.openxmlformats.org/officeDocument/2006/relationships/slideLayout" Target="../slideLayouts/slideLayout24.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27.xml"/><Relationship Id="rId1" Type="http://schemas.openxmlformats.org/officeDocument/2006/relationships/slideLayout" Target="../slideLayouts/slideLayout24.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8.xml"/><Relationship Id="rId6" Type="http://schemas.openxmlformats.org/officeDocument/2006/relationships/image" Target="../media/image75.emf"/><Relationship Id="rId5" Type="http://schemas.openxmlformats.org/officeDocument/2006/relationships/image" Target="../media/image74.emf"/><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30.xml"/><Relationship Id="rId1" Type="http://schemas.openxmlformats.org/officeDocument/2006/relationships/slideLayout" Target="../slideLayouts/slideLayout24.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6.png"/></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24.xml"/><Relationship Id="rId4" Type="http://schemas.openxmlformats.org/officeDocument/2006/relationships/image" Target="../media/image7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24.xml"/><Relationship Id="rId4" Type="http://schemas.openxmlformats.org/officeDocument/2006/relationships/image" Target="../media/image71.png"/></Relationships>
</file>

<file path=ppt/slides/_rels/slide35.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34.xml"/><Relationship Id="rId1" Type="http://schemas.openxmlformats.org/officeDocument/2006/relationships/slideLayout" Target="../slideLayouts/slideLayout24.xml"/><Relationship Id="rId5" Type="http://schemas.openxmlformats.org/officeDocument/2006/relationships/image" Target="../media/image79.emf"/><Relationship Id="rId4" Type="http://schemas.openxmlformats.org/officeDocument/2006/relationships/image" Target="../media/image78.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80.emf"/><Relationship Id="rId7" Type="http://schemas.openxmlformats.org/officeDocument/2006/relationships/image" Target="../media/image72.png"/><Relationship Id="rId2" Type="http://schemas.openxmlformats.org/officeDocument/2006/relationships/image" Target="../media/image79.emf"/><Relationship Id="rId1" Type="http://schemas.openxmlformats.org/officeDocument/2006/relationships/slideLayout" Target="../slideLayouts/slideLayout24.xml"/><Relationship Id="rId6" Type="http://schemas.openxmlformats.org/officeDocument/2006/relationships/image" Target="../media/image71.png"/><Relationship Id="rId5" Type="http://schemas.openxmlformats.org/officeDocument/2006/relationships/image" Target="../media/image81.png"/><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github.com/dtzar" TargetMode="External"/><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6.jpg"/></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24.xml"/><Relationship Id="rId6" Type="http://schemas.openxmlformats.org/officeDocument/2006/relationships/image" Target="../media/image82.png"/><Relationship Id="rId5" Type="http://schemas.openxmlformats.org/officeDocument/2006/relationships/image" Target="../media/image70.pn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0.xml"/><Relationship Id="rId1" Type="http://schemas.openxmlformats.org/officeDocument/2006/relationships/slideLayout" Target="../slideLayouts/slideLayout24.xml"/><Relationship Id="rId5" Type="http://schemas.openxmlformats.org/officeDocument/2006/relationships/image" Target="../media/image45.png"/><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4.xml"/><Relationship Id="rId4" Type="http://schemas.openxmlformats.org/officeDocument/2006/relationships/image" Target="../media/image83.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24.xml"/><Relationship Id="rId5" Type="http://schemas.openxmlformats.org/officeDocument/2006/relationships/image" Target="../media/image83.png"/><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3.xml"/><Relationship Id="rId1" Type="http://schemas.openxmlformats.org/officeDocument/2006/relationships/slideLayout" Target="../slideLayouts/slideLayout18.xml"/><Relationship Id="rId5" Type="http://schemas.openxmlformats.org/officeDocument/2006/relationships/image" Target="../media/image45.png"/><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24.xml"/><Relationship Id="rId6" Type="http://schemas.openxmlformats.org/officeDocument/2006/relationships/image" Target="../media/image36.emf"/><Relationship Id="rId5" Type="http://schemas.openxmlformats.org/officeDocument/2006/relationships/image" Target="../media/image79.emf"/><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84.png"/><Relationship Id="rId7" Type="http://schemas.openxmlformats.org/officeDocument/2006/relationships/image" Target="../media/image86.png"/><Relationship Id="rId2" Type="http://schemas.openxmlformats.org/officeDocument/2006/relationships/notesSlide" Target="../notesSlides/notesSlide45.xml"/><Relationship Id="rId1" Type="http://schemas.openxmlformats.org/officeDocument/2006/relationships/slideLayout" Target="../slideLayouts/slideLayout24.xml"/><Relationship Id="rId6" Type="http://schemas.openxmlformats.org/officeDocument/2006/relationships/image" Target="../media/image20.png"/><Relationship Id="rId5" Type="http://schemas.openxmlformats.org/officeDocument/2006/relationships/image" Target="../media/image79.emf"/><Relationship Id="rId10" Type="http://schemas.openxmlformats.org/officeDocument/2006/relationships/image" Target="../media/image88.emf"/><Relationship Id="rId4" Type="http://schemas.openxmlformats.org/officeDocument/2006/relationships/image" Target="../media/image85.emf"/><Relationship Id="rId9" Type="http://schemas.openxmlformats.org/officeDocument/2006/relationships/image" Target="../media/image87.png"/></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24.xm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hyperlink" Target="http://github.com/dtzar" TargetMode="External"/><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7.jpg"/></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24.xml"/><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85.emf"/><Relationship Id="rId1" Type="http://schemas.openxmlformats.org/officeDocument/2006/relationships/slideLayout" Target="../slideLayouts/slideLayout2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82.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9.xml"/><Relationship Id="rId1" Type="http://schemas.openxmlformats.org/officeDocument/2006/relationships/slideLayout" Target="../slideLayouts/slideLayout2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hyperlink" Target="http://1drv.ms/1RMpNpd" TargetMode="External"/><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dtzar/FabrikamFiber" TargetMode="External"/><Relationship Id="rId2" Type="http://schemas.openxmlformats.org/officeDocument/2006/relationships/notesSlide" Target="../notesSlides/notesSlide53.xml"/><Relationship Id="rId1" Type="http://schemas.openxmlformats.org/officeDocument/2006/relationships/slideLayout" Target="../slideLayouts/slideLayout18.xml"/><Relationship Id="rId5" Type="http://schemas.openxmlformats.org/officeDocument/2006/relationships/hyperlink" Target="https://github.com/Microsoft/PartsUnlimitedMRP" TargetMode="External"/><Relationship Id="rId4" Type="http://schemas.openxmlformats.org/officeDocument/2006/relationships/hyperlink" Target="https://github.com/Microsoft/PartsUnlimited" TargetMode="External"/></Relationships>
</file>

<file path=ppt/slides/_rels/slide58.xml.rels><?xml version="1.0" encoding="UTF-8" standalone="yes"?>
<Relationships xmlns="http://schemas.openxmlformats.org/package/2006/relationships"><Relationship Id="rId8" Type="http://schemas.openxmlformats.org/officeDocument/2006/relationships/hyperlink" Target="http://devopsassessment.azurewebsites.net/" TargetMode="External"/><Relationship Id="rId3" Type="http://schemas.openxmlformats.org/officeDocument/2006/relationships/hyperlink" Target="http://aka.ms/devops" TargetMode="External"/><Relationship Id="rId7" Type="http://schemas.openxmlformats.org/officeDocument/2006/relationships/hyperlink" Target="http://aka.ms/devopsmva" TargetMode="External"/><Relationship Id="rId2" Type="http://schemas.openxmlformats.org/officeDocument/2006/relationships/notesSlide" Target="../notesSlides/notesSlide54.xml"/><Relationship Id="rId1" Type="http://schemas.openxmlformats.org/officeDocument/2006/relationships/slideLayout" Target="../slideLayouts/slideLayout15.xml"/><Relationship Id="rId6" Type="http://schemas.openxmlformats.org/officeDocument/2006/relationships/hyperlink" Target="http://github.com/Microsoft/PartsUnlimitedMRP" TargetMode="External"/><Relationship Id="rId5" Type="http://schemas.openxmlformats.org/officeDocument/2006/relationships/hyperlink" Target="http://github.com/Microsoft/PartsUnlimited" TargetMode="External"/><Relationship Id="rId4" Type="http://schemas.openxmlformats.org/officeDocument/2006/relationships/hyperlink" Target="http://aka.ms/iac_tlp" TargetMode="External"/></Relationships>
</file>

<file path=ppt/slides/_rels/slide5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5.xml"/><Relationship Id="rId1" Type="http://schemas.openxmlformats.org/officeDocument/2006/relationships/slideLayout" Target="../slideLayouts/slideLayout18.xml"/><Relationship Id="rId5" Type="http://schemas.openxmlformats.org/officeDocument/2006/relationships/image" Target="../media/image27.png"/><Relationship Id="rId4" Type="http://schemas.openxmlformats.org/officeDocument/2006/relationships/image" Target="../media/image26.png"/></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6.xml"/><Relationship Id="rId1" Type="http://schemas.openxmlformats.org/officeDocument/2006/relationships/slideLayout" Target="../slideLayouts/slideLayout18.xml"/><Relationship Id="rId6" Type="http://schemas.openxmlformats.org/officeDocument/2006/relationships/image" Target="../media/image90.png"/><Relationship Id="rId5" Type="http://schemas.openxmlformats.org/officeDocument/2006/relationships/image" Target="../media/image91.png"/><Relationship Id="rId4" Type="http://schemas.openxmlformats.org/officeDocument/2006/relationships/image" Target="../media/image27.png"/></Relationships>
</file>

<file path=ppt/slides/_rels/slide6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90.png"/><Relationship Id="rId2" Type="http://schemas.openxmlformats.org/officeDocument/2006/relationships/notesSlide" Target="../notesSlides/notesSlide57.xml"/><Relationship Id="rId1" Type="http://schemas.openxmlformats.org/officeDocument/2006/relationships/slideLayout" Target="../slideLayouts/slideLayout18.xml"/><Relationship Id="rId6" Type="http://schemas.openxmlformats.org/officeDocument/2006/relationships/image" Target="../media/image91.png"/><Relationship Id="rId5" Type="http://schemas.openxmlformats.org/officeDocument/2006/relationships/image" Target="../media/image92.png"/><Relationship Id="rId4" Type="http://schemas.openxmlformats.org/officeDocument/2006/relationships/image" Target="../media/image27.png"/></Relationships>
</file>

<file path=ppt/slides/_rels/slide6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8.xml"/><Relationship Id="rId1" Type="http://schemas.openxmlformats.org/officeDocument/2006/relationships/slideLayout" Target="../slideLayouts/slideLayout18.xml"/><Relationship Id="rId4" Type="http://schemas.openxmlformats.org/officeDocument/2006/relationships/image" Target="../media/image94.png"/></Relationships>
</file>

<file path=ppt/slides/_rels/slide64.xml.rels><?xml version="1.0" encoding="UTF-8" standalone="yes"?>
<Relationships xmlns="http://schemas.openxmlformats.org/package/2006/relationships"><Relationship Id="rId3" Type="http://schemas.openxmlformats.org/officeDocument/2006/relationships/hyperlink" Target="http://stories.visualstudio.com/" TargetMode="External"/><Relationship Id="rId2" Type="http://schemas.openxmlformats.org/officeDocument/2006/relationships/notesSlide" Target="../notesSlides/notesSlide59.xml"/><Relationship Id="rId1" Type="http://schemas.openxmlformats.org/officeDocument/2006/relationships/slideLayout" Target="../slideLayouts/slideLayout18.xml"/><Relationship Id="rId4" Type="http://schemas.openxmlformats.org/officeDocument/2006/relationships/image" Target="../media/image95.png"/></Relationships>
</file>

<file path=ppt/slides/_rels/slide6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8075" y="2236447"/>
            <a:ext cx="10058400" cy="4758078"/>
          </a:xfrm>
          <a:prstGeom prst="rect">
            <a:avLst/>
          </a:prstGeom>
        </p:spPr>
      </p:pic>
      <p:sp>
        <p:nvSpPr>
          <p:cNvPr id="2" name="Text Placeholder 1"/>
          <p:cNvSpPr>
            <a:spLocks noGrp="1"/>
          </p:cNvSpPr>
          <p:nvPr>
            <p:ph type="body" sz="quarter" idx="12"/>
          </p:nvPr>
        </p:nvSpPr>
        <p:spPr/>
        <p:txBody>
          <a:bodyPr/>
          <a:lstStyle/>
          <a:p>
            <a:r>
              <a:rPr lang="en-US" dirty="0" smtClean="0"/>
              <a:t>Vancouver</a:t>
            </a:r>
          </a:p>
          <a:p>
            <a:r>
              <a:rPr lang="en-US" dirty="0" smtClean="0"/>
              <a:t>Dec 10/11</a:t>
            </a:r>
            <a:endParaRPr lang="en-US" dirty="0"/>
          </a:p>
        </p:txBody>
      </p:sp>
      <p:sp>
        <p:nvSpPr>
          <p:cNvPr id="3" name="Title 2"/>
          <p:cNvSpPr>
            <a:spLocks noGrp="1"/>
          </p:cNvSpPr>
          <p:nvPr>
            <p:ph type="title"/>
          </p:nvPr>
        </p:nvSpPr>
        <p:spPr>
          <a:xfrm>
            <a:off x="274703" y="2117165"/>
            <a:ext cx="8801564" cy="1837298"/>
          </a:xfrm>
        </p:spPr>
        <p:txBody>
          <a:bodyPr/>
          <a:lstStyle/>
          <a:p>
            <a:r>
              <a:rPr lang="en-US" sz="4800" dirty="0" smtClean="0"/>
              <a:t>Microsoft DevOps Hackathon</a:t>
            </a:r>
            <a:endParaRPr lang="en-US" sz="4800" dirty="0"/>
          </a:p>
        </p:txBody>
      </p:sp>
    </p:spTree>
    <p:extLst>
      <p:ext uri="{BB962C8B-B14F-4D97-AF65-F5344CB8AC3E}">
        <p14:creationId xmlns:p14="http://schemas.microsoft.com/office/powerpoint/2010/main" val="3711021509"/>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4136517"/>
          </a:xfrm>
        </p:spPr>
        <p:txBody>
          <a:bodyPr/>
          <a:lstStyle/>
          <a:p>
            <a:r>
              <a:rPr lang="en-US" dirty="0" smtClean="0"/>
              <a:t>Pick at least 1 of the next 3 slides to state business challenges/need for DevOps</a:t>
            </a:r>
          </a:p>
          <a:p>
            <a:pPr lvl="1"/>
            <a:r>
              <a:rPr lang="en-US" dirty="0" smtClean="0"/>
              <a:t>It’s Tough out there – How the market/customers are demanding more</a:t>
            </a:r>
          </a:p>
          <a:p>
            <a:pPr lvl="1"/>
            <a:r>
              <a:rPr lang="en-US" dirty="0" smtClean="0"/>
              <a:t>Software Delivery Challenges – High-Level challenges for any org</a:t>
            </a:r>
          </a:p>
          <a:p>
            <a:pPr lvl="1"/>
            <a:r>
              <a:rPr lang="en-US" dirty="0" smtClean="0"/>
              <a:t>The Consequences of inefficiency – data points on </a:t>
            </a:r>
            <a:r>
              <a:rPr lang="en-US" i="1" dirty="0" smtClean="0"/>
              <a:t>not </a:t>
            </a:r>
            <a:r>
              <a:rPr lang="en-US" dirty="0" smtClean="0"/>
              <a:t>doing DevOps</a:t>
            </a:r>
            <a:endParaRPr lang="en-US" dirty="0"/>
          </a:p>
        </p:txBody>
      </p:sp>
      <p:sp>
        <p:nvSpPr>
          <p:cNvPr id="6" name="Text Placeholder 5"/>
          <p:cNvSpPr>
            <a:spLocks noGrp="1"/>
          </p:cNvSpPr>
          <p:nvPr>
            <p:ph type="body" sz="quarter" idx="11"/>
          </p:nvPr>
        </p:nvSpPr>
        <p:spPr/>
        <p:txBody>
          <a:bodyPr/>
          <a:lstStyle/>
          <a:p>
            <a:r>
              <a:rPr lang="en-US" dirty="0"/>
              <a:t>Please remove this slide before handout</a:t>
            </a:r>
          </a:p>
          <a:p>
            <a:r>
              <a:rPr lang="en-US" dirty="0"/>
              <a:t>Please remove this slide before handout</a:t>
            </a:r>
          </a:p>
          <a:p>
            <a:r>
              <a:rPr lang="en-US" dirty="0" smtClean="0"/>
              <a:t>Please remove this slide before handout</a:t>
            </a:r>
            <a:endParaRPr lang="en-US" dirty="0"/>
          </a:p>
        </p:txBody>
      </p:sp>
      <p:sp>
        <p:nvSpPr>
          <p:cNvPr id="4" name="Title 3"/>
          <p:cNvSpPr>
            <a:spLocks noGrp="1"/>
          </p:cNvSpPr>
          <p:nvPr>
            <p:ph type="title"/>
          </p:nvPr>
        </p:nvSpPr>
        <p:spPr/>
        <p:txBody>
          <a:bodyPr/>
          <a:lstStyle/>
          <a:p>
            <a:r>
              <a:rPr lang="en-US" dirty="0" smtClean="0"/>
              <a:t>Speaker Notes</a:t>
            </a:r>
            <a:endParaRPr lang="en-US" dirty="0"/>
          </a:p>
        </p:txBody>
      </p:sp>
    </p:spTree>
    <p:extLst>
      <p:ext uri="{BB962C8B-B14F-4D97-AF65-F5344CB8AC3E}">
        <p14:creationId xmlns:p14="http://schemas.microsoft.com/office/powerpoint/2010/main" val="185610457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gradFill>
                  <a:gsLst>
                    <a:gs pos="0">
                      <a:schemeClr val="tx2"/>
                    </a:gs>
                    <a:gs pos="100000">
                      <a:schemeClr val="tx2"/>
                    </a:gs>
                  </a:gsLst>
                  <a:lin ang="5400000" scaled="1"/>
                </a:gradFill>
              </a:rPr>
              <a:t>Software delivery challenges</a:t>
            </a:r>
            <a:endParaRPr lang="en-US" dirty="0">
              <a:gradFill>
                <a:gsLst>
                  <a:gs pos="0">
                    <a:schemeClr val="tx2"/>
                  </a:gs>
                  <a:gs pos="100000">
                    <a:schemeClr val="tx2"/>
                  </a:gs>
                </a:gsLst>
                <a:lin ang="5400000" scaled="1"/>
              </a:gradFill>
            </a:endParaRPr>
          </a:p>
        </p:txBody>
      </p:sp>
      <p:grpSp>
        <p:nvGrpSpPr>
          <p:cNvPr id="11" name="Group 10"/>
          <p:cNvGrpSpPr/>
          <p:nvPr/>
        </p:nvGrpSpPr>
        <p:grpSpPr>
          <a:xfrm>
            <a:off x="0" y="1414291"/>
            <a:ext cx="4088894" cy="4565870"/>
            <a:chOff x="0" y="1414291"/>
            <a:chExt cx="4088894" cy="4565870"/>
          </a:xfrm>
        </p:grpSpPr>
        <p:sp>
          <p:nvSpPr>
            <p:cNvPr id="35" name="Text Placeholder 5"/>
            <p:cNvSpPr txBox="1">
              <a:spLocks/>
            </p:cNvSpPr>
            <p:nvPr/>
          </p:nvSpPr>
          <p:spPr>
            <a:xfrm>
              <a:off x="0" y="1414291"/>
              <a:ext cx="4088894" cy="4565870"/>
            </a:xfrm>
            <a:prstGeom prst="rect">
              <a:avLst/>
            </a:prstGeom>
            <a:solidFill>
              <a:srgbClr val="2BB8EB"/>
            </a:solidFill>
          </p:spPr>
          <p:txBody>
            <a:bodyPr wrap="square" tIns="146279" bIns="146279">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a:buClr>
                  <a:srgbClr val="616161"/>
                </a:buClr>
                <a:defRPr/>
              </a:pPr>
              <a:r>
                <a:rPr lang="en-US" sz="3264"/>
                <a:t> </a:t>
              </a:r>
              <a:endParaRPr lang="en-US" sz="3264" dirty="0"/>
            </a:p>
          </p:txBody>
        </p:sp>
        <p:sp>
          <p:nvSpPr>
            <p:cNvPr id="36" name="TextBox 35"/>
            <p:cNvSpPr txBox="1"/>
            <p:nvPr/>
          </p:nvSpPr>
          <p:spPr>
            <a:xfrm>
              <a:off x="1" y="5084942"/>
              <a:ext cx="4041281" cy="895219"/>
            </a:xfrm>
            <a:prstGeom prst="rect">
              <a:avLst/>
            </a:prstGeom>
            <a:noFill/>
          </p:spPr>
          <p:txBody>
            <a:bodyPr wrap="square" lIns="182880" tIns="198955" rIns="248694" bIns="248694" rtlCol="0" anchor="b">
              <a:spAutoFit/>
            </a:bodyPr>
            <a:lstStyle/>
            <a:p>
              <a:pPr defTabSz="932327">
                <a:lnSpc>
                  <a:spcPct val="90000"/>
                </a:lnSpc>
                <a:defRPr/>
              </a:pPr>
              <a:r>
                <a:rPr lang="en-US" sz="3200" kern="0" dirty="0" smtClean="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rPr>
                <a:t>Frustration</a:t>
              </a:r>
              <a:endParaRPr lang="es-ES" sz="3200" kern="0" dirty="0" smtClean="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endParaRPr>
            </a:p>
          </p:txBody>
        </p:sp>
        <p:grpSp>
          <p:nvGrpSpPr>
            <p:cNvPr id="13" name="Group 12"/>
            <p:cNvGrpSpPr/>
            <p:nvPr/>
          </p:nvGrpSpPr>
          <p:grpSpPr>
            <a:xfrm>
              <a:off x="2027237" y="1945652"/>
              <a:ext cx="2061657" cy="4034509"/>
              <a:chOff x="7429500" y="2065338"/>
              <a:chExt cx="1879600" cy="3678237"/>
            </a:xfrm>
          </p:grpSpPr>
          <p:sp>
            <p:nvSpPr>
              <p:cNvPr id="14" name="AutoShape 3"/>
              <p:cNvSpPr>
                <a:spLocks noChangeAspect="1" noChangeArrowheads="1" noTextEdit="1"/>
              </p:cNvSpPr>
              <p:nvPr/>
            </p:nvSpPr>
            <p:spPr bwMode="auto">
              <a:xfrm>
                <a:off x="7429500" y="2065338"/>
                <a:ext cx="1879600" cy="3678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5" name="Freeform 5"/>
              <p:cNvSpPr>
                <a:spLocks/>
              </p:cNvSpPr>
              <p:nvPr/>
            </p:nvSpPr>
            <p:spPr bwMode="auto">
              <a:xfrm>
                <a:off x="7991475" y="2463800"/>
                <a:ext cx="306388" cy="304800"/>
              </a:xfrm>
              <a:custGeom>
                <a:avLst/>
                <a:gdLst>
                  <a:gd name="T0" fmla="*/ 74 w 81"/>
                  <a:gd name="T1" fmla="*/ 33 h 81"/>
                  <a:gd name="T2" fmla="*/ 74 w 81"/>
                  <a:gd name="T3" fmla="*/ 7 h 81"/>
                  <a:gd name="T4" fmla="*/ 74 w 81"/>
                  <a:gd name="T5" fmla="*/ 7 h 81"/>
                  <a:gd name="T6" fmla="*/ 48 w 81"/>
                  <a:gd name="T7" fmla="*/ 7 h 81"/>
                  <a:gd name="T8" fmla="*/ 7 w 81"/>
                  <a:gd name="T9" fmla="*/ 48 h 81"/>
                  <a:gd name="T10" fmla="*/ 7 w 81"/>
                  <a:gd name="T11" fmla="*/ 74 h 81"/>
                  <a:gd name="T12" fmla="*/ 7 w 81"/>
                  <a:gd name="T13" fmla="*/ 74 h 81"/>
                  <a:gd name="T14" fmla="*/ 33 w 81"/>
                  <a:gd name="T15" fmla="*/ 74 h 81"/>
                  <a:gd name="T16" fmla="*/ 74 w 81"/>
                  <a:gd name="T17"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1">
                    <a:moveTo>
                      <a:pt x="74" y="33"/>
                    </a:moveTo>
                    <a:cubicBezTo>
                      <a:pt x="81" y="26"/>
                      <a:pt x="81" y="14"/>
                      <a:pt x="74" y="7"/>
                    </a:cubicBezTo>
                    <a:cubicBezTo>
                      <a:pt x="74" y="7"/>
                      <a:pt x="74" y="7"/>
                      <a:pt x="74" y="7"/>
                    </a:cubicBezTo>
                    <a:cubicBezTo>
                      <a:pt x="67" y="0"/>
                      <a:pt x="55" y="0"/>
                      <a:pt x="48" y="7"/>
                    </a:cubicBezTo>
                    <a:cubicBezTo>
                      <a:pt x="7" y="48"/>
                      <a:pt x="7" y="48"/>
                      <a:pt x="7" y="48"/>
                    </a:cubicBezTo>
                    <a:cubicBezTo>
                      <a:pt x="0" y="56"/>
                      <a:pt x="0" y="67"/>
                      <a:pt x="7" y="74"/>
                    </a:cubicBezTo>
                    <a:cubicBezTo>
                      <a:pt x="7" y="74"/>
                      <a:pt x="7" y="74"/>
                      <a:pt x="7" y="74"/>
                    </a:cubicBezTo>
                    <a:cubicBezTo>
                      <a:pt x="14" y="81"/>
                      <a:pt x="25" y="81"/>
                      <a:pt x="33" y="74"/>
                    </a:cubicBezTo>
                    <a:lnTo>
                      <a:pt x="74" y="3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6" name="Freeform 6"/>
              <p:cNvSpPr>
                <a:spLocks/>
              </p:cNvSpPr>
              <p:nvPr/>
            </p:nvSpPr>
            <p:spPr bwMode="auto">
              <a:xfrm>
                <a:off x="7637463" y="2535238"/>
                <a:ext cx="517525" cy="1004887"/>
              </a:xfrm>
              <a:custGeom>
                <a:avLst/>
                <a:gdLst>
                  <a:gd name="T0" fmla="*/ 0 w 137"/>
                  <a:gd name="T1" fmla="*/ 69 h 267"/>
                  <a:gd name="T2" fmla="*/ 69 w 137"/>
                  <a:gd name="T3" fmla="*/ 0 h 267"/>
                  <a:gd name="T4" fmla="*/ 69 w 137"/>
                  <a:gd name="T5" fmla="*/ 0 h 267"/>
                  <a:gd name="T6" fmla="*/ 137 w 137"/>
                  <a:gd name="T7" fmla="*/ 69 h 267"/>
                  <a:gd name="T8" fmla="*/ 137 w 137"/>
                  <a:gd name="T9" fmla="*/ 198 h 267"/>
                  <a:gd name="T10" fmla="*/ 69 w 137"/>
                  <a:gd name="T11" fmla="*/ 267 h 267"/>
                  <a:gd name="T12" fmla="*/ 69 w 137"/>
                  <a:gd name="T13" fmla="*/ 267 h 267"/>
                  <a:gd name="T14" fmla="*/ 0 w 137"/>
                  <a:gd name="T15" fmla="*/ 198 h 267"/>
                  <a:gd name="T16" fmla="*/ 0 w 137"/>
                  <a:gd name="T17" fmla="*/ 69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267">
                    <a:moveTo>
                      <a:pt x="0" y="69"/>
                    </a:moveTo>
                    <a:cubicBezTo>
                      <a:pt x="0" y="31"/>
                      <a:pt x="31" y="0"/>
                      <a:pt x="69" y="0"/>
                    </a:cubicBezTo>
                    <a:cubicBezTo>
                      <a:pt x="69" y="0"/>
                      <a:pt x="69" y="0"/>
                      <a:pt x="69" y="0"/>
                    </a:cubicBezTo>
                    <a:cubicBezTo>
                      <a:pt x="107" y="0"/>
                      <a:pt x="137" y="31"/>
                      <a:pt x="137" y="69"/>
                    </a:cubicBezTo>
                    <a:cubicBezTo>
                      <a:pt x="137" y="198"/>
                      <a:pt x="137" y="198"/>
                      <a:pt x="137" y="198"/>
                    </a:cubicBezTo>
                    <a:cubicBezTo>
                      <a:pt x="137" y="236"/>
                      <a:pt x="107" y="267"/>
                      <a:pt x="69" y="267"/>
                    </a:cubicBezTo>
                    <a:cubicBezTo>
                      <a:pt x="69" y="267"/>
                      <a:pt x="69" y="267"/>
                      <a:pt x="69" y="267"/>
                    </a:cubicBezTo>
                    <a:cubicBezTo>
                      <a:pt x="31" y="267"/>
                      <a:pt x="0" y="236"/>
                      <a:pt x="0" y="198"/>
                    </a:cubicBezTo>
                    <a:lnTo>
                      <a:pt x="0" y="6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7" name="Freeform 7"/>
              <p:cNvSpPr>
                <a:spLocks/>
              </p:cNvSpPr>
              <p:nvPr/>
            </p:nvSpPr>
            <p:spPr bwMode="auto">
              <a:xfrm>
                <a:off x="7610475" y="2347913"/>
                <a:ext cx="544513" cy="752475"/>
              </a:xfrm>
              <a:custGeom>
                <a:avLst/>
                <a:gdLst>
                  <a:gd name="T0" fmla="*/ 144 w 144"/>
                  <a:gd name="T1" fmla="*/ 182 h 200"/>
                  <a:gd name="T2" fmla="*/ 144 w 144"/>
                  <a:gd name="T3" fmla="*/ 0 h 200"/>
                  <a:gd name="T4" fmla="*/ 0 w 144"/>
                  <a:gd name="T5" fmla="*/ 120 h 200"/>
                  <a:gd name="T6" fmla="*/ 144 w 144"/>
                  <a:gd name="T7" fmla="*/ 182 h 200"/>
                </a:gdLst>
                <a:ahLst/>
                <a:cxnLst>
                  <a:cxn ang="0">
                    <a:pos x="T0" y="T1"/>
                  </a:cxn>
                  <a:cxn ang="0">
                    <a:pos x="T2" y="T3"/>
                  </a:cxn>
                  <a:cxn ang="0">
                    <a:pos x="T4" y="T5"/>
                  </a:cxn>
                  <a:cxn ang="0">
                    <a:pos x="T6" y="T7"/>
                  </a:cxn>
                </a:cxnLst>
                <a:rect l="0" t="0" r="r" b="b"/>
                <a:pathLst>
                  <a:path w="144" h="200">
                    <a:moveTo>
                      <a:pt x="144" y="182"/>
                    </a:moveTo>
                    <a:cubicBezTo>
                      <a:pt x="144" y="0"/>
                      <a:pt x="144" y="0"/>
                      <a:pt x="144" y="0"/>
                    </a:cubicBezTo>
                    <a:cubicBezTo>
                      <a:pt x="65" y="0"/>
                      <a:pt x="0" y="41"/>
                      <a:pt x="0" y="120"/>
                    </a:cubicBezTo>
                    <a:cubicBezTo>
                      <a:pt x="0" y="200"/>
                      <a:pt x="65" y="182"/>
                      <a:pt x="144" y="182"/>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8" name="Freeform 8"/>
              <p:cNvSpPr>
                <a:spLocks/>
              </p:cNvSpPr>
              <p:nvPr/>
            </p:nvSpPr>
            <p:spPr bwMode="auto">
              <a:xfrm>
                <a:off x="7637463" y="2957513"/>
                <a:ext cx="517525" cy="1000125"/>
              </a:xfrm>
              <a:custGeom>
                <a:avLst/>
                <a:gdLst>
                  <a:gd name="T0" fmla="*/ 0 w 137"/>
                  <a:gd name="T1" fmla="*/ 68 h 266"/>
                  <a:gd name="T2" fmla="*/ 68 w 137"/>
                  <a:gd name="T3" fmla="*/ 0 h 266"/>
                  <a:gd name="T4" fmla="*/ 68 w 137"/>
                  <a:gd name="T5" fmla="*/ 0 h 266"/>
                  <a:gd name="T6" fmla="*/ 137 w 137"/>
                  <a:gd name="T7" fmla="*/ 68 h 266"/>
                  <a:gd name="T8" fmla="*/ 137 w 137"/>
                  <a:gd name="T9" fmla="*/ 197 h 266"/>
                  <a:gd name="T10" fmla="*/ 68 w 137"/>
                  <a:gd name="T11" fmla="*/ 266 h 266"/>
                  <a:gd name="T12" fmla="*/ 68 w 137"/>
                  <a:gd name="T13" fmla="*/ 266 h 266"/>
                  <a:gd name="T14" fmla="*/ 0 w 137"/>
                  <a:gd name="T15" fmla="*/ 197 h 266"/>
                  <a:gd name="T16" fmla="*/ 0 w 137"/>
                  <a:gd name="T17" fmla="*/ 6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266">
                    <a:moveTo>
                      <a:pt x="0" y="68"/>
                    </a:moveTo>
                    <a:cubicBezTo>
                      <a:pt x="0" y="30"/>
                      <a:pt x="30" y="0"/>
                      <a:pt x="68" y="0"/>
                    </a:cubicBezTo>
                    <a:cubicBezTo>
                      <a:pt x="68" y="0"/>
                      <a:pt x="68" y="0"/>
                      <a:pt x="68" y="0"/>
                    </a:cubicBezTo>
                    <a:cubicBezTo>
                      <a:pt x="106" y="0"/>
                      <a:pt x="137" y="30"/>
                      <a:pt x="137" y="68"/>
                    </a:cubicBezTo>
                    <a:cubicBezTo>
                      <a:pt x="137" y="197"/>
                      <a:pt x="137" y="197"/>
                      <a:pt x="137" y="197"/>
                    </a:cubicBezTo>
                    <a:cubicBezTo>
                      <a:pt x="137" y="235"/>
                      <a:pt x="106" y="266"/>
                      <a:pt x="68" y="266"/>
                    </a:cubicBezTo>
                    <a:cubicBezTo>
                      <a:pt x="68" y="266"/>
                      <a:pt x="68" y="266"/>
                      <a:pt x="68" y="266"/>
                    </a:cubicBezTo>
                    <a:cubicBezTo>
                      <a:pt x="30" y="266"/>
                      <a:pt x="0" y="235"/>
                      <a:pt x="0" y="197"/>
                    </a:cubicBezTo>
                    <a:lnTo>
                      <a:pt x="0"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9" name="Rectangle 9"/>
              <p:cNvSpPr>
                <a:spLocks noChangeArrowheads="1"/>
              </p:cNvSpPr>
              <p:nvPr/>
            </p:nvSpPr>
            <p:spPr bwMode="auto">
              <a:xfrm>
                <a:off x="7580313" y="2655888"/>
                <a:ext cx="630238" cy="285750"/>
              </a:xfrm>
              <a:prstGeom prst="rect">
                <a:avLst/>
              </a:prstGeom>
              <a:solidFill>
                <a:srgbClr val="3333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0" name="Freeform 10"/>
              <p:cNvSpPr>
                <a:spLocks/>
              </p:cNvSpPr>
              <p:nvPr/>
            </p:nvSpPr>
            <p:spPr bwMode="auto">
              <a:xfrm>
                <a:off x="7667625" y="4679950"/>
                <a:ext cx="619125" cy="1063625"/>
              </a:xfrm>
              <a:custGeom>
                <a:avLst/>
                <a:gdLst>
                  <a:gd name="T0" fmla="*/ 15 w 164"/>
                  <a:gd name="T1" fmla="*/ 253 h 283"/>
                  <a:gd name="T2" fmla="*/ 35 w 164"/>
                  <a:gd name="T3" fmla="*/ 253 h 283"/>
                  <a:gd name="T4" fmla="*/ 96 w 164"/>
                  <a:gd name="T5" fmla="*/ 215 h 283"/>
                  <a:gd name="T6" fmla="*/ 108 w 164"/>
                  <a:gd name="T7" fmla="*/ 217 h 283"/>
                  <a:gd name="T8" fmla="*/ 94 w 164"/>
                  <a:gd name="T9" fmla="*/ 175 h 283"/>
                  <a:gd name="T10" fmla="*/ 94 w 164"/>
                  <a:gd name="T11" fmla="*/ 34 h 283"/>
                  <a:gd name="T12" fmla="*/ 129 w 164"/>
                  <a:gd name="T13" fmla="*/ 0 h 283"/>
                  <a:gd name="T14" fmla="*/ 164 w 164"/>
                  <a:gd name="T15" fmla="*/ 34 h 283"/>
                  <a:gd name="T16" fmla="*/ 164 w 164"/>
                  <a:gd name="T17" fmla="*/ 283 h 283"/>
                  <a:gd name="T18" fmla="*/ 0 w 164"/>
                  <a:gd name="T19" fmla="*/ 283 h 283"/>
                  <a:gd name="T20" fmla="*/ 0 w 164"/>
                  <a:gd name="T21" fmla="*/ 268 h 283"/>
                  <a:gd name="T22" fmla="*/ 15 w 164"/>
                  <a:gd name="T23" fmla="*/ 25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283">
                    <a:moveTo>
                      <a:pt x="15" y="253"/>
                    </a:moveTo>
                    <a:cubicBezTo>
                      <a:pt x="35" y="253"/>
                      <a:pt x="35" y="253"/>
                      <a:pt x="35" y="253"/>
                    </a:cubicBezTo>
                    <a:cubicBezTo>
                      <a:pt x="46" y="231"/>
                      <a:pt x="69" y="215"/>
                      <a:pt x="96" y="215"/>
                    </a:cubicBezTo>
                    <a:cubicBezTo>
                      <a:pt x="100" y="215"/>
                      <a:pt x="104" y="216"/>
                      <a:pt x="108" y="217"/>
                    </a:cubicBezTo>
                    <a:cubicBezTo>
                      <a:pt x="100" y="205"/>
                      <a:pt x="94" y="191"/>
                      <a:pt x="94" y="175"/>
                    </a:cubicBezTo>
                    <a:cubicBezTo>
                      <a:pt x="94" y="175"/>
                      <a:pt x="94" y="34"/>
                      <a:pt x="94" y="34"/>
                    </a:cubicBezTo>
                    <a:cubicBezTo>
                      <a:pt x="94" y="15"/>
                      <a:pt x="110" y="0"/>
                      <a:pt x="129" y="0"/>
                    </a:cubicBezTo>
                    <a:cubicBezTo>
                      <a:pt x="148" y="0"/>
                      <a:pt x="164" y="15"/>
                      <a:pt x="164" y="34"/>
                    </a:cubicBezTo>
                    <a:cubicBezTo>
                      <a:pt x="164" y="283"/>
                      <a:pt x="164" y="283"/>
                      <a:pt x="164" y="283"/>
                    </a:cubicBezTo>
                    <a:cubicBezTo>
                      <a:pt x="0" y="283"/>
                      <a:pt x="0" y="283"/>
                      <a:pt x="0" y="283"/>
                    </a:cubicBezTo>
                    <a:cubicBezTo>
                      <a:pt x="0" y="268"/>
                      <a:pt x="0" y="268"/>
                      <a:pt x="0" y="268"/>
                    </a:cubicBezTo>
                    <a:cubicBezTo>
                      <a:pt x="0" y="260"/>
                      <a:pt x="7" y="253"/>
                      <a:pt x="15" y="253"/>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1" name="Freeform 11"/>
              <p:cNvSpPr>
                <a:spLocks/>
              </p:cNvSpPr>
              <p:nvPr/>
            </p:nvSpPr>
            <p:spPr bwMode="auto">
              <a:xfrm>
                <a:off x="8051800" y="4679950"/>
                <a:ext cx="619125" cy="1063625"/>
              </a:xfrm>
              <a:custGeom>
                <a:avLst/>
                <a:gdLst>
                  <a:gd name="T0" fmla="*/ 15 w 164"/>
                  <a:gd name="T1" fmla="*/ 253 h 283"/>
                  <a:gd name="T2" fmla="*/ 35 w 164"/>
                  <a:gd name="T3" fmla="*/ 253 h 283"/>
                  <a:gd name="T4" fmla="*/ 96 w 164"/>
                  <a:gd name="T5" fmla="*/ 215 h 283"/>
                  <a:gd name="T6" fmla="*/ 108 w 164"/>
                  <a:gd name="T7" fmla="*/ 217 h 283"/>
                  <a:gd name="T8" fmla="*/ 94 w 164"/>
                  <a:gd name="T9" fmla="*/ 175 h 283"/>
                  <a:gd name="T10" fmla="*/ 94 w 164"/>
                  <a:gd name="T11" fmla="*/ 34 h 283"/>
                  <a:gd name="T12" fmla="*/ 129 w 164"/>
                  <a:gd name="T13" fmla="*/ 0 h 283"/>
                  <a:gd name="T14" fmla="*/ 164 w 164"/>
                  <a:gd name="T15" fmla="*/ 34 h 283"/>
                  <a:gd name="T16" fmla="*/ 164 w 164"/>
                  <a:gd name="T17" fmla="*/ 283 h 283"/>
                  <a:gd name="T18" fmla="*/ 0 w 164"/>
                  <a:gd name="T19" fmla="*/ 283 h 283"/>
                  <a:gd name="T20" fmla="*/ 0 w 164"/>
                  <a:gd name="T21" fmla="*/ 268 h 283"/>
                  <a:gd name="T22" fmla="*/ 15 w 164"/>
                  <a:gd name="T23" fmla="*/ 25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283">
                    <a:moveTo>
                      <a:pt x="15" y="253"/>
                    </a:moveTo>
                    <a:cubicBezTo>
                      <a:pt x="35" y="253"/>
                      <a:pt x="35" y="253"/>
                      <a:pt x="35" y="253"/>
                    </a:cubicBezTo>
                    <a:cubicBezTo>
                      <a:pt x="46" y="231"/>
                      <a:pt x="69" y="215"/>
                      <a:pt x="96" y="215"/>
                    </a:cubicBezTo>
                    <a:cubicBezTo>
                      <a:pt x="100" y="215"/>
                      <a:pt x="104" y="216"/>
                      <a:pt x="108" y="217"/>
                    </a:cubicBezTo>
                    <a:cubicBezTo>
                      <a:pt x="99" y="205"/>
                      <a:pt x="94" y="191"/>
                      <a:pt x="94" y="175"/>
                    </a:cubicBezTo>
                    <a:cubicBezTo>
                      <a:pt x="94" y="175"/>
                      <a:pt x="94" y="34"/>
                      <a:pt x="94" y="34"/>
                    </a:cubicBezTo>
                    <a:cubicBezTo>
                      <a:pt x="94" y="15"/>
                      <a:pt x="110" y="0"/>
                      <a:pt x="129" y="0"/>
                    </a:cubicBezTo>
                    <a:cubicBezTo>
                      <a:pt x="148" y="0"/>
                      <a:pt x="164" y="15"/>
                      <a:pt x="164" y="34"/>
                    </a:cubicBezTo>
                    <a:cubicBezTo>
                      <a:pt x="164" y="283"/>
                      <a:pt x="164" y="283"/>
                      <a:pt x="164" y="283"/>
                    </a:cubicBezTo>
                    <a:cubicBezTo>
                      <a:pt x="0" y="283"/>
                      <a:pt x="0" y="283"/>
                      <a:pt x="0" y="283"/>
                    </a:cubicBezTo>
                    <a:cubicBezTo>
                      <a:pt x="0" y="268"/>
                      <a:pt x="0" y="268"/>
                      <a:pt x="0" y="268"/>
                    </a:cubicBezTo>
                    <a:cubicBezTo>
                      <a:pt x="0" y="260"/>
                      <a:pt x="7" y="253"/>
                      <a:pt x="15" y="253"/>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2" name="Freeform 12"/>
              <p:cNvSpPr>
                <a:spLocks/>
              </p:cNvSpPr>
              <p:nvPr/>
            </p:nvSpPr>
            <p:spPr bwMode="auto">
              <a:xfrm>
                <a:off x="7693025" y="3490913"/>
                <a:ext cx="1208088" cy="1706562"/>
              </a:xfrm>
              <a:custGeom>
                <a:avLst/>
                <a:gdLst>
                  <a:gd name="T0" fmla="*/ 0 w 320"/>
                  <a:gd name="T1" fmla="*/ 294 h 454"/>
                  <a:gd name="T2" fmla="*/ 160 w 320"/>
                  <a:gd name="T3" fmla="*/ 454 h 454"/>
                  <a:gd name="T4" fmla="*/ 160 w 320"/>
                  <a:gd name="T5" fmla="*/ 454 h 454"/>
                  <a:gd name="T6" fmla="*/ 320 w 320"/>
                  <a:gd name="T7" fmla="*/ 294 h 454"/>
                  <a:gd name="T8" fmla="*/ 320 w 320"/>
                  <a:gd name="T9" fmla="*/ 160 h 454"/>
                  <a:gd name="T10" fmla="*/ 160 w 320"/>
                  <a:gd name="T11" fmla="*/ 0 h 454"/>
                  <a:gd name="T12" fmla="*/ 160 w 320"/>
                  <a:gd name="T13" fmla="*/ 0 h 454"/>
                  <a:gd name="T14" fmla="*/ 0 w 320"/>
                  <a:gd name="T15" fmla="*/ 160 h 454"/>
                  <a:gd name="T16" fmla="*/ 0 w 320"/>
                  <a:gd name="T17" fmla="*/ 29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454">
                    <a:moveTo>
                      <a:pt x="0" y="294"/>
                    </a:moveTo>
                    <a:cubicBezTo>
                      <a:pt x="0" y="383"/>
                      <a:pt x="71" y="454"/>
                      <a:pt x="160" y="454"/>
                    </a:cubicBezTo>
                    <a:cubicBezTo>
                      <a:pt x="160" y="454"/>
                      <a:pt x="160" y="454"/>
                      <a:pt x="160" y="454"/>
                    </a:cubicBezTo>
                    <a:cubicBezTo>
                      <a:pt x="248" y="454"/>
                      <a:pt x="320" y="383"/>
                      <a:pt x="320" y="294"/>
                    </a:cubicBezTo>
                    <a:cubicBezTo>
                      <a:pt x="320" y="160"/>
                      <a:pt x="320" y="160"/>
                      <a:pt x="320" y="160"/>
                    </a:cubicBezTo>
                    <a:cubicBezTo>
                      <a:pt x="320" y="72"/>
                      <a:pt x="248" y="0"/>
                      <a:pt x="160" y="0"/>
                    </a:cubicBezTo>
                    <a:cubicBezTo>
                      <a:pt x="160" y="0"/>
                      <a:pt x="160" y="0"/>
                      <a:pt x="160" y="0"/>
                    </a:cubicBezTo>
                    <a:cubicBezTo>
                      <a:pt x="71" y="0"/>
                      <a:pt x="0" y="72"/>
                      <a:pt x="0" y="160"/>
                    </a:cubicBezTo>
                    <a:lnTo>
                      <a:pt x="0" y="29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3" name="Oval 13"/>
              <p:cNvSpPr>
                <a:spLocks noChangeArrowheads="1"/>
              </p:cNvSpPr>
              <p:nvPr/>
            </p:nvSpPr>
            <p:spPr bwMode="auto">
              <a:xfrm>
                <a:off x="8232775" y="4292600"/>
                <a:ext cx="53975" cy="55562"/>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4" name="Oval 14"/>
              <p:cNvSpPr>
                <a:spLocks noChangeArrowheads="1"/>
              </p:cNvSpPr>
              <p:nvPr/>
            </p:nvSpPr>
            <p:spPr bwMode="auto">
              <a:xfrm>
                <a:off x="7788275" y="4292600"/>
                <a:ext cx="57150" cy="55562"/>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5" name="Oval 15"/>
              <p:cNvSpPr>
                <a:spLocks noChangeArrowheads="1"/>
              </p:cNvSpPr>
              <p:nvPr/>
            </p:nvSpPr>
            <p:spPr bwMode="auto">
              <a:xfrm>
                <a:off x="8139113" y="4930775"/>
                <a:ext cx="57150" cy="57150"/>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6" name="Freeform 16"/>
              <p:cNvSpPr>
                <a:spLocks/>
              </p:cNvSpPr>
              <p:nvPr/>
            </p:nvSpPr>
            <p:spPr bwMode="auto">
              <a:xfrm>
                <a:off x="8391525" y="5018088"/>
                <a:ext cx="279400" cy="439737"/>
              </a:xfrm>
              <a:custGeom>
                <a:avLst/>
                <a:gdLst>
                  <a:gd name="T0" fmla="*/ 10 w 176"/>
                  <a:gd name="T1" fmla="*/ 109 h 277"/>
                  <a:gd name="T2" fmla="*/ 176 w 176"/>
                  <a:gd name="T3" fmla="*/ 277 h 277"/>
                  <a:gd name="T4" fmla="*/ 176 w 176"/>
                  <a:gd name="T5" fmla="*/ 0 h 277"/>
                  <a:gd name="T6" fmla="*/ 0 w 176"/>
                  <a:gd name="T7" fmla="*/ 57 h 277"/>
                  <a:gd name="T8" fmla="*/ 10 w 176"/>
                  <a:gd name="T9" fmla="*/ 109 h 277"/>
                </a:gdLst>
                <a:ahLst/>
                <a:cxnLst>
                  <a:cxn ang="0">
                    <a:pos x="T0" y="T1"/>
                  </a:cxn>
                  <a:cxn ang="0">
                    <a:pos x="T2" y="T3"/>
                  </a:cxn>
                  <a:cxn ang="0">
                    <a:pos x="T4" y="T5"/>
                  </a:cxn>
                  <a:cxn ang="0">
                    <a:pos x="T6" y="T7"/>
                  </a:cxn>
                  <a:cxn ang="0">
                    <a:pos x="T8" y="T9"/>
                  </a:cxn>
                </a:cxnLst>
                <a:rect l="0" t="0" r="r" b="b"/>
                <a:pathLst>
                  <a:path w="176" h="277">
                    <a:moveTo>
                      <a:pt x="10" y="109"/>
                    </a:moveTo>
                    <a:lnTo>
                      <a:pt x="176" y="277"/>
                    </a:lnTo>
                    <a:lnTo>
                      <a:pt x="176" y="0"/>
                    </a:lnTo>
                    <a:lnTo>
                      <a:pt x="0" y="57"/>
                    </a:lnTo>
                    <a:lnTo>
                      <a:pt x="10" y="10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7" name="Freeform 17"/>
              <p:cNvSpPr>
                <a:spLocks/>
              </p:cNvSpPr>
              <p:nvPr/>
            </p:nvSpPr>
            <p:spPr bwMode="auto">
              <a:xfrm>
                <a:off x="8347075" y="3584575"/>
                <a:ext cx="131763" cy="101600"/>
              </a:xfrm>
              <a:custGeom>
                <a:avLst/>
                <a:gdLst>
                  <a:gd name="T0" fmla="*/ 64 w 83"/>
                  <a:gd name="T1" fmla="*/ 0 h 64"/>
                  <a:gd name="T2" fmla="*/ 0 w 83"/>
                  <a:gd name="T3" fmla="*/ 64 h 64"/>
                  <a:gd name="T4" fmla="*/ 83 w 83"/>
                  <a:gd name="T5" fmla="*/ 64 h 64"/>
                  <a:gd name="T6" fmla="*/ 64 w 83"/>
                  <a:gd name="T7" fmla="*/ 0 h 64"/>
                </a:gdLst>
                <a:ahLst/>
                <a:cxnLst>
                  <a:cxn ang="0">
                    <a:pos x="T0" y="T1"/>
                  </a:cxn>
                  <a:cxn ang="0">
                    <a:pos x="T2" y="T3"/>
                  </a:cxn>
                  <a:cxn ang="0">
                    <a:pos x="T4" y="T5"/>
                  </a:cxn>
                  <a:cxn ang="0">
                    <a:pos x="T6" y="T7"/>
                  </a:cxn>
                </a:cxnLst>
                <a:rect l="0" t="0" r="r" b="b"/>
                <a:pathLst>
                  <a:path w="83" h="64">
                    <a:moveTo>
                      <a:pt x="64" y="0"/>
                    </a:moveTo>
                    <a:lnTo>
                      <a:pt x="0" y="64"/>
                    </a:lnTo>
                    <a:lnTo>
                      <a:pt x="83" y="64"/>
                    </a:lnTo>
                    <a:lnTo>
                      <a:pt x="64"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8" name="Rectangle 18"/>
              <p:cNvSpPr>
                <a:spLocks noChangeArrowheads="1"/>
              </p:cNvSpPr>
              <p:nvPr/>
            </p:nvSpPr>
            <p:spPr bwMode="auto">
              <a:xfrm>
                <a:off x="8305800" y="3427413"/>
                <a:ext cx="417513" cy="311150"/>
              </a:xfrm>
              <a:prstGeom prst="rect">
                <a:avLst/>
              </a:prstGeom>
              <a:solidFill>
                <a:srgbClr val="3333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9" name="Freeform 19"/>
              <p:cNvSpPr>
                <a:spLocks/>
              </p:cNvSpPr>
              <p:nvPr/>
            </p:nvSpPr>
            <p:spPr bwMode="auto">
              <a:xfrm>
                <a:off x="8377238" y="3644900"/>
                <a:ext cx="207963" cy="165100"/>
              </a:xfrm>
              <a:custGeom>
                <a:avLst/>
                <a:gdLst>
                  <a:gd name="T0" fmla="*/ 102 w 131"/>
                  <a:gd name="T1" fmla="*/ 0 h 104"/>
                  <a:gd name="T2" fmla="*/ 0 w 131"/>
                  <a:gd name="T3" fmla="*/ 104 h 104"/>
                  <a:gd name="T4" fmla="*/ 131 w 131"/>
                  <a:gd name="T5" fmla="*/ 104 h 104"/>
                  <a:gd name="T6" fmla="*/ 102 w 131"/>
                  <a:gd name="T7" fmla="*/ 0 h 104"/>
                </a:gdLst>
                <a:ahLst/>
                <a:cxnLst>
                  <a:cxn ang="0">
                    <a:pos x="T0" y="T1"/>
                  </a:cxn>
                  <a:cxn ang="0">
                    <a:pos x="T2" y="T3"/>
                  </a:cxn>
                  <a:cxn ang="0">
                    <a:pos x="T4" y="T5"/>
                  </a:cxn>
                  <a:cxn ang="0">
                    <a:pos x="T6" y="T7"/>
                  </a:cxn>
                </a:cxnLst>
                <a:rect l="0" t="0" r="r" b="b"/>
                <a:pathLst>
                  <a:path w="131" h="104">
                    <a:moveTo>
                      <a:pt x="102" y="0"/>
                    </a:moveTo>
                    <a:lnTo>
                      <a:pt x="0" y="104"/>
                    </a:lnTo>
                    <a:lnTo>
                      <a:pt x="131" y="104"/>
                    </a:lnTo>
                    <a:lnTo>
                      <a:pt x="102"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0" name="Freeform 20"/>
              <p:cNvSpPr>
                <a:spLocks/>
              </p:cNvSpPr>
              <p:nvPr/>
            </p:nvSpPr>
            <p:spPr bwMode="auto">
              <a:xfrm>
                <a:off x="8410575" y="3878263"/>
                <a:ext cx="490538" cy="552450"/>
              </a:xfrm>
              <a:custGeom>
                <a:avLst/>
                <a:gdLst>
                  <a:gd name="T0" fmla="*/ 309 w 309"/>
                  <a:gd name="T1" fmla="*/ 0 h 348"/>
                  <a:gd name="T2" fmla="*/ 0 w 309"/>
                  <a:gd name="T3" fmla="*/ 0 h 348"/>
                  <a:gd name="T4" fmla="*/ 309 w 309"/>
                  <a:gd name="T5" fmla="*/ 348 h 348"/>
                  <a:gd name="T6" fmla="*/ 309 w 309"/>
                  <a:gd name="T7" fmla="*/ 0 h 348"/>
                </a:gdLst>
                <a:ahLst/>
                <a:cxnLst>
                  <a:cxn ang="0">
                    <a:pos x="T0" y="T1"/>
                  </a:cxn>
                  <a:cxn ang="0">
                    <a:pos x="T2" y="T3"/>
                  </a:cxn>
                  <a:cxn ang="0">
                    <a:pos x="T4" y="T5"/>
                  </a:cxn>
                  <a:cxn ang="0">
                    <a:pos x="T6" y="T7"/>
                  </a:cxn>
                </a:cxnLst>
                <a:rect l="0" t="0" r="r" b="b"/>
                <a:pathLst>
                  <a:path w="309" h="348">
                    <a:moveTo>
                      <a:pt x="309" y="0"/>
                    </a:moveTo>
                    <a:lnTo>
                      <a:pt x="0" y="0"/>
                    </a:lnTo>
                    <a:lnTo>
                      <a:pt x="309" y="348"/>
                    </a:lnTo>
                    <a:lnTo>
                      <a:pt x="309"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1" name="Freeform 21"/>
              <p:cNvSpPr>
                <a:spLocks/>
              </p:cNvSpPr>
              <p:nvPr/>
            </p:nvSpPr>
            <p:spPr bwMode="auto">
              <a:xfrm>
                <a:off x="8516938" y="2535238"/>
                <a:ext cx="520700" cy="1004887"/>
              </a:xfrm>
              <a:custGeom>
                <a:avLst/>
                <a:gdLst>
                  <a:gd name="T0" fmla="*/ 0 w 138"/>
                  <a:gd name="T1" fmla="*/ 69 h 267"/>
                  <a:gd name="T2" fmla="*/ 69 w 138"/>
                  <a:gd name="T3" fmla="*/ 0 h 267"/>
                  <a:gd name="T4" fmla="*/ 69 w 138"/>
                  <a:gd name="T5" fmla="*/ 0 h 267"/>
                  <a:gd name="T6" fmla="*/ 138 w 138"/>
                  <a:gd name="T7" fmla="*/ 69 h 267"/>
                  <a:gd name="T8" fmla="*/ 138 w 138"/>
                  <a:gd name="T9" fmla="*/ 198 h 267"/>
                  <a:gd name="T10" fmla="*/ 69 w 138"/>
                  <a:gd name="T11" fmla="*/ 267 h 267"/>
                  <a:gd name="T12" fmla="*/ 69 w 138"/>
                  <a:gd name="T13" fmla="*/ 267 h 267"/>
                  <a:gd name="T14" fmla="*/ 0 w 138"/>
                  <a:gd name="T15" fmla="*/ 198 h 267"/>
                  <a:gd name="T16" fmla="*/ 0 w 138"/>
                  <a:gd name="T17" fmla="*/ 69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267">
                    <a:moveTo>
                      <a:pt x="0" y="69"/>
                    </a:moveTo>
                    <a:cubicBezTo>
                      <a:pt x="0" y="31"/>
                      <a:pt x="31" y="0"/>
                      <a:pt x="69" y="0"/>
                    </a:cubicBezTo>
                    <a:cubicBezTo>
                      <a:pt x="69" y="0"/>
                      <a:pt x="69" y="0"/>
                      <a:pt x="69" y="0"/>
                    </a:cubicBezTo>
                    <a:cubicBezTo>
                      <a:pt x="107" y="0"/>
                      <a:pt x="138" y="31"/>
                      <a:pt x="138" y="69"/>
                    </a:cubicBezTo>
                    <a:cubicBezTo>
                      <a:pt x="138" y="198"/>
                      <a:pt x="138" y="198"/>
                      <a:pt x="138" y="198"/>
                    </a:cubicBezTo>
                    <a:cubicBezTo>
                      <a:pt x="138" y="236"/>
                      <a:pt x="107" y="267"/>
                      <a:pt x="69" y="267"/>
                    </a:cubicBezTo>
                    <a:cubicBezTo>
                      <a:pt x="69" y="267"/>
                      <a:pt x="69" y="267"/>
                      <a:pt x="69" y="267"/>
                    </a:cubicBezTo>
                    <a:cubicBezTo>
                      <a:pt x="31" y="267"/>
                      <a:pt x="0" y="236"/>
                      <a:pt x="0" y="198"/>
                    </a:cubicBezTo>
                    <a:lnTo>
                      <a:pt x="0" y="69"/>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2" name="Freeform 22"/>
              <p:cNvSpPr>
                <a:spLocks/>
              </p:cNvSpPr>
              <p:nvPr/>
            </p:nvSpPr>
            <p:spPr bwMode="auto">
              <a:xfrm>
                <a:off x="8493125" y="2257425"/>
                <a:ext cx="544513" cy="842962"/>
              </a:xfrm>
              <a:custGeom>
                <a:avLst/>
                <a:gdLst>
                  <a:gd name="T0" fmla="*/ 144 w 144"/>
                  <a:gd name="T1" fmla="*/ 206 h 224"/>
                  <a:gd name="T2" fmla="*/ 144 w 144"/>
                  <a:gd name="T3" fmla="*/ 0 h 224"/>
                  <a:gd name="T4" fmla="*/ 0 w 144"/>
                  <a:gd name="T5" fmla="*/ 144 h 224"/>
                  <a:gd name="T6" fmla="*/ 144 w 144"/>
                  <a:gd name="T7" fmla="*/ 206 h 224"/>
                </a:gdLst>
                <a:ahLst/>
                <a:cxnLst>
                  <a:cxn ang="0">
                    <a:pos x="T0" y="T1"/>
                  </a:cxn>
                  <a:cxn ang="0">
                    <a:pos x="T2" y="T3"/>
                  </a:cxn>
                  <a:cxn ang="0">
                    <a:pos x="T4" y="T5"/>
                  </a:cxn>
                  <a:cxn ang="0">
                    <a:pos x="T6" y="T7"/>
                  </a:cxn>
                </a:cxnLst>
                <a:rect l="0" t="0" r="r" b="b"/>
                <a:pathLst>
                  <a:path w="144" h="224">
                    <a:moveTo>
                      <a:pt x="144" y="206"/>
                    </a:moveTo>
                    <a:cubicBezTo>
                      <a:pt x="144" y="0"/>
                      <a:pt x="144" y="0"/>
                      <a:pt x="144" y="0"/>
                    </a:cubicBezTo>
                    <a:cubicBezTo>
                      <a:pt x="64" y="0"/>
                      <a:pt x="0" y="65"/>
                      <a:pt x="0" y="144"/>
                    </a:cubicBezTo>
                    <a:cubicBezTo>
                      <a:pt x="0" y="224"/>
                      <a:pt x="64" y="206"/>
                      <a:pt x="144" y="206"/>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3" name="Freeform 23"/>
              <p:cNvSpPr>
                <a:spLocks/>
              </p:cNvSpPr>
              <p:nvPr/>
            </p:nvSpPr>
            <p:spPr bwMode="auto">
              <a:xfrm>
                <a:off x="8912225" y="2068513"/>
                <a:ext cx="125413" cy="346075"/>
              </a:xfrm>
              <a:custGeom>
                <a:avLst/>
                <a:gdLst>
                  <a:gd name="T0" fmla="*/ 16 w 33"/>
                  <a:gd name="T1" fmla="*/ 92 h 92"/>
                  <a:gd name="T2" fmla="*/ 0 w 33"/>
                  <a:gd name="T3" fmla="*/ 76 h 92"/>
                  <a:gd name="T4" fmla="*/ 0 w 33"/>
                  <a:gd name="T5" fmla="*/ 17 h 92"/>
                  <a:gd name="T6" fmla="*/ 16 w 33"/>
                  <a:gd name="T7" fmla="*/ 0 h 92"/>
                  <a:gd name="T8" fmla="*/ 16 w 33"/>
                  <a:gd name="T9" fmla="*/ 0 h 92"/>
                  <a:gd name="T10" fmla="*/ 33 w 33"/>
                  <a:gd name="T11" fmla="*/ 17 h 92"/>
                  <a:gd name="T12" fmla="*/ 33 w 33"/>
                  <a:gd name="T13" fmla="*/ 76 h 92"/>
                  <a:gd name="T14" fmla="*/ 16 w 33"/>
                  <a:gd name="T15" fmla="*/ 92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92">
                    <a:moveTo>
                      <a:pt x="16" y="92"/>
                    </a:moveTo>
                    <a:cubicBezTo>
                      <a:pt x="7" y="92"/>
                      <a:pt x="0" y="85"/>
                      <a:pt x="0" y="76"/>
                    </a:cubicBezTo>
                    <a:cubicBezTo>
                      <a:pt x="0" y="17"/>
                      <a:pt x="0" y="17"/>
                      <a:pt x="0" y="17"/>
                    </a:cubicBezTo>
                    <a:cubicBezTo>
                      <a:pt x="0" y="8"/>
                      <a:pt x="7" y="0"/>
                      <a:pt x="16" y="0"/>
                    </a:cubicBezTo>
                    <a:cubicBezTo>
                      <a:pt x="16" y="0"/>
                      <a:pt x="16" y="0"/>
                      <a:pt x="16" y="0"/>
                    </a:cubicBezTo>
                    <a:cubicBezTo>
                      <a:pt x="25" y="0"/>
                      <a:pt x="33" y="8"/>
                      <a:pt x="33" y="17"/>
                    </a:cubicBezTo>
                    <a:cubicBezTo>
                      <a:pt x="33" y="76"/>
                      <a:pt x="33" y="76"/>
                      <a:pt x="33" y="76"/>
                    </a:cubicBezTo>
                    <a:cubicBezTo>
                      <a:pt x="33" y="85"/>
                      <a:pt x="25" y="92"/>
                      <a:pt x="16" y="92"/>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4" name="Freeform 24"/>
              <p:cNvSpPr>
                <a:spLocks/>
              </p:cNvSpPr>
              <p:nvPr/>
            </p:nvSpPr>
            <p:spPr bwMode="auto">
              <a:xfrm>
                <a:off x="8701088" y="2081213"/>
                <a:ext cx="295275" cy="288925"/>
              </a:xfrm>
              <a:custGeom>
                <a:avLst/>
                <a:gdLst>
                  <a:gd name="T0" fmla="*/ 6 w 78"/>
                  <a:gd name="T1" fmla="*/ 6 h 77"/>
                  <a:gd name="T2" fmla="*/ 30 w 78"/>
                  <a:gd name="T3" fmla="*/ 6 h 77"/>
                  <a:gd name="T4" fmla="*/ 71 w 78"/>
                  <a:gd name="T5" fmla="*/ 48 h 77"/>
                  <a:gd name="T6" fmla="*/ 71 w 78"/>
                  <a:gd name="T7" fmla="*/ 71 h 77"/>
                  <a:gd name="T8" fmla="*/ 71 w 78"/>
                  <a:gd name="T9" fmla="*/ 71 h 77"/>
                  <a:gd name="T10" fmla="*/ 48 w 78"/>
                  <a:gd name="T11" fmla="*/ 71 h 77"/>
                  <a:gd name="T12" fmla="*/ 6 w 78"/>
                  <a:gd name="T13" fmla="*/ 29 h 77"/>
                  <a:gd name="T14" fmla="*/ 6 w 78"/>
                  <a:gd name="T15" fmla="*/ 6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77">
                    <a:moveTo>
                      <a:pt x="6" y="6"/>
                    </a:moveTo>
                    <a:cubicBezTo>
                      <a:pt x="13" y="0"/>
                      <a:pt x="23" y="0"/>
                      <a:pt x="30" y="6"/>
                    </a:cubicBezTo>
                    <a:cubicBezTo>
                      <a:pt x="71" y="48"/>
                      <a:pt x="71" y="48"/>
                      <a:pt x="71" y="48"/>
                    </a:cubicBezTo>
                    <a:cubicBezTo>
                      <a:pt x="78" y="54"/>
                      <a:pt x="78" y="65"/>
                      <a:pt x="71" y="71"/>
                    </a:cubicBezTo>
                    <a:cubicBezTo>
                      <a:pt x="71" y="71"/>
                      <a:pt x="71" y="71"/>
                      <a:pt x="71" y="71"/>
                    </a:cubicBezTo>
                    <a:cubicBezTo>
                      <a:pt x="65" y="77"/>
                      <a:pt x="55" y="77"/>
                      <a:pt x="48" y="71"/>
                    </a:cubicBezTo>
                    <a:cubicBezTo>
                      <a:pt x="6" y="29"/>
                      <a:pt x="6" y="29"/>
                      <a:pt x="6" y="29"/>
                    </a:cubicBezTo>
                    <a:cubicBezTo>
                      <a:pt x="0" y="23"/>
                      <a:pt x="0" y="12"/>
                      <a:pt x="6" y="6"/>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7" name="Freeform 25"/>
              <p:cNvSpPr>
                <a:spLocks/>
              </p:cNvSpPr>
              <p:nvPr/>
            </p:nvSpPr>
            <p:spPr bwMode="auto">
              <a:xfrm>
                <a:off x="8580438" y="2166938"/>
                <a:ext cx="290513" cy="288925"/>
              </a:xfrm>
              <a:custGeom>
                <a:avLst/>
                <a:gdLst>
                  <a:gd name="T0" fmla="*/ 6 w 77"/>
                  <a:gd name="T1" fmla="*/ 6 h 77"/>
                  <a:gd name="T2" fmla="*/ 29 w 77"/>
                  <a:gd name="T3" fmla="*/ 6 h 77"/>
                  <a:gd name="T4" fmla="*/ 71 w 77"/>
                  <a:gd name="T5" fmla="*/ 48 h 77"/>
                  <a:gd name="T6" fmla="*/ 71 w 77"/>
                  <a:gd name="T7" fmla="*/ 71 h 77"/>
                  <a:gd name="T8" fmla="*/ 71 w 77"/>
                  <a:gd name="T9" fmla="*/ 71 h 77"/>
                  <a:gd name="T10" fmla="*/ 48 w 77"/>
                  <a:gd name="T11" fmla="*/ 71 h 77"/>
                  <a:gd name="T12" fmla="*/ 6 w 77"/>
                  <a:gd name="T13" fmla="*/ 29 h 77"/>
                  <a:gd name="T14" fmla="*/ 6 w 77"/>
                  <a:gd name="T15" fmla="*/ 6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7">
                    <a:moveTo>
                      <a:pt x="6" y="6"/>
                    </a:moveTo>
                    <a:cubicBezTo>
                      <a:pt x="12" y="0"/>
                      <a:pt x="23" y="0"/>
                      <a:pt x="29" y="6"/>
                    </a:cubicBezTo>
                    <a:cubicBezTo>
                      <a:pt x="71" y="48"/>
                      <a:pt x="71" y="48"/>
                      <a:pt x="71" y="48"/>
                    </a:cubicBezTo>
                    <a:cubicBezTo>
                      <a:pt x="77" y="54"/>
                      <a:pt x="77" y="64"/>
                      <a:pt x="71" y="71"/>
                    </a:cubicBezTo>
                    <a:cubicBezTo>
                      <a:pt x="71" y="71"/>
                      <a:pt x="71" y="71"/>
                      <a:pt x="71" y="71"/>
                    </a:cubicBezTo>
                    <a:cubicBezTo>
                      <a:pt x="65" y="77"/>
                      <a:pt x="54" y="77"/>
                      <a:pt x="48" y="71"/>
                    </a:cubicBezTo>
                    <a:cubicBezTo>
                      <a:pt x="6" y="29"/>
                      <a:pt x="6" y="29"/>
                      <a:pt x="6" y="29"/>
                    </a:cubicBezTo>
                    <a:cubicBezTo>
                      <a:pt x="0" y="23"/>
                      <a:pt x="0" y="12"/>
                      <a:pt x="6" y="6"/>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8" name="Freeform 26"/>
              <p:cNvSpPr>
                <a:spLocks/>
              </p:cNvSpPr>
              <p:nvPr/>
            </p:nvSpPr>
            <p:spPr bwMode="auto">
              <a:xfrm>
                <a:off x="8523288" y="2312988"/>
                <a:ext cx="295275" cy="290512"/>
              </a:xfrm>
              <a:custGeom>
                <a:avLst/>
                <a:gdLst>
                  <a:gd name="T0" fmla="*/ 6 w 78"/>
                  <a:gd name="T1" fmla="*/ 6 h 77"/>
                  <a:gd name="T2" fmla="*/ 30 w 78"/>
                  <a:gd name="T3" fmla="*/ 6 h 77"/>
                  <a:gd name="T4" fmla="*/ 71 w 78"/>
                  <a:gd name="T5" fmla="*/ 48 h 77"/>
                  <a:gd name="T6" fmla="*/ 71 w 78"/>
                  <a:gd name="T7" fmla="*/ 71 h 77"/>
                  <a:gd name="T8" fmla="*/ 71 w 78"/>
                  <a:gd name="T9" fmla="*/ 71 h 77"/>
                  <a:gd name="T10" fmla="*/ 48 w 78"/>
                  <a:gd name="T11" fmla="*/ 71 h 77"/>
                  <a:gd name="T12" fmla="*/ 6 w 78"/>
                  <a:gd name="T13" fmla="*/ 29 h 77"/>
                  <a:gd name="T14" fmla="*/ 6 w 78"/>
                  <a:gd name="T15" fmla="*/ 6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77">
                    <a:moveTo>
                      <a:pt x="6" y="6"/>
                    </a:moveTo>
                    <a:cubicBezTo>
                      <a:pt x="13" y="0"/>
                      <a:pt x="23" y="0"/>
                      <a:pt x="30" y="6"/>
                    </a:cubicBezTo>
                    <a:cubicBezTo>
                      <a:pt x="71" y="48"/>
                      <a:pt x="71" y="48"/>
                      <a:pt x="71" y="48"/>
                    </a:cubicBezTo>
                    <a:cubicBezTo>
                      <a:pt x="78" y="54"/>
                      <a:pt x="78" y="65"/>
                      <a:pt x="71" y="71"/>
                    </a:cubicBezTo>
                    <a:cubicBezTo>
                      <a:pt x="71" y="71"/>
                      <a:pt x="71" y="71"/>
                      <a:pt x="71" y="71"/>
                    </a:cubicBezTo>
                    <a:cubicBezTo>
                      <a:pt x="65" y="77"/>
                      <a:pt x="55" y="77"/>
                      <a:pt x="48" y="71"/>
                    </a:cubicBezTo>
                    <a:cubicBezTo>
                      <a:pt x="6" y="29"/>
                      <a:pt x="6" y="29"/>
                      <a:pt x="6" y="29"/>
                    </a:cubicBezTo>
                    <a:cubicBezTo>
                      <a:pt x="0" y="23"/>
                      <a:pt x="0" y="13"/>
                      <a:pt x="6" y="6"/>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1" name="Rectangle 27"/>
              <p:cNvSpPr>
                <a:spLocks noChangeArrowheads="1"/>
              </p:cNvSpPr>
              <p:nvPr/>
            </p:nvSpPr>
            <p:spPr bwMode="auto">
              <a:xfrm>
                <a:off x="8459788" y="2655888"/>
                <a:ext cx="633413" cy="28575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2" name="Freeform 28"/>
              <p:cNvSpPr>
                <a:spLocks/>
              </p:cNvSpPr>
              <p:nvPr/>
            </p:nvSpPr>
            <p:spPr bwMode="auto">
              <a:xfrm>
                <a:off x="8516938" y="2957513"/>
                <a:ext cx="520700" cy="1000125"/>
              </a:xfrm>
              <a:custGeom>
                <a:avLst/>
                <a:gdLst>
                  <a:gd name="T0" fmla="*/ 0 w 138"/>
                  <a:gd name="T1" fmla="*/ 68 h 266"/>
                  <a:gd name="T2" fmla="*/ 69 w 138"/>
                  <a:gd name="T3" fmla="*/ 0 h 266"/>
                  <a:gd name="T4" fmla="*/ 69 w 138"/>
                  <a:gd name="T5" fmla="*/ 0 h 266"/>
                  <a:gd name="T6" fmla="*/ 138 w 138"/>
                  <a:gd name="T7" fmla="*/ 68 h 266"/>
                  <a:gd name="T8" fmla="*/ 138 w 138"/>
                  <a:gd name="T9" fmla="*/ 197 h 266"/>
                  <a:gd name="T10" fmla="*/ 69 w 138"/>
                  <a:gd name="T11" fmla="*/ 266 h 266"/>
                  <a:gd name="T12" fmla="*/ 69 w 138"/>
                  <a:gd name="T13" fmla="*/ 266 h 266"/>
                  <a:gd name="T14" fmla="*/ 0 w 138"/>
                  <a:gd name="T15" fmla="*/ 197 h 266"/>
                  <a:gd name="T16" fmla="*/ 0 w 138"/>
                  <a:gd name="T17" fmla="*/ 6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266">
                    <a:moveTo>
                      <a:pt x="0" y="68"/>
                    </a:moveTo>
                    <a:cubicBezTo>
                      <a:pt x="0" y="30"/>
                      <a:pt x="31" y="0"/>
                      <a:pt x="69" y="0"/>
                    </a:cubicBezTo>
                    <a:cubicBezTo>
                      <a:pt x="69" y="0"/>
                      <a:pt x="69" y="0"/>
                      <a:pt x="69" y="0"/>
                    </a:cubicBezTo>
                    <a:cubicBezTo>
                      <a:pt x="107" y="0"/>
                      <a:pt x="138" y="30"/>
                      <a:pt x="138" y="68"/>
                    </a:cubicBezTo>
                    <a:cubicBezTo>
                      <a:pt x="138" y="197"/>
                      <a:pt x="138" y="197"/>
                      <a:pt x="138" y="197"/>
                    </a:cubicBezTo>
                    <a:cubicBezTo>
                      <a:pt x="138" y="235"/>
                      <a:pt x="107" y="266"/>
                      <a:pt x="69" y="266"/>
                    </a:cubicBezTo>
                    <a:cubicBezTo>
                      <a:pt x="69" y="266"/>
                      <a:pt x="69" y="266"/>
                      <a:pt x="69" y="266"/>
                    </a:cubicBezTo>
                    <a:cubicBezTo>
                      <a:pt x="31" y="266"/>
                      <a:pt x="0" y="235"/>
                      <a:pt x="0" y="197"/>
                    </a:cubicBezTo>
                    <a:lnTo>
                      <a:pt x="0" y="68"/>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5" name="Freeform 29"/>
              <p:cNvSpPr>
                <a:spLocks/>
              </p:cNvSpPr>
              <p:nvPr/>
            </p:nvSpPr>
            <p:spPr bwMode="auto">
              <a:xfrm>
                <a:off x="8840788" y="3438525"/>
                <a:ext cx="101600" cy="161925"/>
              </a:xfrm>
              <a:custGeom>
                <a:avLst/>
                <a:gdLst>
                  <a:gd name="T0" fmla="*/ 0 w 27"/>
                  <a:gd name="T1" fmla="*/ 13 h 43"/>
                  <a:gd name="T2" fmla="*/ 13 w 27"/>
                  <a:gd name="T3" fmla="*/ 0 h 43"/>
                  <a:gd name="T4" fmla="*/ 13 w 27"/>
                  <a:gd name="T5" fmla="*/ 0 h 43"/>
                  <a:gd name="T6" fmla="*/ 27 w 27"/>
                  <a:gd name="T7" fmla="*/ 13 h 43"/>
                  <a:gd name="T8" fmla="*/ 27 w 27"/>
                  <a:gd name="T9" fmla="*/ 29 h 43"/>
                  <a:gd name="T10" fmla="*/ 13 w 27"/>
                  <a:gd name="T11" fmla="*/ 43 h 43"/>
                  <a:gd name="T12" fmla="*/ 13 w 27"/>
                  <a:gd name="T13" fmla="*/ 43 h 43"/>
                  <a:gd name="T14" fmla="*/ 0 w 27"/>
                  <a:gd name="T15" fmla="*/ 29 h 43"/>
                  <a:gd name="T16" fmla="*/ 0 w 27"/>
                  <a:gd name="T17" fmla="*/ 1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3">
                    <a:moveTo>
                      <a:pt x="0" y="13"/>
                    </a:moveTo>
                    <a:cubicBezTo>
                      <a:pt x="0" y="6"/>
                      <a:pt x="6" y="0"/>
                      <a:pt x="13" y="0"/>
                    </a:cubicBezTo>
                    <a:cubicBezTo>
                      <a:pt x="13" y="0"/>
                      <a:pt x="13" y="0"/>
                      <a:pt x="13" y="0"/>
                    </a:cubicBezTo>
                    <a:cubicBezTo>
                      <a:pt x="21" y="0"/>
                      <a:pt x="27" y="6"/>
                      <a:pt x="27" y="13"/>
                    </a:cubicBezTo>
                    <a:cubicBezTo>
                      <a:pt x="27" y="29"/>
                      <a:pt x="27" y="29"/>
                      <a:pt x="27" y="29"/>
                    </a:cubicBezTo>
                    <a:cubicBezTo>
                      <a:pt x="27" y="37"/>
                      <a:pt x="21" y="43"/>
                      <a:pt x="13" y="43"/>
                    </a:cubicBezTo>
                    <a:cubicBezTo>
                      <a:pt x="13" y="43"/>
                      <a:pt x="13" y="43"/>
                      <a:pt x="13" y="43"/>
                    </a:cubicBezTo>
                    <a:cubicBezTo>
                      <a:pt x="6" y="43"/>
                      <a:pt x="0" y="37"/>
                      <a:pt x="0" y="29"/>
                    </a:cubicBezTo>
                    <a:lnTo>
                      <a:pt x="0" y="13"/>
                    </a:lnTo>
                    <a:close/>
                  </a:path>
                </a:pathLst>
              </a:custGeom>
              <a:noFill/>
              <a:ln w="55563" cap="flat">
                <a:solidFill>
                  <a:srgbClr val="96969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6" name="Freeform 30"/>
              <p:cNvSpPr>
                <a:spLocks/>
              </p:cNvSpPr>
              <p:nvPr/>
            </p:nvSpPr>
            <p:spPr bwMode="auto">
              <a:xfrm>
                <a:off x="8840788" y="3182938"/>
                <a:ext cx="101600" cy="165100"/>
              </a:xfrm>
              <a:custGeom>
                <a:avLst/>
                <a:gdLst>
                  <a:gd name="T0" fmla="*/ 0 w 27"/>
                  <a:gd name="T1" fmla="*/ 14 h 44"/>
                  <a:gd name="T2" fmla="*/ 13 w 27"/>
                  <a:gd name="T3" fmla="*/ 0 h 44"/>
                  <a:gd name="T4" fmla="*/ 13 w 27"/>
                  <a:gd name="T5" fmla="*/ 0 h 44"/>
                  <a:gd name="T6" fmla="*/ 27 w 27"/>
                  <a:gd name="T7" fmla="*/ 14 h 44"/>
                  <a:gd name="T8" fmla="*/ 27 w 27"/>
                  <a:gd name="T9" fmla="*/ 30 h 44"/>
                  <a:gd name="T10" fmla="*/ 13 w 27"/>
                  <a:gd name="T11" fmla="*/ 44 h 44"/>
                  <a:gd name="T12" fmla="*/ 13 w 27"/>
                  <a:gd name="T13" fmla="*/ 44 h 44"/>
                  <a:gd name="T14" fmla="*/ 0 w 27"/>
                  <a:gd name="T15" fmla="*/ 30 h 44"/>
                  <a:gd name="T16" fmla="*/ 0 w 27"/>
                  <a:gd name="T17"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4">
                    <a:moveTo>
                      <a:pt x="0" y="14"/>
                    </a:moveTo>
                    <a:cubicBezTo>
                      <a:pt x="0" y="6"/>
                      <a:pt x="6" y="0"/>
                      <a:pt x="13" y="0"/>
                    </a:cubicBezTo>
                    <a:cubicBezTo>
                      <a:pt x="13" y="0"/>
                      <a:pt x="13" y="0"/>
                      <a:pt x="13" y="0"/>
                    </a:cubicBezTo>
                    <a:cubicBezTo>
                      <a:pt x="21" y="0"/>
                      <a:pt x="27" y="6"/>
                      <a:pt x="27" y="14"/>
                    </a:cubicBezTo>
                    <a:cubicBezTo>
                      <a:pt x="27" y="30"/>
                      <a:pt x="27" y="30"/>
                      <a:pt x="27" y="30"/>
                    </a:cubicBezTo>
                    <a:cubicBezTo>
                      <a:pt x="27" y="38"/>
                      <a:pt x="21" y="44"/>
                      <a:pt x="13" y="44"/>
                    </a:cubicBezTo>
                    <a:cubicBezTo>
                      <a:pt x="13" y="44"/>
                      <a:pt x="13" y="44"/>
                      <a:pt x="13" y="44"/>
                    </a:cubicBezTo>
                    <a:cubicBezTo>
                      <a:pt x="6" y="44"/>
                      <a:pt x="0" y="38"/>
                      <a:pt x="0" y="30"/>
                    </a:cubicBezTo>
                    <a:lnTo>
                      <a:pt x="0" y="14"/>
                    </a:lnTo>
                    <a:close/>
                  </a:path>
                </a:pathLst>
              </a:custGeom>
              <a:noFill/>
              <a:ln w="55563" cap="flat">
                <a:solidFill>
                  <a:srgbClr val="96969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7" name="Line 31"/>
              <p:cNvSpPr>
                <a:spLocks noChangeShapeType="1"/>
              </p:cNvSpPr>
              <p:nvPr/>
            </p:nvSpPr>
            <p:spPr bwMode="auto">
              <a:xfrm flipV="1">
                <a:off x="8890000" y="3317875"/>
                <a:ext cx="0" cy="150812"/>
              </a:xfrm>
              <a:prstGeom prst="line">
                <a:avLst/>
              </a:prstGeom>
              <a:noFill/>
              <a:ln w="55563" cap="rnd">
                <a:solidFill>
                  <a:srgbClr val="969696"/>
                </a:solidFill>
                <a:prstDash val="solid"/>
                <a:miter lim="800000"/>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8" name="Freeform 32"/>
              <p:cNvSpPr>
                <a:spLocks/>
              </p:cNvSpPr>
              <p:nvPr/>
            </p:nvSpPr>
            <p:spPr bwMode="auto">
              <a:xfrm>
                <a:off x="8840788" y="2930525"/>
                <a:ext cx="101600" cy="161925"/>
              </a:xfrm>
              <a:custGeom>
                <a:avLst/>
                <a:gdLst>
                  <a:gd name="T0" fmla="*/ 0 w 27"/>
                  <a:gd name="T1" fmla="*/ 14 h 43"/>
                  <a:gd name="T2" fmla="*/ 13 w 27"/>
                  <a:gd name="T3" fmla="*/ 0 h 43"/>
                  <a:gd name="T4" fmla="*/ 13 w 27"/>
                  <a:gd name="T5" fmla="*/ 0 h 43"/>
                  <a:gd name="T6" fmla="*/ 27 w 27"/>
                  <a:gd name="T7" fmla="*/ 14 h 43"/>
                  <a:gd name="T8" fmla="*/ 27 w 27"/>
                  <a:gd name="T9" fmla="*/ 30 h 43"/>
                  <a:gd name="T10" fmla="*/ 13 w 27"/>
                  <a:gd name="T11" fmla="*/ 43 h 43"/>
                  <a:gd name="T12" fmla="*/ 13 w 27"/>
                  <a:gd name="T13" fmla="*/ 43 h 43"/>
                  <a:gd name="T14" fmla="*/ 0 w 27"/>
                  <a:gd name="T15" fmla="*/ 30 h 43"/>
                  <a:gd name="T16" fmla="*/ 0 w 27"/>
                  <a:gd name="T17" fmla="*/ 1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3">
                    <a:moveTo>
                      <a:pt x="0" y="14"/>
                    </a:moveTo>
                    <a:cubicBezTo>
                      <a:pt x="0" y="6"/>
                      <a:pt x="6" y="0"/>
                      <a:pt x="13" y="0"/>
                    </a:cubicBezTo>
                    <a:cubicBezTo>
                      <a:pt x="13" y="0"/>
                      <a:pt x="13" y="0"/>
                      <a:pt x="13" y="0"/>
                    </a:cubicBezTo>
                    <a:cubicBezTo>
                      <a:pt x="21" y="0"/>
                      <a:pt x="27" y="6"/>
                      <a:pt x="27" y="14"/>
                    </a:cubicBezTo>
                    <a:cubicBezTo>
                      <a:pt x="27" y="30"/>
                      <a:pt x="27" y="30"/>
                      <a:pt x="27" y="30"/>
                    </a:cubicBezTo>
                    <a:cubicBezTo>
                      <a:pt x="27" y="37"/>
                      <a:pt x="21" y="43"/>
                      <a:pt x="13" y="43"/>
                    </a:cubicBezTo>
                    <a:cubicBezTo>
                      <a:pt x="13" y="43"/>
                      <a:pt x="13" y="43"/>
                      <a:pt x="13" y="43"/>
                    </a:cubicBezTo>
                    <a:cubicBezTo>
                      <a:pt x="6" y="43"/>
                      <a:pt x="0" y="37"/>
                      <a:pt x="0" y="30"/>
                    </a:cubicBezTo>
                    <a:lnTo>
                      <a:pt x="0" y="14"/>
                    </a:lnTo>
                    <a:close/>
                  </a:path>
                </a:pathLst>
              </a:custGeom>
              <a:noFill/>
              <a:ln w="55563" cap="flat">
                <a:solidFill>
                  <a:srgbClr val="96969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0" name="Line 33"/>
              <p:cNvSpPr>
                <a:spLocks noChangeShapeType="1"/>
              </p:cNvSpPr>
              <p:nvPr/>
            </p:nvSpPr>
            <p:spPr bwMode="auto">
              <a:xfrm flipV="1">
                <a:off x="8890000" y="3065463"/>
                <a:ext cx="0" cy="150812"/>
              </a:xfrm>
              <a:prstGeom prst="line">
                <a:avLst/>
              </a:prstGeom>
              <a:noFill/>
              <a:ln w="55563" cap="rnd">
                <a:solidFill>
                  <a:srgbClr val="969696"/>
                </a:solidFill>
                <a:prstDash val="solid"/>
                <a:miter lim="800000"/>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1" name="Freeform 34"/>
              <p:cNvSpPr>
                <a:spLocks/>
              </p:cNvSpPr>
              <p:nvPr/>
            </p:nvSpPr>
            <p:spPr bwMode="auto">
              <a:xfrm>
                <a:off x="7429500" y="2944813"/>
                <a:ext cx="876300" cy="1114425"/>
              </a:xfrm>
              <a:custGeom>
                <a:avLst/>
                <a:gdLst>
                  <a:gd name="T0" fmla="*/ 19 w 232"/>
                  <a:gd name="T1" fmla="*/ 104 h 296"/>
                  <a:gd name="T2" fmla="*/ 23 w 232"/>
                  <a:gd name="T3" fmla="*/ 104 h 296"/>
                  <a:gd name="T4" fmla="*/ 127 w 232"/>
                  <a:gd name="T5" fmla="*/ 0 h 296"/>
                  <a:gd name="T6" fmla="*/ 232 w 232"/>
                  <a:gd name="T7" fmla="*/ 105 h 296"/>
                  <a:gd name="T8" fmla="*/ 232 w 232"/>
                  <a:gd name="T9" fmla="*/ 192 h 296"/>
                  <a:gd name="T10" fmla="*/ 127 w 232"/>
                  <a:gd name="T11" fmla="*/ 296 h 296"/>
                  <a:gd name="T12" fmla="*/ 23 w 232"/>
                  <a:gd name="T13" fmla="*/ 192 h 296"/>
                  <a:gd name="T14" fmla="*/ 23 w 232"/>
                  <a:gd name="T15" fmla="*/ 142 h 296"/>
                  <a:gd name="T16" fmla="*/ 19 w 232"/>
                  <a:gd name="T17" fmla="*/ 142 h 296"/>
                  <a:gd name="T18" fmla="*/ 0 w 232"/>
                  <a:gd name="T19" fmla="*/ 123 h 296"/>
                  <a:gd name="T20" fmla="*/ 19 w 232"/>
                  <a:gd name="T21" fmla="*/ 10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6">
                    <a:moveTo>
                      <a:pt x="19" y="104"/>
                    </a:moveTo>
                    <a:cubicBezTo>
                      <a:pt x="23" y="104"/>
                      <a:pt x="23" y="104"/>
                      <a:pt x="23" y="104"/>
                    </a:cubicBezTo>
                    <a:cubicBezTo>
                      <a:pt x="24" y="47"/>
                      <a:pt x="70" y="0"/>
                      <a:pt x="127" y="0"/>
                    </a:cubicBezTo>
                    <a:cubicBezTo>
                      <a:pt x="185" y="0"/>
                      <a:pt x="232" y="47"/>
                      <a:pt x="232" y="105"/>
                    </a:cubicBezTo>
                    <a:cubicBezTo>
                      <a:pt x="232" y="192"/>
                      <a:pt x="232" y="192"/>
                      <a:pt x="232" y="192"/>
                    </a:cubicBezTo>
                    <a:cubicBezTo>
                      <a:pt x="232" y="249"/>
                      <a:pt x="185" y="296"/>
                      <a:pt x="127" y="296"/>
                    </a:cubicBezTo>
                    <a:cubicBezTo>
                      <a:pt x="70" y="296"/>
                      <a:pt x="23" y="249"/>
                      <a:pt x="23" y="192"/>
                    </a:cubicBezTo>
                    <a:cubicBezTo>
                      <a:pt x="23" y="142"/>
                      <a:pt x="23" y="142"/>
                      <a:pt x="23" y="142"/>
                    </a:cubicBezTo>
                    <a:cubicBezTo>
                      <a:pt x="19" y="142"/>
                      <a:pt x="19" y="142"/>
                      <a:pt x="19" y="142"/>
                    </a:cubicBezTo>
                    <a:cubicBezTo>
                      <a:pt x="9" y="142"/>
                      <a:pt x="0" y="134"/>
                      <a:pt x="0" y="123"/>
                    </a:cubicBezTo>
                    <a:cubicBezTo>
                      <a:pt x="0" y="112"/>
                      <a:pt x="9" y="104"/>
                      <a:pt x="19" y="104"/>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2" name="Oval 35"/>
              <p:cNvSpPr>
                <a:spLocks noChangeArrowheads="1"/>
              </p:cNvSpPr>
              <p:nvPr/>
            </p:nvSpPr>
            <p:spPr bwMode="auto">
              <a:xfrm>
                <a:off x="7785100" y="3468688"/>
                <a:ext cx="71438" cy="7143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3" name="Oval 36"/>
              <p:cNvSpPr>
                <a:spLocks noChangeArrowheads="1"/>
              </p:cNvSpPr>
              <p:nvPr/>
            </p:nvSpPr>
            <p:spPr bwMode="auto">
              <a:xfrm>
                <a:off x="7542213" y="3468688"/>
                <a:ext cx="73025" cy="7143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4" name="Freeform 37"/>
              <p:cNvSpPr>
                <a:spLocks/>
              </p:cNvSpPr>
              <p:nvPr/>
            </p:nvSpPr>
            <p:spPr bwMode="auto">
              <a:xfrm>
                <a:off x="8226425" y="3370263"/>
                <a:ext cx="153988" cy="266700"/>
              </a:xfrm>
              <a:custGeom>
                <a:avLst/>
                <a:gdLst>
                  <a:gd name="T0" fmla="*/ 21 w 41"/>
                  <a:gd name="T1" fmla="*/ 71 h 71"/>
                  <a:gd name="T2" fmla="*/ 41 w 41"/>
                  <a:gd name="T3" fmla="*/ 50 h 71"/>
                  <a:gd name="T4" fmla="*/ 41 w 41"/>
                  <a:gd name="T5" fmla="*/ 20 h 71"/>
                  <a:gd name="T6" fmla="*/ 21 w 41"/>
                  <a:gd name="T7" fmla="*/ 0 h 71"/>
                  <a:gd name="T8" fmla="*/ 21 w 41"/>
                  <a:gd name="T9" fmla="*/ 0 h 71"/>
                  <a:gd name="T10" fmla="*/ 0 w 41"/>
                  <a:gd name="T11" fmla="*/ 20 h 71"/>
                  <a:gd name="T12" fmla="*/ 0 w 41"/>
                  <a:gd name="T13" fmla="*/ 50 h 71"/>
                  <a:gd name="T14" fmla="*/ 21 w 41"/>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71">
                    <a:moveTo>
                      <a:pt x="21" y="71"/>
                    </a:moveTo>
                    <a:cubicBezTo>
                      <a:pt x="32" y="71"/>
                      <a:pt x="41" y="62"/>
                      <a:pt x="41" y="50"/>
                    </a:cubicBezTo>
                    <a:cubicBezTo>
                      <a:pt x="41" y="20"/>
                      <a:pt x="41" y="20"/>
                      <a:pt x="41" y="20"/>
                    </a:cubicBezTo>
                    <a:cubicBezTo>
                      <a:pt x="41" y="9"/>
                      <a:pt x="32" y="0"/>
                      <a:pt x="21" y="0"/>
                    </a:cubicBezTo>
                    <a:cubicBezTo>
                      <a:pt x="21" y="0"/>
                      <a:pt x="21" y="0"/>
                      <a:pt x="21" y="0"/>
                    </a:cubicBezTo>
                    <a:cubicBezTo>
                      <a:pt x="9" y="0"/>
                      <a:pt x="0" y="9"/>
                      <a:pt x="0" y="20"/>
                    </a:cubicBezTo>
                    <a:cubicBezTo>
                      <a:pt x="0" y="50"/>
                      <a:pt x="0" y="50"/>
                      <a:pt x="0" y="50"/>
                    </a:cubicBezTo>
                    <a:cubicBezTo>
                      <a:pt x="0" y="62"/>
                      <a:pt x="9" y="71"/>
                      <a:pt x="21" y="71"/>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5" name="Freeform 38"/>
              <p:cNvSpPr>
                <a:spLocks/>
              </p:cNvSpPr>
              <p:nvPr/>
            </p:nvSpPr>
            <p:spPr bwMode="auto">
              <a:xfrm>
                <a:off x="8207375" y="3422650"/>
                <a:ext cx="131763" cy="285750"/>
              </a:xfrm>
              <a:custGeom>
                <a:avLst/>
                <a:gdLst>
                  <a:gd name="T0" fmla="*/ 17 w 35"/>
                  <a:gd name="T1" fmla="*/ 73 h 76"/>
                  <a:gd name="T2" fmla="*/ 35 w 35"/>
                  <a:gd name="T3" fmla="*/ 66 h 76"/>
                  <a:gd name="T4" fmla="*/ 35 w 35"/>
                  <a:gd name="T5" fmla="*/ 17 h 76"/>
                  <a:gd name="T6" fmla="*/ 17 w 35"/>
                  <a:gd name="T7" fmla="*/ 0 h 76"/>
                  <a:gd name="T8" fmla="*/ 17 w 35"/>
                  <a:gd name="T9" fmla="*/ 0 h 76"/>
                  <a:gd name="T10" fmla="*/ 0 w 35"/>
                  <a:gd name="T11" fmla="*/ 17 h 76"/>
                  <a:gd name="T12" fmla="*/ 0 w 35"/>
                  <a:gd name="T13" fmla="*/ 43 h 76"/>
                  <a:gd name="T14" fmla="*/ 17 w 35"/>
                  <a:gd name="T15" fmla="*/ 61 h 76"/>
                  <a:gd name="T16" fmla="*/ 17 w 35"/>
                  <a:gd name="T17" fmla="*/ 7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76">
                    <a:moveTo>
                      <a:pt x="17" y="73"/>
                    </a:moveTo>
                    <a:cubicBezTo>
                      <a:pt x="27" y="73"/>
                      <a:pt x="35" y="76"/>
                      <a:pt x="35" y="66"/>
                    </a:cubicBezTo>
                    <a:cubicBezTo>
                      <a:pt x="35" y="17"/>
                      <a:pt x="35" y="17"/>
                      <a:pt x="35" y="17"/>
                    </a:cubicBezTo>
                    <a:cubicBezTo>
                      <a:pt x="35" y="8"/>
                      <a:pt x="27" y="0"/>
                      <a:pt x="17" y="0"/>
                    </a:cubicBezTo>
                    <a:cubicBezTo>
                      <a:pt x="17" y="0"/>
                      <a:pt x="17" y="0"/>
                      <a:pt x="17" y="0"/>
                    </a:cubicBezTo>
                    <a:cubicBezTo>
                      <a:pt x="7" y="0"/>
                      <a:pt x="0" y="8"/>
                      <a:pt x="0" y="17"/>
                    </a:cubicBezTo>
                    <a:cubicBezTo>
                      <a:pt x="0" y="43"/>
                      <a:pt x="0" y="43"/>
                      <a:pt x="0" y="43"/>
                    </a:cubicBezTo>
                    <a:cubicBezTo>
                      <a:pt x="0" y="53"/>
                      <a:pt x="7" y="61"/>
                      <a:pt x="17" y="61"/>
                    </a:cubicBezTo>
                    <a:lnTo>
                      <a:pt x="17" y="73"/>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6" name="Freeform 39"/>
              <p:cNvSpPr>
                <a:spLocks/>
              </p:cNvSpPr>
              <p:nvPr/>
            </p:nvSpPr>
            <p:spPr bwMode="auto">
              <a:xfrm>
                <a:off x="7432675" y="3663950"/>
                <a:ext cx="396875" cy="195262"/>
              </a:xfrm>
              <a:custGeom>
                <a:avLst/>
                <a:gdLst>
                  <a:gd name="T0" fmla="*/ 52 w 105"/>
                  <a:gd name="T1" fmla="*/ 0 h 52"/>
                  <a:gd name="T2" fmla="*/ 105 w 105"/>
                  <a:gd name="T3" fmla="*/ 52 h 52"/>
                  <a:gd name="T4" fmla="*/ 0 w 105"/>
                  <a:gd name="T5" fmla="*/ 52 h 52"/>
                  <a:gd name="T6" fmla="*/ 52 w 105"/>
                  <a:gd name="T7" fmla="*/ 0 h 52"/>
                </a:gdLst>
                <a:ahLst/>
                <a:cxnLst>
                  <a:cxn ang="0">
                    <a:pos x="T0" y="T1"/>
                  </a:cxn>
                  <a:cxn ang="0">
                    <a:pos x="T2" y="T3"/>
                  </a:cxn>
                  <a:cxn ang="0">
                    <a:pos x="T4" y="T5"/>
                  </a:cxn>
                  <a:cxn ang="0">
                    <a:pos x="T6" y="T7"/>
                  </a:cxn>
                </a:cxnLst>
                <a:rect l="0" t="0" r="r" b="b"/>
                <a:pathLst>
                  <a:path w="105" h="52">
                    <a:moveTo>
                      <a:pt x="52" y="0"/>
                    </a:moveTo>
                    <a:cubicBezTo>
                      <a:pt x="81" y="0"/>
                      <a:pt x="105" y="23"/>
                      <a:pt x="105" y="52"/>
                    </a:cubicBezTo>
                    <a:cubicBezTo>
                      <a:pt x="0" y="52"/>
                      <a:pt x="0" y="52"/>
                      <a:pt x="0" y="52"/>
                    </a:cubicBezTo>
                    <a:cubicBezTo>
                      <a:pt x="0" y="23"/>
                      <a:pt x="23" y="0"/>
                      <a:pt x="52" y="0"/>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7" name="Freeform 40"/>
              <p:cNvSpPr>
                <a:spLocks/>
              </p:cNvSpPr>
              <p:nvPr/>
            </p:nvSpPr>
            <p:spPr bwMode="auto">
              <a:xfrm>
                <a:off x="7516813" y="3979863"/>
                <a:ext cx="400050" cy="198437"/>
              </a:xfrm>
              <a:custGeom>
                <a:avLst/>
                <a:gdLst>
                  <a:gd name="T0" fmla="*/ 53 w 106"/>
                  <a:gd name="T1" fmla="*/ 53 h 53"/>
                  <a:gd name="T2" fmla="*/ 0 w 106"/>
                  <a:gd name="T3" fmla="*/ 0 h 53"/>
                  <a:gd name="T4" fmla="*/ 106 w 106"/>
                  <a:gd name="T5" fmla="*/ 0 h 53"/>
                  <a:gd name="T6" fmla="*/ 53 w 106"/>
                  <a:gd name="T7" fmla="*/ 53 h 53"/>
                </a:gdLst>
                <a:ahLst/>
                <a:cxnLst>
                  <a:cxn ang="0">
                    <a:pos x="T0" y="T1"/>
                  </a:cxn>
                  <a:cxn ang="0">
                    <a:pos x="T2" y="T3"/>
                  </a:cxn>
                  <a:cxn ang="0">
                    <a:pos x="T4" y="T5"/>
                  </a:cxn>
                  <a:cxn ang="0">
                    <a:pos x="T6" y="T7"/>
                  </a:cxn>
                </a:cxnLst>
                <a:rect l="0" t="0" r="r" b="b"/>
                <a:pathLst>
                  <a:path w="106" h="53">
                    <a:moveTo>
                      <a:pt x="53" y="53"/>
                    </a:moveTo>
                    <a:cubicBezTo>
                      <a:pt x="24" y="53"/>
                      <a:pt x="0" y="29"/>
                      <a:pt x="0" y="0"/>
                    </a:cubicBezTo>
                    <a:cubicBezTo>
                      <a:pt x="106" y="0"/>
                      <a:pt x="106" y="0"/>
                      <a:pt x="106" y="0"/>
                    </a:cubicBezTo>
                    <a:cubicBezTo>
                      <a:pt x="106" y="29"/>
                      <a:pt x="82" y="53"/>
                      <a:pt x="53" y="53"/>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8" name="Rectangle 41"/>
              <p:cNvSpPr>
                <a:spLocks noChangeArrowheads="1"/>
              </p:cNvSpPr>
              <p:nvPr/>
            </p:nvSpPr>
            <p:spPr bwMode="auto">
              <a:xfrm>
                <a:off x="7705725" y="3941763"/>
                <a:ext cx="214313" cy="117475"/>
              </a:xfrm>
              <a:prstGeom prst="rect">
                <a:avLst/>
              </a:prstGeom>
              <a:solidFill>
                <a:srgbClr val="3333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9" name="Freeform 42"/>
              <p:cNvSpPr>
                <a:spLocks/>
              </p:cNvSpPr>
              <p:nvPr/>
            </p:nvSpPr>
            <p:spPr bwMode="auto">
              <a:xfrm>
                <a:off x="7656513" y="3600450"/>
                <a:ext cx="41275" cy="82550"/>
              </a:xfrm>
              <a:custGeom>
                <a:avLst/>
                <a:gdLst>
                  <a:gd name="T0" fmla="*/ 5 w 11"/>
                  <a:gd name="T1" fmla="*/ 22 h 22"/>
                  <a:gd name="T2" fmla="*/ 11 w 11"/>
                  <a:gd name="T3" fmla="*/ 16 h 22"/>
                  <a:gd name="T4" fmla="*/ 11 w 11"/>
                  <a:gd name="T5" fmla="*/ 6 h 22"/>
                  <a:gd name="T6" fmla="*/ 5 w 11"/>
                  <a:gd name="T7" fmla="*/ 0 h 22"/>
                  <a:gd name="T8" fmla="*/ 5 w 11"/>
                  <a:gd name="T9" fmla="*/ 0 h 22"/>
                  <a:gd name="T10" fmla="*/ 0 w 11"/>
                  <a:gd name="T11" fmla="*/ 6 h 22"/>
                  <a:gd name="T12" fmla="*/ 0 w 11"/>
                  <a:gd name="T13" fmla="*/ 16 h 22"/>
                  <a:gd name="T14" fmla="*/ 5 w 11"/>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2">
                    <a:moveTo>
                      <a:pt x="5" y="22"/>
                    </a:moveTo>
                    <a:cubicBezTo>
                      <a:pt x="9" y="22"/>
                      <a:pt x="11" y="19"/>
                      <a:pt x="11" y="16"/>
                    </a:cubicBezTo>
                    <a:cubicBezTo>
                      <a:pt x="11" y="6"/>
                      <a:pt x="11" y="6"/>
                      <a:pt x="11" y="6"/>
                    </a:cubicBezTo>
                    <a:cubicBezTo>
                      <a:pt x="11" y="3"/>
                      <a:pt x="9" y="0"/>
                      <a:pt x="5" y="0"/>
                    </a:cubicBezTo>
                    <a:cubicBezTo>
                      <a:pt x="5" y="0"/>
                      <a:pt x="5" y="0"/>
                      <a:pt x="5" y="0"/>
                    </a:cubicBezTo>
                    <a:cubicBezTo>
                      <a:pt x="2" y="0"/>
                      <a:pt x="0" y="3"/>
                      <a:pt x="0" y="6"/>
                    </a:cubicBezTo>
                    <a:cubicBezTo>
                      <a:pt x="0" y="16"/>
                      <a:pt x="0" y="16"/>
                      <a:pt x="0" y="16"/>
                    </a:cubicBezTo>
                    <a:cubicBezTo>
                      <a:pt x="0" y="19"/>
                      <a:pt x="2" y="22"/>
                      <a:pt x="5" y="22"/>
                    </a:cubicBezTo>
                    <a:close/>
                  </a:path>
                </a:pathLst>
              </a:custGeom>
              <a:solidFill>
                <a:srgbClr val="7373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0" name="Freeform 43"/>
              <p:cNvSpPr>
                <a:spLocks/>
              </p:cNvSpPr>
              <p:nvPr/>
            </p:nvSpPr>
            <p:spPr bwMode="auto">
              <a:xfrm>
                <a:off x="7569200" y="3600450"/>
                <a:ext cx="41275" cy="82550"/>
              </a:xfrm>
              <a:custGeom>
                <a:avLst/>
                <a:gdLst>
                  <a:gd name="T0" fmla="*/ 6 w 11"/>
                  <a:gd name="T1" fmla="*/ 22 h 22"/>
                  <a:gd name="T2" fmla="*/ 11 w 11"/>
                  <a:gd name="T3" fmla="*/ 16 h 22"/>
                  <a:gd name="T4" fmla="*/ 11 w 11"/>
                  <a:gd name="T5" fmla="*/ 6 h 22"/>
                  <a:gd name="T6" fmla="*/ 6 w 11"/>
                  <a:gd name="T7" fmla="*/ 0 h 22"/>
                  <a:gd name="T8" fmla="*/ 6 w 11"/>
                  <a:gd name="T9" fmla="*/ 0 h 22"/>
                  <a:gd name="T10" fmla="*/ 0 w 11"/>
                  <a:gd name="T11" fmla="*/ 6 h 22"/>
                  <a:gd name="T12" fmla="*/ 0 w 11"/>
                  <a:gd name="T13" fmla="*/ 16 h 22"/>
                  <a:gd name="T14" fmla="*/ 6 w 11"/>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2">
                    <a:moveTo>
                      <a:pt x="6" y="22"/>
                    </a:moveTo>
                    <a:cubicBezTo>
                      <a:pt x="9" y="22"/>
                      <a:pt x="11" y="19"/>
                      <a:pt x="11" y="16"/>
                    </a:cubicBezTo>
                    <a:cubicBezTo>
                      <a:pt x="11" y="6"/>
                      <a:pt x="11" y="6"/>
                      <a:pt x="11" y="6"/>
                    </a:cubicBezTo>
                    <a:cubicBezTo>
                      <a:pt x="11" y="3"/>
                      <a:pt x="9" y="0"/>
                      <a:pt x="6" y="0"/>
                    </a:cubicBezTo>
                    <a:cubicBezTo>
                      <a:pt x="6" y="0"/>
                      <a:pt x="6" y="0"/>
                      <a:pt x="6" y="0"/>
                    </a:cubicBezTo>
                    <a:cubicBezTo>
                      <a:pt x="3" y="0"/>
                      <a:pt x="0" y="3"/>
                      <a:pt x="0" y="6"/>
                    </a:cubicBezTo>
                    <a:cubicBezTo>
                      <a:pt x="0" y="16"/>
                      <a:pt x="0" y="16"/>
                      <a:pt x="0" y="16"/>
                    </a:cubicBezTo>
                    <a:cubicBezTo>
                      <a:pt x="0" y="19"/>
                      <a:pt x="3" y="22"/>
                      <a:pt x="6" y="22"/>
                    </a:cubicBezTo>
                    <a:close/>
                  </a:path>
                </a:pathLst>
              </a:custGeom>
              <a:solidFill>
                <a:srgbClr val="7373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1" name="Freeform 44"/>
              <p:cNvSpPr>
                <a:spLocks/>
              </p:cNvSpPr>
              <p:nvPr/>
            </p:nvSpPr>
            <p:spPr bwMode="auto">
              <a:xfrm>
                <a:off x="8275638" y="3636963"/>
                <a:ext cx="127000" cy="101600"/>
              </a:xfrm>
              <a:custGeom>
                <a:avLst/>
                <a:gdLst>
                  <a:gd name="T0" fmla="*/ 19 w 80"/>
                  <a:gd name="T1" fmla="*/ 0 h 64"/>
                  <a:gd name="T2" fmla="*/ 80 w 80"/>
                  <a:gd name="T3" fmla="*/ 64 h 64"/>
                  <a:gd name="T4" fmla="*/ 0 w 80"/>
                  <a:gd name="T5" fmla="*/ 64 h 64"/>
                  <a:gd name="T6" fmla="*/ 19 w 80"/>
                  <a:gd name="T7" fmla="*/ 0 h 64"/>
                </a:gdLst>
                <a:ahLst/>
                <a:cxnLst>
                  <a:cxn ang="0">
                    <a:pos x="T0" y="T1"/>
                  </a:cxn>
                  <a:cxn ang="0">
                    <a:pos x="T2" y="T3"/>
                  </a:cxn>
                  <a:cxn ang="0">
                    <a:pos x="T4" y="T5"/>
                  </a:cxn>
                  <a:cxn ang="0">
                    <a:pos x="T6" y="T7"/>
                  </a:cxn>
                </a:cxnLst>
                <a:rect l="0" t="0" r="r" b="b"/>
                <a:pathLst>
                  <a:path w="80" h="64">
                    <a:moveTo>
                      <a:pt x="19" y="0"/>
                    </a:moveTo>
                    <a:lnTo>
                      <a:pt x="80" y="64"/>
                    </a:lnTo>
                    <a:lnTo>
                      <a:pt x="0" y="64"/>
                    </a:lnTo>
                    <a:lnTo>
                      <a:pt x="19"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2" name="Freeform 45"/>
              <p:cNvSpPr>
                <a:spLocks/>
              </p:cNvSpPr>
              <p:nvPr/>
            </p:nvSpPr>
            <p:spPr bwMode="auto">
              <a:xfrm>
                <a:off x="8245475" y="3708400"/>
                <a:ext cx="131763" cy="101600"/>
              </a:xfrm>
              <a:custGeom>
                <a:avLst/>
                <a:gdLst>
                  <a:gd name="T0" fmla="*/ 19 w 83"/>
                  <a:gd name="T1" fmla="*/ 0 h 64"/>
                  <a:gd name="T2" fmla="*/ 83 w 83"/>
                  <a:gd name="T3" fmla="*/ 64 h 64"/>
                  <a:gd name="T4" fmla="*/ 0 w 83"/>
                  <a:gd name="T5" fmla="*/ 64 h 64"/>
                  <a:gd name="T6" fmla="*/ 19 w 83"/>
                  <a:gd name="T7" fmla="*/ 0 h 64"/>
                </a:gdLst>
                <a:ahLst/>
                <a:cxnLst>
                  <a:cxn ang="0">
                    <a:pos x="T0" y="T1"/>
                  </a:cxn>
                  <a:cxn ang="0">
                    <a:pos x="T2" y="T3"/>
                  </a:cxn>
                  <a:cxn ang="0">
                    <a:pos x="T4" y="T5"/>
                  </a:cxn>
                  <a:cxn ang="0">
                    <a:pos x="T6" y="T7"/>
                  </a:cxn>
                </a:cxnLst>
                <a:rect l="0" t="0" r="r" b="b"/>
                <a:pathLst>
                  <a:path w="83" h="64">
                    <a:moveTo>
                      <a:pt x="19" y="0"/>
                    </a:moveTo>
                    <a:lnTo>
                      <a:pt x="83" y="64"/>
                    </a:lnTo>
                    <a:lnTo>
                      <a:pt x="0" y="64"/>
                    </a:lnTo>
                    <a:lnTo>
                      <a:pt x="19"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3" name="Freeform 46"/>
              <p:cNvSpPr>
                <a:spLocks/>
              </p:cNvSpPr>
              <p:nvPr/>
            </p:nvSpPr>
            <p:spPr bwMode="auto">
              <a:xfrm>
                <a:off x="8218488" y="3779838"/>
                <a:ext cx="128588" cy="98425"/>
              </a:xfrm>
              <a:custGeom>
                <a:avLst/>
                <a:gdLst>
                  <a:gd name="T0" fmla="*/ 19 w 81"/>
                  <a:gd name="T1" fmla="*/ 0 h 62"/>
                  <a:gd name="T2" fmla="*/ 81 w 81"/>
                  <a:gd name="T3" fmla="*/ 62 h 62"/>
                  <a:gd name="T4" fmla="*/ 0 w 81"/>
                  <a:gd name="T5" fmla="*/ 62 h 62"/>
                  <a:gd name="T6" fmla="*/ 19 w 81"/>
                  <a:gd name="T7" fmla="*/ 0 h 62"/>
                </a:gdLst>
                <a:ahLst/>
                <a:cxnLst>
                  <a:cxn ang="0">
                    <a:pos x="T0" y="T1"/>
                  </a:cxn>
                  <a:cxn ang="0">
                    <a:pos x="T2" y="T3"/>
                  </a:cxn>
                  <a:cxn ang="0">
                    <a:pos x="T4" y="T5"/>
                  </a:cxn>
                  <a:cxn ang="0">
                    <a:pos x="T6" y="T7"/>
                  </a:cxn>
                </a:cxnLst>
                <a:rect l="0" t="0" r="r" b="b"/>
                <a:pathLst>
                  <a:path w="81" h="62">
                    <a:moveTo>
                      <a:pt x="19" y="0"/>
                    </a:moveTo>
                    <a:lnTo>
                      <a:pt x="81" y="62"/>
                    </a:lnTo>
                    <a:lnTo>
                      <a:pt x="0" y="62"/>
                    </a:lnTo>
                    <a:lnTo>
                      <a:pt x="19"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4" name="Freeform 47"/>
              <p:cNvSpPr>
                <a:spLocks/>
              </p:cNvSpPr>
              <p:nvPr/>
            </p:nvSpPr>
            <p:spPr bwMode="auto">
              <a:xfrm>
                <a:off x="8142288" y="3851275"/>
                <a:ext cx="103188" cy="128587"/>
              </a:xfrm>
              <a:custGeom>
                <a:avLst/>
                <a:gdLst>
                  <a:gd name="T0" fmla="*/ 0 w 65"/>
                  <a:gd name="T1" fmla="*/ 17 h 81"/>
                  <a:gd name="T2" fmla="*/ 65 w 65"/>
                  <a:gd name="T3" fmla="*/ 81 h 81"/>
                  <a:gd name="T4" fmla="*/ 65 w 65"/>
                  <a:gd name="T5" fmla="*/ 0 h 81"/>
                  <a:gd name="T6" fmla="*/ 0 w 65"/>
                  <a:gd name="T7" fmla="*/ 17 h 81"/>
                </a:gdLst>
                <a:ahLst/>
                <a:cxnLst>
                  <a:cxn ang="0">
                    <a:pos x="T0" y="T1"/>
                  </a:cxn>
                  <a:cxn ang="0">
                    <a:pos x="T2" y="T3"/>
                  </a:cxn>
                  <a:cxn ang="0">
                    <a:pos x="T4" y="T5"/>
                  </a:cxn>
                  <a:cxn ang="0">
                    <a:pos x="T6" y="T7"/>
                  </a:cxn>
                </a:cxnLst>
                <a:rect l="0" t="0" r="r" b="b"/>
                <a:pathLst>
                  <a:path w="65" h="81">
                    <a:moveTo>
                      <a:pt x="0" y="17"/>
                    </a:moveTo>
                    <a:lnTo>
                      <a:pt x="65" y="81"/>
                    </a:lnTo>
                    <a:lnTo>
                      <a:pt x="65" y="0"/>
                    </a:lnTo>
                    <a:lnTo>
                      <a:pt x="0" y="17"/>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5" name="Freeform 48"/>
              <p:cNvSpPr>
                <a:spLocks/>
              </p:cNvSpPr>
              <p:nvPr/>
            </p:nvSpPr>
            <p:spPr bwMode="auto">
              <a:xfrm>
                <a:off x="7516813" y="3862388"/>
                <a:ext cx="381000" cy="117475"/>
              </a:xfrm>
              <a:custGeom>
                <a:avLst/>
                <a:gdLst>
                  <a:gd name="T0" fmla="*/ 0 w 101"/>
                  <a:gd name="T1" fmla="*/ 0 h 31"/>
                  <a:gd name="T2" fmla="*/ 69 w 101"/>
                  <a:gd name="T3" fmla="*/ 0 h 31"/>
                  <a:gd name="T4" fmla="*/ 69 w 101"/>
                  <a:gd name="T5" fmla="*/ 0 h 31"/>
                  <a:gd name="T6" fmla="*/ 69 w 101"/>
                  <a:gd name="T7" fmla="*/ 0 h 31"/>
                  <a:gd name="T8" fmla="*/ 70 w 101"/>
                  <a:gd name="T9" fmla="*/ 0 h 31"/>
                  <a:gd name="T10" fmla="*/ 70 w 101"/>
                  <a:gd name="T11" fmla="*/ 0 h 31"/>
                  <a:gd name="T12" fmla="*/ 101 w 101"/>
                  <a:gd name="T13" fmla="*/ 31 h 31"/>
                  <a:gd name="T14" fmla="*/ 38 w 101"/>
                  <a:gd name="T15" fmla="*/ 31 h 31"/>
                  <a:gd name="T16" fmla="*/ 38 w 101"/>
                  <a:gd name="T17" fmla="*/ 31 h 31"/>
                  <a:gd name="T18" fmla="*/ 0 w 101"/>
                  <a:gd name="T19" fmla="*/ 31 h 31"/>
                  <a:gd name="T20" fmla="*/ 0 w 101"/>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31">
                    <a:moveTo>
                      <a:pt x="0" y="0"/>
                    </a:moveTo>
                    <a:cubicBezTo>
                      <a:pt x="69" y="0"/>
                      <a:pt x="69" y="0"/>
                      <a:pt x="69" y="0"/>
                    </a:cubicBezTo>
                    <a:cubicBezTo>
                      <a:pt x="69" y="0"/>
                      <a:pt x="69" y="0"/>
                      <a:pt x="69" y="0"/>
                    </a:cubicBezTo>
                    <a:cubicBezTo>
                      <a:pt x="69" y="0"/>
                      <a:pt x="69" y="0"/>
                      <a:pt x="69" y="0"/>
                    </a:cubicBezTo>
                    <a:cubicBezTo>
                      <a:pt x="70" y="0"/>
                      <a:pt x="70" y="0"/>
                      <a:pt x="70" y="0"/>
                    </a:cubicBezTo>
                    <a:cubicBezTo>
                      <a:pt x="70" y="0"/>
                      <a:pt x="70" y="0"/>
                      <a:pt x="70" y="0"/>
                    </a:cubicBezTo>
                    <a:cubicBezTo>
                      <a:pt x="87" y="0"/>
                      <a:pt x="101" y="14"/>
                      <a:pt x="101" y="31"/>
                    </a:cubicBezTo>
                    <a:cubicBezTo>
                      <a:pt x="38" y="31"/>
                      <a:pt x="38" y="31"/>
                      <a:pt x="38" y="31"/>
                    </a:cubicBezTo>
                    <a:cubicBezTo>
                      <a:pt x="38" y="31"/>
                      <a:pt x="38" y="31"/>
                      <a:pt x="38" y="31"/>
                    </a:cubicBezTo>
                    <a:cubicBezTo>
                      <a:pt x="0" y="31"/>
                      <a:pt x="0" y="31"/>
                      <a:pt x="0" y="31"/>
                    </a:cubicBezTo>
                    <a:lnTo>
                      <a:pt x="0" y="0"/>
                    </a:ln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6" name="Freeform 49"/>
              <p:cNvSpPr>
                <a:spLocks/>
              </p:cNvSpPr>
              <p:nvPr/>
            </p:nvSpPr>
            <p:spPr bwMode="auto">
              <a:xfrm>
                <a:off x="7720013" y="3911600"/>
                <a:ext cx="76200" cy="68262"/>
              </a:xfrm>
              <a:custGeom>
                <a:avLst/>
                <a:gdLst>
                  <a:gd name="T0" fmla="*/ 24 w 48"/>
                  <a:gd name="T1" fmla="*/ 0 h 43"/>
                  <a:gd name="T2" fmla="*/ 48 w 48"/>
                  <a:gd name="T3" fmla="*/ 43 h 43"/>
                  <a:gd name="T4" fmla="*/ 0 w 48"/>
                  <a:gd name="T5" fmla="*/ 43 h 43"/>
                  <a:gd name="T6" fmla="*/ 24 w 48"/>
                  <a:gd name="T7" fmla="*/ 0 h 43"/>
                </a:gdLst>
                <a:ahLst/>
                <a:cxnLst>
                  <a:cxn ang="0">
                    <a:pos x="T0" y="T1"/>
                  </a:cxn>
                  <a:cxn ang="0">
                    <a:pos x="T2" y="T3"/>
                  </a:cxn>
                  <a:cxn ang="0">
                    <a:pos x="T4" y="T5"/>
                  </a:cxn>
                  <a:cxn ang="0">
                    <a:pos x="T6" y="T7"/>
                  </a:cxn>
                </a:cxnLst>
                <a:rect l="0" t="0" r="r" b="b"/>
                <a:pathLst>
                  <a:path w="48" h="43">
                    <a:moveTo>
                      <a:pt x="24" y="0"/>
                    </a:moveTo>
                    <a:lnTo>
                      <a:pt x="48" y="43"/>
                    </a:lnTo>
                    <a:lnTo>
                      <a:pt x="0" y="43"/>
                    </a:lnTo>
                    <a:lnTo>
                      <a:pt x="24"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7" name="Freeform 50"/>
              <p:cNvSpPr>
                <a:spLocks/>
              </p:cNvSpPr>
              <p:nvPr/>
            </p:nvSpPr>
            <p:spPr bwMode="auto">
              <a:xfrm>
                <a:off x="7516813" y="3911600"/>
                <a:ext cx="74613" cy="68262"/>
              </a:xfrm>
              <a:custGeom>
                <a:avLst/>
                <a:gdLst>
                  <a:gd name="T0" fmla="*/ 24 w 47"/>
                  <a:gd name="T1" fmla="*/ 0 h 43"/>
                  <a:gd name="T2" fmla="*/ 47 w 47"/>
                  <a:gd name="T3" fmla="*/ 43 h 43"/>
                  <a:gd name="T4" fmla="*/ 0 w 47"/>
                  <a:gd name="T5" fmla="*/ 43 h 43"/>
                  <a:gd name="T6" fmla="*/ 24 w 47"/>
                  <a:gd name="T7" fmla="*/ 0 h 43"/>
                </a:gdLst>
                <a:ahLst/>
                <a:cxnLst>
                  <a:cxn ang="0">
                    <a:pos x="T0" y="T1"/>
                  </a:cxn>
                  <a:cxn ang="0">
                    <a:pos x="T2" y="T3"/>
                  </a:cxn>
                  <a:cxn ang="0">
                    <a:pos x="T4" y="T5"/>
                  </a:cxn>
                  <a:cxn ang="0">
                    <a:pos x="T6" y="T7"/>
                  </a:cxn>
                </a:cxnLst>
                <a:rect l="0" t="0" r="r" b="b"/>
                <a:pathLst>
                  <a:path w="47" h="43">
                    <a:moveTo>
                      <a:pt x="24" y="0"/>
                    </a:moveTo>
                    <a:lnTo>
                      <a:pt x="47" y="43"/>
                    </a:lnTo>
                    <a:lnTo>
                      <a:pt x="0" y="43"/>
                    </a:lnTo>
                    <a:lnTo>
                      <a:pt x="24"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8" name="Freeform 51"/>
              <p:cNvSpPr>
                <a:spLocks/>
              </p:cNvSpPr>
              <p:nvPr/>
            </p:nvSpPr>
            <p:spPr bwMode="auto">
              <a:xfrm>
                <a:off x="8347075" y="3716338"/>
                <a:ext cx="263525" cy="161925"/>
              </a:xfrm>
              <a:custGeom>
                <a:avLst/>
                <a:gdLst>
                  <a:gd name="T0" fmla="*/ 102 w 166"/>
                  <a:gd name="T1" fmla="*/ 0 h 102"/>
                  <a:gd name="T2" fmla="*/ 0 w 166"/>
                  <a:gd name="T3" fmla="*/ 102 h 102"/>
                  <a:gd name="T4" fmla="*/ 166 w 166"/>
                  <a:gd name="T5" fmla="*/ 102 h 102"/>
                  <a:gd name="T6" fmla="*/ 102 w 166"/>
                  <a:gd name="T7" fmla="*/ 0 h 102"/>
                </a:gdLst>
                <a:ahLst/>
                <a:cxnLst>
                  <a:cxn ang="0">
                    <a:pos x="T0" y="T1"/>
                  </a:cxn>
                  <a:cxn ang="0">
                    <a:pos x="T2" y="T3"/>
                  </a:cxn>
                  <a:cxn ang="0">
                    <a:pos x="T4" y="T5"/>
                  </a:cxn>
                  <a:cxn ang="0">
                    <a:pos x="T6" y="T7"/>
                  </a:cxn>
                </a:cxnLst>
                <a:rect l="0" t="0" r="r" b="b"/>
                <a:pathLst>
                  <a:path w="166" h="102">
                    <a:moveTo>
                      <a:pt x="102" y="0"/>
                    </a:moveTo>
                    <a:lnTo>
                      <a:pt x="0" y="102"/>
                    </a:lnTo>
                    <a:lnTo>
                      <a:pt x="166" y="102"/>
                    </a:lnTo>
                    <a:lnTo>
                      <a:pt x="102"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9" name="Freeform 52"/>
              <p:cNvSpPr>
                <a:spLocks/>
              </p:cNvSpPr>
              <p:nvPr/>
            </p:nvSpPr>
            <p:spPr bwMode="auto">
              <a:xfrm>
                <a:off x="8577263" y="4144963"/>
                <a:ext cx="263525" cy="161925"/>
              </a:xfrm>
              <a:custGeom>
                <a:avLst/>
                <a:gdLst>
                  <a:gd name="T0" fmla="*/ 102 w 166"/>
                  <a:gd name="T1" fmla="*/ 0 h 102"/>
                  <a:gd name="T2" fmla="*/ 0 w 166"/>
                  <a:gd name="T3" fmla="*/ 102 h 102"/>
                  <a:gd name="T4" fmla="*/ 166 w 166"/>
                  <a:gd name="T5" fmla="*/ 102 h 102"/>
                  <a:gd name="T6" fmla="*/ 102 w 166"/>
                  <a:gd name="T7" fmla="*/ 0 h 102"/>
                </a:gdLst>
                <a:ahLst/>
                <a:cxnLst>
                  <a:cxn ang="0">
                    <a:pos x="T0" y="T1"/>
                  </a:cxn>
                  <a:cxn ang="0">
                    <a:pos x="T2" y="T3"/>
                  </a:cxn>
                  <a:cxn ang="0">
                    <a:pos x="T4" y="T5"/>
                  </a:cxn>
                  <a:cxn ang="0">
                    <a:pos x="T6" y="T7"/>
                  </a:cxn>
                </a:cxnLst>
                <a:rect l="0" t="0" r="r" b="b"/>
                <a:pathLst>
                  <a:path w="166" h="102">
                    <a:moveTo>
                      <a:pt x="102" y="0"/>
                    </a:moveTo>
                    <a:lnTo>
                      <a:pt x="0" y="102"/>
                    </a:lnTo>
                    <a:lnTo>
                      <a:pt x="166" y="102"/>
                    </a:lnTo>
                    <a:lnTo>
                      <a:pt x="102"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70" name="Oval 65"/>
              <p:cNvSpPr>
                <a:spLocks noChangeArrowheads="1"/>
              </p:cNvSpPr>
              <p:nvPr/>
            </p:nvSpPr>
            <p:spPr bwMode="auto">
              <a:xfrm>
                <a:off x="8815388" y="2362200"/>
                <a:ext cx="112713" cy="112712"/>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71" name="Oval 73"/>
              <p:cNvSpPr>
                <a:spLocks noChangeArrowheads="1"/>
              </p:cNvSpPr>
              <p:nvPr/>
            </p:nvSpPr>
            <p:spPr bwMode="auto">
              <a:xfrm>
                <a:off x="8893175" y="2295525"/>
                <a:ext cx="34925" cy="33337"/>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72" name="Oval 74"/>
              <p:cNvSpPr>
                <a:spLocks noChangeArrowheads="1"/>
              </p:cNvSpPr>
              <p:nvPr/>
            </p:nvSpPr>
            <p:spPr bwMode="auto">
              <a:xfrm>
                <a:off x="8991600" y="2295525"/>
                <a:ext cx="38100" cy="33337"/>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73" name="Freeform 79"/>
              <p:cNvSpPr>
                <a:spLocks/>
              </p:cNvSpPr>
              <p:nvPr/>
            </p:nvSpPr>
            <p:spPr bwMode="auto">
              <a:xfrm>
                <a:off x="8821738" y="2370138"/>
                <a:ext cx="98425" cy="101600"/>
              </a:xfrm>
              <a:custGeom>
                <a:avLst/>
                <a:gdLst>
                  <a:gd name="T0" fmla="*/ 25 w 26"/>
                  <a:gd name="T1" fmla="*/ 9 h 27"/>
                  <a:gd name="T2" fmla="*/ 17 w 26"/>
                  <a:gd name="T3" fmla="*/ 9 h 27"/>
                  <a:gd name="T4" fmla="*/ 17 w 26"/>
                  <a:gd name="T5" fmla="*/ 1 h 27"/>
                  <a:gd name="T6" fmla="*/ 16 w 26"/>
                  <a:gd name="T7" fmla="*/ 0 h 27"/>
                  <a:gd name="T8" fmla="*/ 10 w 26"/>
                  <a:gd name="T9" fmla="*/ 0 h 27"/>
                  <a:gd name="T10" fmla="*/ 8 w 26"/>
                  <a:gd name="T11" fmla="*/ 1 h 27"/>
                  <a:gd name="T12" fmla="*/ 8 w 26"/>
                  <a:gd name="T13" fmla="*/ 9 h 27"/>
                  <a:gd name="T14" fmla="*/ 1 w 26"/>
                  <a:gd name="T15" fmla="*/ 9 h 27"/>
                  <a:gd name="T16" fmla="*/ 0 w 26"/>
                  <a:gd name="T17" fmla="*/ 10 h 27"/>
                  <a:gd name="T18" fmla="*/ 0 w 26"/>
                  <a:gd name="T19" fmla="*/ 17 h 27"/>
                  <a:gd name="T20" fmla="*/ 1 w 26"/>
                  <a:gd name="T21" fmla="*/ 18 h 27"/>
                  <a:gd name="T22" fmla="*/ 8 w 26"/>
                  <a:gd name="T23" fmla="*/ 18 h 27"/>
                  <a:gd name="T24" fmla="*/ 8 w 26"/>
                  <a:gd name="T25" fmla="*/ 25 h 27"/>
                  <a:gd name="T26" fmla="*/ 10 w 26"/>
                  <a:gd name="T27" fmla="*/ 27 h 27"/>
                  <a:gd name="T28" fmla="*/ 16 w 26"/>
                  <a:gd name="T29" fmla="*/ 27 h 27"/>
                  <a:gd name="T30" fmla="*/ 17 w 26"/>
                  <a:gd name="T31" fmla="*/ 25 h 27"/>
                  <a:gd name="T32" fmla="*/ 17 w 26"/>
                  <a:gd name="T33" fmla="*/ 18 h 27"/>
                  <a:gd name="T34" fmla="*/ 25 w 26"/>
                  <a:gd name="T35" fmla="*/ 18 h 27"/>
                  <a:gd name="T36" fmla="*/ 26 w 26"/>
                  <a:gd name="T37" fmla="*/ 17 h 27"/>
                  <a:gd name="T38" fmla="*/ 26 w 26"/>
                  <a:gd name="T39" fmla="*/ 10 h 27"/>
                  <a:gd name="T40" fmla="*/ 25 w 26"/>
                  <a:gd name="T41"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27">
                    <a:moveTo>
                      <a:pt x="25" y="9"/>
                    </a:moveTo>
                    <a:cubicBezTo>
                      <a:pt x="17" y="9"/>
                      <a:pt x="17" y="9"/>
                      <a:pt x="17" y="9"/>
                    </a:cubicBezTo>
                    <a:cubicBezTo>
                      <a:pt x="17" y="1"/>
                      <a:pt x="17" y="1"/>
                      <a:pt x="17" y="1"/>
                    </a:cubicBezTo>
                    <a:cubicBezTo>
                      <a:pt x="17" y="1"/>
                      <a:pt x="17" y="0"/>
                      <a:pt x="16" y="0"/>
                    </a:cubicBezTo>
                    <a:cubicBezTo>
                      <a:pt x="10" y="0"/>
                      <a:pt x="10" y="0"/>
                      <a:pt x="10" y="0"/>
                    </a:cubicBezTo>
                    <a:cubicBezTo>
                      <a:pt x="9" y="0"/>
                      <a:pt x="8" y="1"/>
                      <a:pt x="8" y="1"/>
                    </a:cubicBezTo>
                    <a:cubicBezTo>
                      <a:pt x="8" y="9"/>
                      <a:pt x="8" y="9"/>
                      <a:pt x="8" y="9"/>
                    </a:cubicBezTo>
                    <a:cubicBezTo>
                      <a:pt x="1" y="9"/>
                      <a:pt x="1" y="9"/>
                      <a:pt x="1" y="9"/>
                    </a:cubicBezTo>
                    <a:cubicBezTo>
                      <a:pt x="0" y="9"/>
                      <a:pt x="0" y="9"/>
                      <a:pt x="0" y="10"/>
                    </a:cubicBezTo>
                    <a:cubicBezTo>
                      <a:pt x="0" y="17"/>
                      <a:pt x="0" y="17"/>
                      <a:pt x="0" y="17"/>
                    </a:cubicBezTo>
                    <a:cubicBezTo>
                      <a:pt x="0" y="17"/>
                      <a:pt x="0" y="18"/>
                      <a:pt x="1" y="18"/>
                    </a:cubicBezTo>
                    <a:cubicBezTo>
                      <a:pt x="8" y="18"/>
                      <a:pt x="8" y="18"/>
                      <a:pt x="8" y="18"/>
                    </a:cubicBezTo>
                    <a:cubicBezTo>
                      <a:pt x="8" y="25"/>
                      <a:pt x="8" y="25"/>
                      <a:pt x="8" y="25"/>
                    </a:cubicBezTo>
                    <a:cubicBezTo>
                      <a:pt x="8" y="26"/>
                      <a:pt x="9" y="27"/>
                      <a:pt x="10" y="27"/>
                    </a:cubicBezTo>
                    <a:cubicBezTo>
                      <a:pt x="16" y="27"/>
                      <a:pt x="16" y="27"/>
                      <a:pt x="16" y="27"/>
                    </a:cubicBezTo>
                    <a:cubicBezTo>
                      <a:pt x="17" y="27"/>
                      <a:pt x="17" y="26"/>
                      <a:pt x="17" y="25"/>
                    </a:cubicBezTo>
                    <a:cubicBezTo>
                      <a:pt x="17" y="18"/>
                      <a:pt x="17" y="18"/>
                      <a:pt x="17" y="18"/>
                    </a:cubicBezTo>
                    <a:cubicBezTo>
                      <a:pt x="25" y="18"/>
                      <a:pt x="25" y="18"/>
                      <a:pt x="25" y="18"/>
                    </a:cubicBezTo>
                    <a:cubicBezTo>
                      <a:pt x="26" y="18"/>
                      <a:pt x="26" y="17"/>
                      <a:pt x="26" y="17"/>
                    </a:cubicBezTo>
                    <a:cubicBezTo>
                      <a:pt x="26" y="10"/>
                      <a:pt x="26" y="10"/>
                      <a:pt x="26" y="10"/>
                    </a:cubicBezTo>
                    <a:cubicBezTo>
                      <a:pt x="26" y="9"/>
                      <a:pt x="26" y="9"/>
                      <a:pt x="25" y="9"/>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74" name="Freeform 81"/>
              <p:cNvSpPr>
                <a:spLocks/>
              </p:cNvSpPr>
              <p:nvPr/>
            </p:nvSpPr>
            <p:spPr bwMode="auto">
              <a:xfrm>
                <a:off x="8785225" y="2298700"/>
                <a:ext cx="134938" cy="357187"/>
              </a:xfrm>
              <a:custGeom>
                <a:avLst/>
                <a:gdLst>
                  <a:gd name="T0" fmla="*/ 36 w 36"/>
                  <a:gd name="T1" fmla="*/ 18 h 95"/>
                  <a:gd name="T2" fmla="*/ 18 w 36"/>
                  <a:gd name="T3" fmla="*/ 0 h 95"/>
                  <a:gd name="T4" fmla="*/ 18 w 36"/>
                  <a:gd name="T5" fmla="*/ 0 h 95"/>
                  <a:gd name="T6" fmla="*/ 0 w 36"/>
                  <a:gd name="T7" fmla="*/ 18 h 95"/>
                  <a:gd name="T8" fmla="*/ 0 w 36"/>
                  <a:gd name="T9" fmla="*/ 77 h 95"/>
                  <a:gd name="T10" fmla="*/ 18 w 36"/>
                  <a:gd name="T11" fmla="*/ 95 h 95"/>
                  <a:gd name="T12" fmla="*/ 18 w 36"/>
                  <a:gd name="T13" fmla="*/ 95 h 95"/>
                  <a:gd name="T14" fmla="*/ 36 w 36"/>
                  <a:gd name="T15" fmla="*/ 77 h 95"/>
                  <a:gd name="T16" fmla="*/ 36 w 36"/>
                  <a:gd name="T17" fmla="*/ 1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5">
                    <a:moveTo>
                      <a:pt x="36" y="18"/>
                    </a:moveTo>
                    <a:cubicBezTo>
                      <a:pt x="36" y="8"/>
                      <a:pt x="28" y="0"/>
                      <a:pt x="18" y="0"/>
                    </a:cubicBezTo>
                    <a:cubicBezTo>
                      <a:pt x="18" y="0"/>
                      <a:pt x="18" y="0"/>
                      <a:pt x="18" y="0"/>
                    </a:cubicBezTo>
                    <a:cubicBezTo>
                      <a:pt x="8" y="0"/>
                      <a:pt x="0" y="8"/>
                      <a:pt x="0" y="18"/>
                    </a:cubicBezTo>
                    <a:cubicBezTo>
                      <a:pt x="0" y="77"/>
                      <a:pt x="0" y="77"/>
                      <a:pt x="0" y="77"/>
                    </a:cubicBezTo>
                    <a:cubicBezTo>
                      <a:pt x="0" y="87"/>
                      <a:pt x="8" y="95"/>
                      <a:pt x="18" y="95"/>
                    </a:cubicBezTo>
                    <a:cubicBezTo>
                      <a:pt x="18" y="95"/>
                      <a:pt x="18" y="95"/>
                      <a:pt x="18" y="95"/>
                    </a:cubicBezTo>
                    <a:cubicBezTo>
                      <a:pt x="28" y="95"/>
                      <a:pt x="36" y="87"/>
                      <a:pt x="36" y="77"/>
                    </a:cubicBezTo>
                    <a:lnTo>
                      <a:pt x="36" y="18"/>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75" name="Freeform 82"/>
              <p:cNvSpPr>
                <a:spLocks/>
              </p:cNvSpPr>
              <p:nvPr/>
            </p:nvSpPr>
            <p:spPr bwMode="auto">
              <a:xfrm>
                <a:off x="8018463" y="2227263"/>
                <a:ext cx="136525" cy="354012"/>
              </a:xfrm>
              <a:custGeom>
                <a:avLst/>
                <a:gdLst>
                  <a:gd name="T0" fmla="*/ 36 w 36"/>
                  <a:gd name="T1" fmla="*/ 18 h 94"/>
                  <a:gd name="T2" fmla="*/ 18 w 36"/>
                  <a:gd name="T3" fmla="*/ 0 h 94"/>
                  <a:gd name="T4" fmla="*/ 18 w 36"/>
                  <a:gd name="T5" fmla="*/ 0 h 94"/>
                  <a:gd name="T6" fmla="*/ 0 w 36"/>
                  <a:gd name="T7" fmla="*/ 18 h 94"/>
                  <a:gd name="T8" fmla="*/ 0 w 36"/>
                  <a:gd name="T9" fmla="*/ 76 h 94"/>
                  <a:gd name="T10" fmla="*/ 18 w 36"/>
                  <a:gd name="T11" fmla="*/ 94 h 94"/>
                  <a:gd name="T12" fmla="*/ 18 w 36"/>
                  <a:gd name="T13" fmla="*/ 94 h 94"/>
                  <a:gd name="T14" fmla="*/ 36 w 36"/>
                  <a:gd name="T15" fmla="*/ 76 h 94"/>
                  <a:gd name="T16" fmla="*/ 36 w 36"/>
                  <a:gd name="T17" fmla="*/ 1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4">
                    <a:moveTo>
                      <a:pt x="36" y="18"/>
                    </a:moveTo>
                    <a:cubicBezTo>
                      <a:pt x="36" y="8"/>
                      <a:pt x="28" y="0"/>
                      <a:pt x="18" y="0"/>
                    </a:cubicBezTo>
                    <a:cubicBezTo>
                      <a:pt x="18" y="0"/>
                      <a:pt x="18" y="0"/>
                      <a:pt x="18" y="0"/>
                    </a:cubicBezTo>
                    <a:cubicBezTo>
                      <a:pt x="8" y="0"/>
                      <a:pt x="0" y="8"/>
                      <a:pt x="0" y="18"/>
                    </a:cubicBezTo>
                    <a:cubicBezTo>
                      <a:pt x="0" y="76"/>
                      <a:pt x="0" y="76"/>
                      <a:pt x="0" y="76"/>
                    </a:cubicBezTo>
                    <a:cubicBezTo>
                      <a:pt x="0" y="86"/>
                      <a:pt x="8" y="94"/>
                      <a:pt x="18" y="94"/>
                    </a:cubicBezTo>
                    <a:cubicBezTo>
                      <a:pt x="18" y="94"/>
                      <a:pt x="18" y="94"/>
                      <a:pt x="18" y="94"/>
                    </a:cubicBezTo>
                    <a:cubicBezTo>
                      <a:pt x="28" y="94"/>
                      <a:pt x="36" y="86"/>
                      <a:pt x="36" y="76"/>
                    </a:cubicBezTo>
                    <a:lnTo>
                      <a:pt x="36" y="1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76" name="Freeform 83"/>
              <p:cNvSpPr>
                <a:spLocks/>
              </p:cNvSpPr>
              <p:nvPr/>
            </p:nvSpPr>
            <p:spPr bwMode="auto">
              <a:xfrm>
                <a:off x="7629525" y="2290763"/>
                <a:ext cx="136525" cy="365125"/>
              </a:xfrm>
              <a:custGeom>
                <a:avLst/>
                <a:gdLst>
                  <a:gd name="T0" fmla="*/ 36 w 36"/>
                  <a:gd name="T1" fmla="*/ 97 h 97"/>
                  <a:gd name="T2" fmla="*/ 36 w 36"/>
                  <a:gd name="T3" fmla="*/ 18 h 97"/>
                  <a:gd name="T4" fmla="*/ 18 w 36"/>
                  <a:gd name="T5" fmla="*/ 0 h 97"/>
                  <a:gd name="T6" fmla="*/ 0 w 36"/>
                  <a:gd name="T7" fmla="*/ 18 h 97"/>
                  <a:gd name="T8" fmla="*/ 0 w 36"/>
                  <a:gd name="T9" fmla="*/ 97 h 97"/>
                  <a:gd name="T10" fmla="*/ 36 w 36"/>
                  <a:gd name="T11" fmla="*/ 97 h 97"/>
                </a:gdLst>
                <a:ahLst/>
                <a:cxnLst>
                  <a:cxn ang="0">
                    <a:pos x="T0" y="T1"/>
                  </a:cxn>
                  <a:cxn ang="0">
                    <a:pos x="T2" y="T3"/>
                  </a:cxn>
                  <a:cxn ang="0">
                    <a:pos x="T4" y="T5"/>
                  </a:cxn>
                  <a:cxn ang="0">
                    <a:pos x="T6" y="T7"/>
                  </a:cxn>
                  <a:cxn ang="0">
                    <a:pos x="T8" y="T9"/>
                  </a:cxn>
                  <a:cxn ang="0">
                    <a:pos x="T10" y="T11"/>
                  </a:cxn>
                </a:cxnLst>
                <a:rect l="0" t="0" r="r" b="b"/>
                <a:pathLst>
                  <a:path w="36" h="97">
                    <a:moveTo>
                      <a:pt x="36" y="97"/>
                    </a:moveTo>
                    <a:cubicBezTo>
                      <a:pt x="36" y="18"/>
                      <a:pt x="36" y="18"/>
                      <a:pt x="36" y="18"/>
                    </a:cubicBezTo>
                    <a:cubicBezTo>
                      <a:pt x="36" y="8"/>
                      <a:pt x="28" y="0"/>
                      <a:pt x="18" y="0"/>
                    </a:cubicBezTo>
                    <a:cubicBezTo>
                      <a:pt x="8" y="0"/>
                      <a:pt x="0" y="8"/>
                      <a:pt x="0" y="18"/>
                    </a:cubicBezTo>
                    <a:cubicBezTo>
                      <a:pt x="0" y="97"/>
                      <a:pt x="0" y="97"/>
                      <a:pt x="0" y="97"/>
                    </a:cubicBezTo>
                    <a:lnTo>
                      <a:pt x="36" y="9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77" name="Freeform 84"/>
              <p:cNvSpPr>
                <a:spLocks/>
              </p:cNvSpPr>
              <p:nvPr/>
            </p:nvSpPr>
            <p:spPr bwMode="auto">
              <a:xfrm>
                <a:off x="7886700" y="2159000"/>
                <a:ext cx="134938" cy="357187"/>
              </a:xfrm>
              <a:custGeom>
                <a:avLst/>
                <a:gdLst>
                  <a:gd name="T0" fmla="*/ 36 w 36"/>
                  <a:gd name="T1" fmla="*/ 18 h 95"/>
                  <a:gd name="T2" fmla="*/ 18 w 36"/>
                  <a:gd name="T3" fmla="*/ 0 h 95"/>
                  <a:gd name="T4" fmla="*/ 18 w 36"/>
                  <a:gd name="T5" fmla="*/ 0 h 95"/>
                  <a:gd name="T6" fmla="*/ 0 w 36"/>
                  <a:gd name="T7" fmla="*/ 18 h 95"/>
                  <a:gd name="T8" fmla="*/ 0 w 36"/>
                  <a:gd name="T9" fmla="*/ 77 h 95"/>
                  <a:gd name="T10" fmla="*/ 18 w 36"/>
                  <a:gd name="T11" fmla="*/ 95 h 95"/>
                  <a:gd name="T12" fmla="*/ 18 w 36"/>
                  <a:gd name="T13" fmla="*/ 95 h 95"/>
                  <a:gd name="T14" fmla="*/ 36 w 36"/>
                  <a:gd name="T15" fmla="*/ 77 h 95"/>
                  <a:gd name="T16" fmla="*/ 36 w 36"/>
                  <a:gd name="T17" fmla="*/ 1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5">
                    <a:moveTo>
                      <a:pt x="36" y="18"/>
                    </a:moveTo>
                    <a:cubicBezTo>
                      <a:pt x="36" y="8"/>
                      <a:pt x="28" y="0"/>
                      <a:pt x="18" y="0"/>
                    </a:cubicBezTo>
                    <a:cubicBezTo>
                      <a:pt x="18" y="0"/>
                      <a:pt x="18" y="0"/>
                      <a:pt x="18" y="0"/>
                    </a:cubicBezTo>
                    <a:cubicBezTo>
                      <a:pt x="8" y="0"/>
                      <a:pt x="0" y="8"/>
                      <a:pt x="0" y="18"/>
                    </a:cubicBezTo>
                    <a:cubicBezTo>
                      <a:pt x="0" y="77"/>
                      <a:pt x="0" y="77"/>
                      <a:pt x="0" y="77"/>
                    </a:cubicBezTo>
                    <a:cubicBezTo>
                      <a:pt x="0" y="87"/>
                      <a:pt x="8" y="95"/>
                      <a:pt x="18" y="95"/>
                    </a:cubicBezTo>
                    <a:cubicBezTo>
                      <a:pt x="18" y="95"/>
                      <a:pt x="18" y="95"/>
                      <a:pt x="18" y="95"/>
                    </a:cubicBezTo>
                    <a:cubicBezTo>
                      <a:pt x="28" y="95"/>
                      <a:pt x="36" y="87"/>
                      <a:pt x="36" y="77"/>
                    </a:cubicBezTo>
                    <a:lnTo>
                      <a:pt x="36" y="1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78" name="Freeform 85"/>
              <p:cNvSpPr>
                <a:spLocks/>
              </p:cNvSpPr>
              <p:nvPr/>
            </p:nvSpPr>
            <p:spPr bwMode="auto">
              <a:xfrm>
                <a:off x="7750175" y="2227263"/>
                <a:ext cx="139700" cy="354012"/>
              </a:xfrm>
              <a:custGeom>
                <a:avLst/>
                <a:gdLst>
                  <a:gd name="T0" fmla="*/ 37 w 37"/>
                  <a:gd name="T1" fmla="*/ 18 h 94"/>
                  <a:gd name="T2" fmla="*/ 18 w 37"/>
                  <a:gd name="T3" fmla="*/ 0 h 94"/>
                  <a:gd name="T4" fmla="*/ 18 w 37"/>
                  <a:gd name="T5" fmla="*/ 0 h 94"/>
                  <a:gd name="T6" fmla="*/ 0 w 37"/>
                  <a:gd name="T7" fmla="*/ 18 h 94"/>
                  <a:gd name="T8" fmla="*/ 0 w 37"/>
                  <a:gd name="T9" fmla="*/ 76 h 94"/>
                  <a:gd name="T10" fmla="*/ 18 w 37"/>
                  <a:gd name="T11" fmla="*/ 94 h 94"/>
                  <a:gd name="T12" fmla="*/ 18 w 37"/>
                  <a:gd name="T13" fmla="*/ 94 h 94"/>
                  <a:gd name="T14" fmla="*/ 37 w 37"/>
                  <a:gd name="T15" fmla="*/ 76 h 94"/>
                  <a:gd name="T16" fmla="*/ 37 w 37"/>
                  <a:gd name="T17" fmla="*/ 1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94">
                    <a:moveTo>
                      <a:pt x="37" y="18"/>
                    </a:moveTo>
                    <a:cubicBezTo>
                      <a:pt x="37" y="8"/>
                      <a:pt x="28" y="0"/>
                      <a:pt x="18" y="0"/>
                    </a:cubicBezTo>
                    <a:cubicBezTo>
                      <a:pt x="18" y="0"/>
                      <a:pt x="18" y="0"/>
                      <a:pt x="18" y="0"/>
                    </a:cubicBezTo>
                    <a:cubicBezTo>
                      <a:pt x="8" y="0"/>
                      <a:pt x="0" y="8"/>
                      <a:pt x="0" y="18"/>
                    </a:cubicBezTo>
                    <a:cubicBezTo>
                      <a:pt x="0" y="76"/>
                      <a:pt x="0" y="76"/>
                      <a:pt x="0" y="76"/>
                    </a:cubicBezTo>
                    <a:cubicBezTo>
                      <a:pt x="0" y="86"/>
                      <a:pt x="8" y="94"/>
                      <a:pt x="18" y="94"/>
                    </a:cubicBezTo>
                    <a:cubicBezTo>
                      <a:pt x="18" y="94"/>
                      <a:pt x="18" y="94"/>
                      <a:pt x="18" y="94"/>
                    </a:cubicBezTo>
                    <a:cubicBezTo>
                      <a:pt x="28" y="94"/>
                      <a:pt x="37" y="86"/>
                      <a:pt x="37" y="76"/>
                    </a:cubicBezTo>
                    <a:lnTo>
                      <a:pt x="37" y="1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pic>
          <p:nvPicPr>
            <p:cNvPr id="79" name="Picture 78"/>
            <p:cNvPicPr>
              <a:picLocks noChangeAspect="1"/>
            </p:cNvPicPr>
            <p:nvPr/>
          </p:nvPicPr>
          <p:blipFill>
            <a:blip r:embed="rId3"/>
            <a:stretch>
              <a:fillRect/>
            </a:stretch>
          </p:blipFill>
          <p:spPr>
            <a:xfrm>
              <a:off x="1189037" y="2735262"/>
              <a:ext cx="765000" cy="990000"/>
            </a:xfrm>
            <a:prstGeom prst="rect">
              <a:avLst/>
            </a:prstGeom>
          </p:spPr>
        </p:pic>
      </p:grpSp>
      <p:grpSp>
        <p:nvGrpSpPr>
          <p:cNvPr id="49" name="Group 48"/>
          <p:cNvGrpSpPr/>
          <p:nvPr/>
        </p:nvGrpSpPr>
        <p:grpSpPr>
          <a:xfrm>
            <a:off x="4172910" y="1414291"/>
            <a:ext cx="4123192" cy="4568998"/>
            <a:chOff x="4172910" y="1414291"/>
            <a:chExt cx="4123192" cy="4568998"/>
          </a:xfrm>
        </p:grpSpPr>
        <p:sp>
          <p:nvSpPr>
            <p:cNvPr id="39" name="Text Placeholder 5"/>
            <p:cNvSpPr txBox="1">
              <a:spLocks/>
            </p:cNvSpPr>
            <p:nvPr/>
          </p:nvSpPr>
          <p:spPr>
            <a:xfrm>
              <a:off x="4172910" y="1414291"/>
              <a:ext cx="4088894" cy="4565870"/>
            </a:xfrm>
            <a:prstGeom prst="rect">
              <a:avLst/>
            </a:prstGeom>
            <a:solidFill>
              <a:srgbClr val="8D2376"/>
            </a:solidFill>
          </p:spPr>
          <p:txBody>
            <a:bodyPr wrap="square" tIns="146279" bIns="146279">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a:buClr>
                  <a:srgbClr val="616161"/>
                </a:buClr>
                <a:defRPr/>
              </a:pPr>
              <a:r>
                <a:rPr lang="en-US" sz="3264"/>
                <a:t> </a:t>
              </a:r>
              <a:endParaRPr lang="en-US" sz="3264" dirty="0"/>
            </a:p>
          </p:txBody>
        </p:sp>
        <p:sp>
          <p:nvSpPr>
            <p:cNvPr id="40" name="TextBox 39"/>
            <p:cNvSpPr txBox="1"/>
            <p:nvPr/>
          </p:nvSpPr>
          <p:spPr>
            <a:xfrm>
              <a:off x="4172910" y="5084942"/>
              <a:ext cx="4123192" cy="895219"/>
            </a:xfrm>
            <a:prstGeom prst="rect">
              <a:avLst/>
            </a:prstGeom>
            <a:noFill/>
          </p:spPr>
          <p:txBody>
            <a:bodyPr wrap="square" lIns="182880" tIns="198955" rIns="91440" bIns="248694" rtlCol="0">
              <a:spAutoFit/>
            </a:bodyPr>
            <a:lstStyle>
              <a:defPPr>
                <a:defRPr lang="en-US"/>
              </a:defPPr>
              <a:lvl1pPr>
                <a:lnSpc>
                  <a:spcPct val="90000"/>
                </a:lnSpc>
                <a:defRPr sz="3600">
                  <a:solidFill>
                    <a:srgbClr val="FFFFFF"/>
                  </a:solidFill>
                  <a:latin typeface="Segoe UI Light"/>
                </a:defRPr>
              </a:lvl1pPr>
            </a:lstStyle>
            <a:p>
              <a:pPr defTabSz="932327">
                <a:defRPr/>
              </a:pPr>
              <a:r>
                <a:rPr lang="en-US" sz="3200" kern="0" dirty="0" smtClean="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rPr>
                <a:t>Delays</a:t>
              </a:r>
              <a:endParaRPr lang="es-E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endParaRPr>
            </a:p>
          </p:txBody>
        </p:sp>
        <p:pic>
          <p:nvPicPr>
            <p:cNvPr id="80" name="Picture 79"/>
            <p:cNvPicPr>
              <a:picLocks noChangeAspect="1"/>
            </p:cNvPicPr>
            <p:nvPr/>
          </p:nvPicPr>
          <p:blipFill>
            <a:blip r:embed="rId4"/>
            <a:stretch>
              <a:fillRect/>
            </a:stretch>
          </p:blipFill>
          <p:spPr>
            <a:xfrm>
              <a:off x="5806529" y="2057400"/>
              <a:ext cx="2176153" cy="1632115"/>
            </a:xfrm>
            <a:prstGeom prst="rect">
              <a:avLst/>
            </a:prstGeom>
          </p:spPr>
        </p:pic>
        <p:pic>
          <p:nvPicPr>
            <p:cNvPr id="81" name="Picture 80"/>
            <p:cNvPicPr>
              <a:picLocks noChangeAspect="1"/>
            </p:cNvPicPr>
            <p:nvPr/>
          </p:nvPicPr>
          <p:blipFill>
            <a:blip r:embed="rId5"/>
            <a:stretch>
              <a:fillRect/>
            </a:stretch>
          </p:blipFill>
          <p:spPr>
            <a:xfrm>
              <a:off x="6330830" y="2625429"/>
              <a:ext cx="817224" cy="854372"/>
            </a:xfrm>
            <a:prstGeom prst="rect">
              <a:avLst/>
            </a:prstGeom>
          </p:spPr>
        </p:pic>
        <p:pic>
          <p:nvPicPr>
            <p:cNvPr id="82" name="Picture 81"/>
            <p:cNvPicPr>
              <a:picLocks noChangeAspect="1"/>
            </p:cNvPicPr>
            <p:nvPr/>
          </p:nvPicPr>
          <p:blipFill>
            <a:blip r:embed="rId5"/>
            <a:stretch>
              <a:fillRect/>
            </a:stretch>
          </p:blipFill>
          <p:spPr>
            <a:xfrm>
              <a:off x="6969694" y="3367299"/>
              <a:ext cx="557080" cy="582402"/>
            </a:xfrm>
            <a:prstGeom prst="rect">
              <a:avLst/>
            </a:prstGeom>
          </p:spPr>
        </p:pic>
        <p:pic>
          <p:nvPicPr>
            <p:cNvPr id="83" name="Picture 82"/>
            <p:cNvPicPr>
              <a:picLocks noChangeAspect="1"/>
            </p:cNvPicPr>
            <p:nvPr/>
          </p:nvPicPr>
          <p:blipFill>
            <a:blip r:embed="rId6"/>
            <a:stretch>
              <a:fillRect/>
            </a:stretch>
          </p:blipFill>
          <p:spPr>
            <a:xfrm>
              <a:off x="5420781" y="5016500"/>
              <a:ext cx="2843497" cy="966789"/>
            </a:xfrm>
            <a:prstGeom prst="rect">
              <a:avLst/>
            </a:prstGeom>
          </p:spPr>
        </p:pic>
        <p:pic>
          <p:nvPicPr>
            <p:cNvPr id="84" name="Picture 83"/>
            <p:cNvPicPr>
              <a:picLocks noChangeAspect="1"/>
            </p:cNvPicPr>
            <p:nvPr/>
          </p:nvPicPr>
          <p:blipFill>
            <a:blip r:embed="rId7"/>
            <a:stretch>
              <a:fillRect/>
            </a:stretch>
          </p:blipFill>
          <p:spPr>
            <a:xfrm>
              <a:off x="5637626" y="4081251"/>
              <a:ext cx="1478619" cy="838832"/>
            </a:xfrm>
            <a:prstGeom prst="rect">
              <a:avLst/>
            </a:prstGeom>
          </p:spPr>
        </p:pic>
      </p:grpSp>
      <p:grpSp>
        <p:nvGrpSpPr>
          <p:cNvPr id="89" name="Group 88"/>
          <p:cNvGrpSpPr/>
          <p:nvPr/>
        </p:nvGrpSpPr>
        <p:grpSpPr>
          <a:xfrm>
            <a:off x="8345886" y="1414289"/>
            <a:ext cx="4484365" cy="4565870"/>
            <a:chOff x="8345886" y="1414289"/>
            <a:chExt cx="4484365" cy="4565870"/>
          </a:xfrm>
        </p:grpSpPr>
        <p:sp>
          <p:nvSpPr>
            <p:cNvPr id="43" name="Text Placeholder 5"/>
            <p:cNvSpPr txBox="1">
              <a:spLocks/>
            </p:cNvSpPr>
            <p:nvPr/>
          </p:nvSpPr>
          <p:spPr>
            <a:xfrm>
              <a:off x="8346699" y="1414289"/>
              <a:ext cx="4088894" cy="4565870"/>
            </a:xfrm>
            <a:prstGeom prst="rect">
              <a:avLst/>
            </a:prstGeom>
            <a:solidFill>
              <a:srgbClr val="2BB8EB"/>
            </a:solidFill>
          </p:spPr>
          <p:txBody>
            <a:bodyPr wrap="square" tIns="146279" bIns="146279">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a:buClr>
                  <a:srgbClr val="616161"/>
                </a:buClr>
                <a:defRPr/>
              </a:pPr>
              <a:r>
                <a:rPr lang="en-US" sz="3264"/>
                <a:t> </a:t>
              </a:r>
              <a:endParaRPr lang="en-US" sz="3264" dirty="0"/>
            </a:p>
          </p:txBody>
        </p:sp>
        <p:sp>
          <p:nvSpPr>
            <p:cNvPr id="44" name="TextBox 43"/>
            <p:cNvSpPr txBox="1"/>
            <p:nvPr/>
          </p:nvSpPr>
          <p:spPr>
            <a:xfrm>
              <a:off x="8346699" y="5084940"/>
              <a:ext cx="4483552" cy="895219"/>
            </a:xfrm>
            <a:prstGeom prst="rect">
              <a:avLst/>
            </a:prstGeom>
            <a:noFill/>
          </p:spPr>
          <p:txBody>
            <a:bodyPr wrap="square" lIns="182880" tIns="198955" rIns="248694" bIns="248694" rtlCol="0">
              <a:spAutoFit/>
            </a:bodyPr>
            <a:lstStyle>
              <a:defPPr>
                <a:defRPr lang="en-US"/>
              </a:defPPr>
              <a:lvl1pPr>
                <a:lnSpc>
                  <a:spcPct val="90000"/>
                </a:lnSpc>
                <a:defRPr sz="3600">
                  <a:solidFill>
                    <a:srgbClr val="FFFFFF"/>
                  </a:solidFill>
                  <a:latin typeface="Segoe UI Light"/>
                </a:defRPr>
              </a:lvl1pPr>
            </a:lstStyle>
            <a:p>
              <a:pPr defTabSz="932327">
                <a:defRPr/>
              </a:pPr>
              <a:r>
                <a:rPr lang="en-US" sz="3200" kern="0" dirty="0" smtClean="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rPr>
                <a:t>Lack of insights</a:t>
              </a:r>
              <a:endParaRPr lang="es-E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endParaRPr>
            </a:p>
          </p:txBody>
        </p:sp>
        <p:pic>
          <p:nvPicPr>
            <p:cNvPr id="4" name="Picture 3" descr="lackofinsight-01.eps"/>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345886" y="1476312"/>
              <a:ext cx="3350813" cy="3765613"/>
            </a:xfrm>
            <a:prstGeom prst="rect">
              <a:avLst/>
            </a:prstGeom>
          </p:spPr>
        </p:pic>
        <p:grpSp>
          <p:nvGrpSpPr>
            <p:cNvPr id="10" name="Group 9"/>
            <p:cNvGrpSpPr/>
            <p:nvPr/>
          </p:nvGrpSpPr>
          <p:grpSpPr>
            <a:xfrm>
              <a:off x="10718800" y="2730500"/>
              <a:ext cx="609600" cy="838200"/>
              <a:chOff x="9537700" y="546100"/>
              <a:chExt cx="609600" cy="838200"/>
            </a:xfrm>
          </p:grpSpPr>
          <p:sp>
            <p:nvSpPr>
              <p:cNvPr id="5" name="Oval 4"/>
              <p:cNvSpPr/>
              <p:nvPr/>
            </p:nvSpPr>
            <p:spPr bwMode="auto">
              <a:xfrm>
                <a:off x="9537700" y="596900"/>
                <a:ext cx="609600" cy="609600"/>
              </a:xfrm>
              <a:prstGeom prst="ellipse">
                <a:avLst/>
              </a:prstGeom>
              <a:solidFill>
                <a:srgbClr val="F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ight Triangle 5"/>
              <p:cNvSpPr/>
              <p:nvPr/>
            </p:nvSpPr>
            <p:spPr bwMode="auto">
              <a:xfrm flipV="1">
                <a:off x="9613900" y="952500"/>
                <a:ext cx="304800" cy="431800"/>
              </a:xfrm>
              <a:prstGeom prst="rtTriangle">
                <a:avLst/>
              </a:prstGeom>
              <a:solidFill>
                <a:srgbClr val="F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9575800" y="546100"/>
                <a:ext cx="508000" cy="746871"/>
              </a:xfrm>
              <a:prstGeom prst="rect">
                <a:avLst/>
              </a:prstGeom>
              <a:noFill/>
            </p:spPr>
            <p:txBody>
              <a:bodyPr wrap="square" lIns="182880" tIns="146304" rIns="182880" bIns="146304" rtlCol="0">
                <a:spAutoFit/>
              </a:bodyPr>
              <a:lstStyle/>
              <a:p>
                <a:pPr>
                  <a:lnSpc>
                    <a:spcPct val="90000"/>
                  </a:lnSpc>
                  <a:spcAft>
                    <a:spcPts val="600"/>
                  </a:spcAft>
                </a:pPr>
                <a:r>
                  <a:rPr lang="en-US" sz="3200" b="1" dirty="0" smtClean="0">
                    <a:gradFill>
                      <a:gsLst>
                        <a:gs pos="2917">
                          <a:srgbClr val="404040"/>
                        </a:gs>
                        <a:gs pos="30000">
                          <a:srgbClr val="404040"/>
                        </a:gs>
                      </a:gsLst>
                      <a:lin ang="5400000" scaled="0"/>
                    </a:gradFill>
                    <a:latin typeface="Segoe Pro"/>
                    <a:cs typeface="Segoe Pro"/>
                  </a:rPr>
                  <a:t>?</a:t>
                </a:r>
              </a:p>
            </p:txBody>
          </p:sp>
        </p:grpSp>
      </p:grpSp>
    </p:spTree>
    <p:extLst>
      <p:ext uri="{BB962C8B-B14F-4D97-AF65-F5344CB8AC3E}">
        <p14:creationId xmlns:p14="http://schemas.microsoft.com/office/powerpoint/2010/main" val="49164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300" fill="hold"/>
                                        <p:tgtEl>
                                          <p:spTgt spid="11"/>
                                        </p:tgtEl>
                                        <p:attrNameLst>
                                          <p:attrName>ppt_x</p:attrName>
                                        </p:attrNameLst>
                                      </p:cBhvr>
                                      <p:tavLst>
                                        <p:tav tm="0">
                                          <p:val>
                                            <p:strVal val="0-#ppt_w/2"/>
                                          </p:val>
                                        </p:tav>
                                        <p:tav tm="100000">
                                          <p:val>
                                            <p:strVal val="#ppt_x"/>
                                          </p:val>
                                        </p:tav>
                                      </p:tavLst>
                                    </p:anim>
                                    <p:anim calcmode="lin" valueType="num">
                                      <p:cBhvr additive="base">
                                        <p:cTn id="8" dur="3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25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300" fill="hold"/>
                                        <p:tgtEl>
                                          <p:spTgt spid="49"/>
                                        </p:tgtEl>
                                        <p:attrNameLst>
                                          <p:attrName>ppt_x</p:attrName>
                                        </p:attrNameLst>
                                      </p:cBhvr>
                                      <p:tavLst>
                                        <p:tav tm="0">
                                          <p:val>
                                            <p:strVal val="#ppt_x"/>
                                          </p:val>
                                        </p:tav>
                                        <p:tav tm="100000">
                                          <p:val>
                                            <p:strVal val="#ppt_x"/>
                                          </p:val>
                                        </p:tav>
                                      </p:tavLst>
                                    </p:anim>
                                    <p:anim calcmode="lin" valueType="num">
                                      <p:cBhvr additive="base">
                                        <p:cTn id="12" dur="300" fill="hold"/>
                                        <p:tgtEl>
                                          <p:spTgt spid="49"/>
                                        </p:tgtEl>
                                        <p:attrNameLst>
                                          <p:attrName>ppt_y</p:attrName>
                                        </p:attrNameLst>
                                      </p:cBhvr>
                                      <p:tavLst>
                                        <p:tav tm="0">
                                          <p:val>
                                            <p:strVal val="1+#ppt_h/2"/>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89"/>
                                        </p:tgtEl>
                                        <p:attrNameLst>
                                          <p:attrName>style.visibility</p:attrName>
                                        </p:attrNameLst>
                                      </p:cBhvr>
                                      <p:to>
                                        <p:strVal val="visible"/>
                                      </p:to>
                                    </p:set>
                                    <p:anim calcmode="lin" valueType="num">
                                      <p:cBhvr additive="base">
                                        <p:cTn id="15" dur="300" fill="hold"/>
                                        <p:tgtEl>
                                          <p:spTgt spid="89"/>
                                        </p:tgtEl>
                                        <p:attrNameLst>
                                          <p:attrName>ppt_x</p:attrName>
                                        </p:attrNameLst>
                                      </p:cBhvr>
                                      <p:tavLst>
                                        <p:tav tm="0">
                                          <p:val>
                                            <p:strVal val="1+#ppt_w/2"/>
                                          </p:val>
                                        </p:tav>
                                        <p:tav tm="100000">
                                          <p:val>
                                            <p:strVal val="#ppt_x"/>
                                          </p:val>
                                        </p:tav>
                                      </p:tavLst>
                                    </p:anim>
                                    <p:anim calcmode="lin" valueType="num">
                                      <p:cBhvr additive="base">
                                        <p:cTn id="16" dur="300" fill="hold"/>
                                        <p:tgtEl>
                                          <p:spTgt spid="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566737" y="1797050"/>
            <a:ext cx="3948113" cy="3948112"/>
            <a:chOff x="566737" y="1797050"/>
            <a:chExt cx="3948113" cy="3948112"/>
          </a:xfrm>
        </p:grpSpPr>
        <p:sp>
          <p:nvSpPr>
            <p:cNvPr id="219" name="Oval 3203"/>
            <p:cNvSpPr>
              <a:spLocks noChangeArrowheads="1"/>
            </p:cNvSpPr>
            <p:nvPr/>
          </p:nvSpPr>
          <p:spPr bwMode="auto">
            <a:xfrm>
              <a:off x="1409700" y="2640012"/>
              <a:ext cx="2260600" cy="2260600"/>
            </a:xfrm>
            <a:prstGeom prst="ellipse">
              <a:avLst/>
            </a:pr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 name="Oval 3165"/>
            <p:cNvSpPr>
              <a:spLocks noChangeArrowheads="1"/>
            </p:cNvSpPr>
            <p:nvPr/>
          </p:nvSpPr>
          <p:spPr bwMode="auto">
            <a:xfrm>
              <a:off x="566737" y="1797050"/>
              <a:ext cx="3948113" cy="3948112"/>
            </a:xfrm>
            <a:prstGeom prst="ellipse">
              <a:avLst/>
            </a:prstGeom>
            <a:solidFill>
              <a:srgbClr val="F0F0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grpSp>
      <p:grpSp>
        <p:nvGrpSpPr>
          <p:cNvPr id="25" name="Group 24"/>
          <p:cNvGrpSpPr/>
          <p:nvPr/>
        </p:nvGrpSpPr>
        <p:grpSpPr>
          <a:xfrm>
            <a:off x="4119562" y="1812925"/>
            <a:ext cx="3946525" cy="3948112"/>
            <a:chOff x="4119562" y="1812925"/>
            <a:chExt cx="3946525" cy="3948112"/>
          </a:xfrm>
        </p:grpSpPr>
        <p:sp>
          <p:nvSpPr>
            <p:cNvPr id="5" name="Oval 3164"/>
            <p:cNvSpPr>
              <a:spLocks noChangeArrowheads="1"/>
            </p:cNvSpPr>
            <p:nvPr/>
          </p:nvSpPr>
          <p:spPr bwMode="auto">
            <a:xfrm>
              <a:off x="4119562" y="1812925"/>
              <a:ext cx="3946525" cy="3948112"/>
            </a:xfrm>
            <a:prstGeom prst="ellipse">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grpSp>
          <p:nvGrpSpPr>
            <p:cNvPr id="18" name="Group 17"/>
            <p:cNvGrpSpPr/>
            <p:nvPr/>
          </p:nvGrpSpPr>
          <p:grpSpPr>
            <a:xfrm>
              <a:off x="5021262" y="2311489"/>
              <a:ext cx="2259013" cy="2589123"/>
              <a:chOff x="5021262" y="2311489"/>
              <a:chExt cx="2259013" cy="2589123"/>
            </a:xfrm>
          </p:grpSpPr>
          <p:sp>
            <p:nvSpPr>
              <p:cNvPr id="103" name="Oval 3316"/>
              <p:cNvSpPr>
                <a:spLocks noChangeArrowheads="1"/>
              </p:cNvSpPr>
              <p:nvPr/>
            </p:nvSpPr>
            <p:spPr bwMode="auto">
              <a:xfrm>
                <a:off x="5021262" y="2640012"/>
                <a:ext cx="2259013" cy="2260600"/>
              </a:xfrm>
              <a:prstGeom prst="ellipse">
                <a:avLst/>
              </a:pr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pic>
            <p:nvPicPr>
              <p:cNvPr id="525" name="Picture 524"/>
              <p:cNvPicPr>
                <a:picLocks noChangeAspect="1"/>
              </p:cNvPicPr>
              <p:nvPr/>
            </p:nvPicPr>
            <p:blipFill rotWithShape="1">
              <a:blip r:embed="rId3"/>
              <a:srcRect b="26623"/>
              <a:stretch/>
            </p:blipFill>
            <p:spPr>
              <a:xfrm flipH="1">
                <a:off x="5371643" y="2311489"/>
                <a:ext cx="1456194" cy="2100173"/>
              </a:xfrm>
              <a:prstGeom prst="rect">
                <a:avLst/>
              </a:prstGeom>
            </p:spPr>
          </p:pic>
        </p:grpSp>
      </p:grpSp>
      <p:grpSp>
        <p:nvGrpSpPr>
          <p:cNvPr id="27" name="Group 26"/>
          <p:cNvGrpSpPr/>
          <p:nvPr/>
        </p:nvGrpSpPr>
        <p:grpSpPr>
          <a:xfrm>
            <a:off x="7783512" y="1797050"/>
            <a:ext cx="3946525" cy="3948112"/>
            <a:chOff x="7783512" y="1797050"/>
            <a:chExt cx="3946525" cy="3948112"/>
          </a:xfrm>
        </p:grpSpPr>
        <p:sp>
          <p:nvSpPr>
            <p:cNvPr id="26" name="Oval 3163"/>
            <p:cNvSpPr>
              <a:spLocks noChangeArrowheads="1"/>
            </p:cNvSpPr>
            <p:nvPr/>
          </p:nvSpPr>
          <p:spPr bwMode="auto">
            <a:xfrm>
              <a:off x="7783512" y="1797050"/>
              <a:ext cx="3946525" cy="3948112"/>
            </a:xfrm>
            <a:prstGeom prst="ellipse">
              <a:avLst/>
            </a:prstGeom>
            <a:solidFill>
              <a:srgbClr val="F0F0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grpSp>
          <p:nvGrpSpPr>
            <p:cNvPr id="20" name="Group 19"/>
            <p:cNvGrpSpPr/>
            <p:nvPr/>
          </p:nvGrpSpPr>
          <p:grpSpPr>
            <a:xfrm>
              <a:off x="8628062" y="2409031"/>
              <a:ext cx="2259013" cy="2491581"/>
              <a:chOff x="8628062" y="2409031"/>
              <a:chExt cx="2259013" cy="2491581"/>
            </a:xfrm>
          </p:grpSpPr>
          <p:sp>
            <p:nvSpPr>
              <p:cNvPr id="64" name="Oval 3251"/>
              <p:cNvSpPr>
                <a:spLocks noChangeArrowheads="1"/>
              </p:cNvSpPr>
              <p:nvPr/>
            </p:nvSpPr>
            <p:spPr bwMode="auto">
              <a:xfrm>
                <a:off x="8628062" y="2640012"/>
                <a:ext cx="2259013" cy="2260600"/>
              </a:xfrm>
              <a:prstGeom prst="ellipse">
                <a:avLst/>
              </a:prstGeom>
              <a:solidFill>
                <a:schemeClr val="bg2">
                  <a:lumMod val="85000"/>
                </a:schemeClr>
              </a:solidFill>
              <a:ln>
                <a:noFill/>
              </a:ln>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grpSp>
            <p:nvGrpSpPr>
              <p:cNvPr id="564" name="Group 563"/>
              <p:cNvGrpSpPr/>
              <p:nvPr/>
            </p:nvGrpSpPr>
            <p:grpSpPr>
              <a:xfrm>
                <a:off x="8658219" y="2409031"/>
                <a:ext cx="2187575" cy="2030413"/>
                <a:chOff x="8701088" y="2387600"/>
                <a:chExt cx="2187575" cy="2030413"/>
              </a:xfrm>
            </p:grpSpPr>
            <p:sp>
              <p:nvSpPr>
                <p:cNvPr id="565" name="Freeform 6"/>
                <p:cNvSpPr>
                  <a:spLocks/>
                </p:cNvSpPr>
                <p:nvPr/>
              </p:nvSpPr>
              <p:spPr bwMode="auto">
                <a:xfrm>
                  <a:off x="9118600" y="2814638"/>
                  <a:ext cx="534988" cy="159702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66" name="Freeform 8"/>
                <p:cNvSpPr>
                  <a:spLocks/>
                </p:cNvSpPr>
                <p:nvPr/>
              </p:nvSpPr>
              <p:spPr bwMode="auto">
                <a:xfrm>
                  <a:off x="9801225" y="2787650"/>
                  <a:ext cx="747713" cy="1624013"/>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67" name="Freeform 9"/>
                <p:cNvSpPr>
                  <a:spLocks/>
                </p:cNvSpPr>
                <p:nvPr/>
              </p:nvSpPr>
              <p:spPr bwMode="auto">
                <a:xfrm>
                  <a:off x="10417175" y="2486025"/>
                  <a:ext cx="311150" cy="360363"/>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E4A2A"/>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68" name="Freeform 10"/>
                <p:cNvSpPr>
                  <a:spLocks/>
                </p:cNvSpPr>
                <p:nvPr/>
              </p:nvSpPr>
              <p:spPr bwMode="auto">
                <a:xfrm>
                  <a:off x="10514013" y="2890838"/>
                  <a:ext cx="107950" cy="546100"/>
                </a:xfrm>
                <a:custGeom>
                  <a:avLst/>
                  <a:gdLst>
                    <a:gd name="T0" fmla="*/ 42 w 68"/>
                    <a:gd name="T1" fmla="*/ 37 h 344"/>
                    <a:gd name="T2" fmla="*/ 62 w 68"/>
                    <a:gd name="T3" fmla="*/ 20 h 344"/>
                    <a:gd name="T4" fmla="*/ 34 w 68"/>
                    <a:gd name="T5" fmla="*/ 0 h 344"/>
                    <a:gd name="T6" fmla="*/ 6 w 68"/>
                    <a:gd name="T7" fmla="*/ 20 h 344"/>
                    <a:gd name="T8" fmla="*/ 26 w 68"/>
                    <a:gd name="T9" fmla="*/ 37 h 344"/>
                    <a:gd name="T10" fmla="*/ 0 w 68"/>
                    <a:gd name="T11" fmla="*/ 316 h 344"/>
                    <a:gd name="T12" fmla="*/ 34 w 68"/>
                    <a:gd name="T13" fmla="*/ 344 h 344"/>
                    <a:gd name="T14" fmla="*/ 68 w 68"/>
                    <a:gd name="T15" fmla="*/ 316 h 344"/>
                    <a:gd name="T16" fmla="*/ 42 w 68"/>
                    <a:gd name="T17" fmla="*/ 3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44">
                      <a:moveTo>
                        <a:pt x="42" y="37"/>
                      </a:moveTo>
                      <a:lnTo>
                        <a:pt x="62" y="20"/>
                      </a:lnTo>
                      <a:lnTo>
                        <a:pt x="34" y="0"/>
                      </a:lnTo>
                      <a:lnTo>
                        <a:pt x="6" y="20"/>
                      </a:lnTo>
                      <a:lnTo>
                        <a:pt x="26" y="37"/>
                      </a:lnTo>
                      <a:lnTo>
                        <a:pt x="0" y="316"/>
                      </a:lnTo>
                      <a:lnTo>
                        <a:pt x="34" y="344"/>
                      </a:lnTo>
                      <a:lnTo>
                        <a:pt x="68" y="316"/>
                      </a:lnTo>
                      <a:lnTo>
                        <a:pt x="42" y="37"/>
                      </a:ln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69" name="Freeform 11"/>
                <p:cNvSpPr>
                  <a:spLocks/>
                </p:cNvSpPr>
                <p:nvPr/>
              </p:nvSpPr>
              <p:spPr bwMode="auto">
                <a:xfrm>
                  <a:off x="10696575" y="2874963"/>
                  <a:ext cx="192088" cy="496888"/>
                </a:xfrm>
                <a:custGeom>
                  <a:avLst/>
                  <a:gdLst>
                    <a:gd name="T0" fmla="*/ 0 w 60"/>
                    <a:gd name="T1" fmla="*/ 7 h 155"/>
                    <a:gd name="T2" fmla="*/ 24 w 60"/>
                    <a:gd name="T3" fmla="*/ 0 h 155"/>
                    <a:gd name="T4" fmla="*/ 60 w 60"/>
                    <a:gd name="T5" fmla="*/ 155 h 155"/>
                    <a:gd name="T6" fmla="*/ 35 w 60"/>
                    <a:gd name="T7" fmla="*/ 155 h 155"/>
                    <a:gd name="T8" fmla="*/ 0 w 60"/>
                    <a:gd name="T9" fmla="*/ 7 h 155"/>
                  </a:gdLst>
                  <a:ahLst/>
                  <a:cxnLst>
                    <a:cxn ang="0">
                      <a:pos x="T0" y="T1"/>
                    </a:cxn>
                    <a:cxn ang="0">
                      <a:pos x="T2" y="T3"/>
                    </a:cxn>
                    <a:cxn ang="0">
                      <a:pos x="T4" y="T5"/>
                    </a:cxn>
                    <a:cxn ang="0">
                      <a:pos x="T6" y="T7"/>
                    </a:cxn>
                    <a:cxn ang="0">
                      <a:pos x="T8" y="T9"/>
                    </a:cxn>
                  </a:cxnLst>
                  <a:rect l="0" t="0" r="r" b="b"/>
                  <a:pathLst>
                    <a:path w="60" h="155">
                      <a:moveTo>
                        <a:pt x="0" y="7"/>
                      </a:moveTo>
                      <a:cubicBezTo>
                        <a:pt x="8" y="5"/>
                        <a:pt x="16" y="3"/>
                        <a:pt x="24" y="0"/>
                      </a:cubicBezTo>
                      <a:cubicBezTo>
                        <a:pt x="47" y="51"/>
                        <a:pt x="54" y="100"/>
                        <a:pt x="60" y="155"/>
                      </a:cubicBezTo>
                      <a:cubicBezTo>
                        <a:pt x="35" y="155"/>
                        <a:pt x="35" y="155"/>
                        <a:pt x="35" y="155"/>
                      </a:cubicBezTo>
                      <a:cubicBezTo>
                        <a:pt x="29" y="102"/>
                        <a:pt x="23" y="55"/>
                        <a:pt x="0" y="7"/>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70" name="Freeform 12"/>
                <p:cNvSpPr>
                  <a:spLocks/>
                </p:cNvSpPr>
                <p:nvPr/>
              </p:nvSpPr>
              <p:spPr bwMode="auto">
                <a:xfrm>
                  <a:off x="10448925" y="3814763"/>
                  <a:ext cx="115888" cy="596900"/>
                </a:xfrm>
                <a:custGeom>
                  <a:avLst/>
                  <a:gdLst>
                    <a:gd name="T0" fmla="*/ 63 w 73"/>
                    <a:gd name="T1" fmla="*/ 376 h 376"/>
                    <a:gd name="T2" fmla="*/ 10 w 73"/>
                    <a:gd name="T3" fmla="*/ 376 h 376"/>
                    <a:gd name="T4" fmla="*/ 0 w 73"/>
                    <a:gd name="T5" fmla="*/ 0 h 376"/>
                    <a:gd name="T6" fmla="*/ 73 w 73"/>
                    <a:gd name="T7" fmla="*/ 0 h 376"/>
                    <a:gd name="T8" fmla="*/ 63 w 73"/>
                    <a:gd name="T9" fmla="*/ 376 h 376"/>
                  </a:gdLst>
                  <a:ahLst/>
                  <a:cxnLst>
                    <a:cxn ang="0">
                      <a:pos x="T0" y="T1"/>
                    </a:cxn>
                    <a:cxn ang="0">
                      <a:pos x="T2" y="T3"/>
                    </a:cxn>
                    <a:cxn ang="0">
                      <a:pos x="T4" y="T5"/>
                    </a:cxn>
                    <a:cxn ang="0">
                      <a:pos x="T6" y="T7"/>
                    </a:cxn>
                    <a:cxn ang="0">
                      <a:pos x="T8" y="T9"/>
                    </a:cxn>
                  </a:cxnLst>
                  <a:rect l="0" t="0" r="r" b="b"/>
                  <a:pathLst>
                    <a:path w="73" h="376">
                      <a:moveTo>
                        <a:pt x="63" y="376"/>
                      </a:moveTo>
                      <a:lnTo>
                        <a:pt x="10" y="376"/>
                      </a:lnTo>
                      <a:lnTo>
                        <a:pt x="0" y="0"/>
                      </a:lnTo>
                      <a:lnTo>
                        <a:pt x="73" y="0"/>
                      </a:lnTo>
                      <a:lnTo>
                        <a:pt x="63" y="376"/>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71" name="Freeform 13"/>
                <p:cNvSpPr>
                  <a:spLocks/>
                </p:cNvSpPr>
                <p:nvPr/>
              </p:nvSpPr>
              <p:spPr bwMode="auto">
                <a:xfrm>
                  <a:off x="10455275" y="4360863"/>
                  <a:ext cx="106363" cy="50800"/>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E4A2A"/>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72" name="Freeform 14"/>
                <p:cNvSpPr>
                  <a:spLocks/>
                </p:cNvSpPr>
                <p:nvPr/>
              </p:nvSpPr>
              <p:spPr bwMode="auto">
                <a:xfrm>
                  <a:off x="10583863" y="3814763"/>
                  <a:ext cx="112713" cy="596900"/>
                </a:xfrm>
                <a:custGeom>
                  <a:avLst/>
                  <a:gdLst>
                    <a:gd name="T0" fmla="*/ 8 w 71"/>
                    <a:gd name="T1" fmla="*/ 376 h 376"/>
                    <a:gd name="T2" fmla="*/ 61 w 71"/>
                    <a:gd name="T3" fmla="*/ 376 h 376"/>
                    <a:gd name="T4" fmla="*/ 71 w 71"/>
                    <a:gd name="T5" fmla="*/ 0 h 376"/>
                    <a:gd name="T6" fmla="*/ 0 w 71"/>
                    <a:gd name="T7" fmla="*/ 0 h 376"/>
                    <a:gd name="T8" fmla="*/ 8 w 71"/>
                    <a:gd name="T9" fmla="*/ 376 h 376"/>
                  </a:gdLst>
                  <a:ahLst/>
                  <a:cxnLst>
                    <a:cxn ang="0">
                      <a:pos x="T0" y="T1"/>
                    </a:cxn>
                    <a:cxn ang="0">
                      <a:pos x="T2" y="T3"/>
                    </a:cxn>
                    <a:cxn ang="0">
                      <a:pos x="T4" y="T5"/>
                    </a:cxn>
                    <a:cxn ang="0">
                      <a:pos x="T6" y="T7"/>
                    </a:cxn>
                    <a:cxn ang="0">
                      <a:pos x="T8" y="T9"/>
                    </a:cxn>
                  </a:cxnLst>
                  <a:rect l="0" t="0" r="r" b="b"/>
                  <a:pathLst>
                    <a:path w="71" h="376">
                      <a:moveTo>
                        <a:pt x="8" y="376"/>
                      </a:moveTo>
                      <a:lnTo>
                        <a:pt x="61" y="376"/>
                      </a:lnTo>
                      <a:lnTo>
                        <a:pt x="71" y="0"/>
                      </a:lnTo>
                      <a:lnTo>
                        <a:pt x="0" y="0"/>
                      </a:lnTo>
                      <a:lnTo>
                        <a:pt x="8" y="376"/>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73" name="Freeform 15"/>
                <p:cNvSpPr>
                  <a:spLocks/>
                </p:cNvSpPr>
                <p:nvPr/>
              </p:nvSpPr>
              <p:spPr bwMode="auto">
                <a:xfrm>
                  <a:off x="10587038" y="4360863"/>
                  <a:ext cx="106363" cy="50800"/>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E4A2A"/>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74" name="Freeform 16"/>
                <p:cNvSpPr>
                  <a:spLocks/>
                </p:cNvSpPr>
                <p:nvPr/>
              </p:nvSpPr>
              <p:spPr bwMode="auto">
                <a:xfrm>
                  <a:off x="10818813" y="3371850"/>
                  <a:ext cx="57150" cy="65088"/>
                </a:xfrm>
                <a:custGeom>
                  <a:avLst/>
                  <a:gdLst>
                    <a:gd name="T0" fmla="*/ 0 w 18"/>
                    <a:gd name="T1" fmla="*/ 0 h 20"/>
                    <a:gd name="T2" fmla="*/ 0 w 18"/>
                    <a:gd name="T3" fmla="*/ 11 h 20"/>
                    <a:gd name="T4" fmla="*/ 9 w 18"/>
                    <a:gd name="T5" fmla="*/ 20 h 20"/>
                    <a:gd name="T6" fmla="*/ 18 w 18"/>
                    <a:gd name="T7" fmla="*/ 11 h 20"/>
                    <a:gd name="T8" fmla="*/ 18 w 18"/>
                    <a:gd name="T9" fmla="*/ 0 h 20"/>
                    <a:gd name="T10" fmla="*/ 0 w 18"/>
                    <a:gd name="T11" fmla="*/ 0 h 20"/>
                  </a:gdLst>
                  <a:ahLst/>
                  <a:cxnLst>
                    <a:cxn ang="0">
                      <a:pos x="T0" y="T1"/>
                    </a:cxn>
                    <a:cxn ang="0">
                      <a:pos x="T2" y="T3"/>
                    </a:cxn>
                    <a:cxn ang="0">
                      <a:pos x="T4" y="T5"/>
                    </a:cxn>
                    <a:cxn ang="0">
                      <a:pos x="T6" y="T7"/>
                    </a:cxn>
                    <a:cxn ang="0">
                      <a:pos x="T8" y="T9"/>
                    </a:cxn>
                    <a:cxn ang="0">
                      <a:pos x="T10" y="T11"/>
                    </a:cxn>
                  </a:cxnLst>
                  <a:rect l="0" t="0" r="r" b="b"/>
                  <a:pathLst>
                    <a:path w="18" h="20">
                      <a:moveTo>
                        <a:pt x="0" y="0"/>
                      </a:moveTo>
                      <a:cubicBezTo>
                        <a:pt x="0" y="11"/>
                        <a:pt x="0" y="11"/>
                        <a:pt x="0" y="11"/>
                      </a:cubicBezTo>
                      <a:cubicBezTo>
                        <a:pt x="0" y="16"/>
                        <a:pt x="4" y="20"/>
                        <a:pt x="9" y="20"/>
                      </a:cubicBezTo>
                      <a:cubicBezTo>
                        <a:pt x="14" y="20"/>
                        <a:pt x="18" y="16"/>
                        <a:pt x="18" y="11"/>
                      </a:cubicBezTo>
                      <a:cubicBezTo>
                        <a:pt x="18" y="0"/>
                        <a:pt x="18" y="0"/>
                        <a:pt x="18" y="0"/>
                      </a:cubicBezTo>
                      <a:lnTo>
                        <a:pt x="0" y="0"/>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75" name="Freeform 17"/>
                <p:cNvSpPr>
                  <a:spLocks/>
                </p:cNvSpPr>
                <p:nvPr/>
              </p:nvSpPr>
              <p:spPr bwMode="auto">
                <a:xfrm>
                  <a:off x="10244138" y="2874963"/>
                  <a:ext cx="195263" cy="496888"/>
                </a:xfrm>
                <a:custGeom>
                  <a:avLst/>
                  <a:gdLst>
                    <a:gd name="T0" fmla="*/ 61 w 61"/>
                    <a:gd name="T1" fmla="*/ 7 h 155"/>
                    <a:gd name="T2" fmla="*/ 36 w 61"/>
                    <a:gd name="T3" fmla="*/ 0 h 155"/>
                    <a:gd name="T4" fmla="*/ 0 w 61"/>
                    <a:gd name="T5" fmla="*/ 155 h 155"/>
                    <a:gd name="T6" fmla="*/ 25 w 61"/>
                    <a:gd name="T7" fmla="*/ 155 h 155"/>
                    <a:gd name="T8" fmla="*/ 61 w 61"/>
                    <a:gd name="T9" fmla="*/ 7 h 155"/>
                  </a:gdLst>
                  <a:ahLst/>
                  <a:cxnLst>
                    <a:cxn ang="0">
                      <a:pos x="T0" y="T1"/>
                    </a:cxn>
                    <a:cxn ang="0">
                      <a:pos x="T2" y="T3"/>
                    </a:cxn>
                    <a:cxn ang="0">
                      <a:pos x="T4" y="T5"/>
                    </a:cxn>
                    <a:cxn ang="0">
                      <a:pos x="T6" y="T7"/>
                    </a:cxn>
                    <a:cxn ang="0">
                      <a:pos x="T8" y="T9"/>
                    </a:cxn>
                  </a:cxnLst>
                  <a:rect l="0" t="0" r="r" b="b"/>
                  <a:pathLst>
                    <a:path w="61" h="155">
                      <a:moveTo>
                        <a:pt x="61" y="7"/>
                      </a:moveTo>
                      <a:cubicBezTo>
                        <a:pt x="53" y="5"/>
                        <a:pt x="44" y="3"/>
                        <a:pt x="36" y="0"/>
                      </a:cubicBezTo>
                      <a:cubicBezTo>
                        <a:pt x="12" y="51"/>
                        <a:pt x="5" y="100"/>
                        <a:pt x="0" y="155"/>
                      </a:cubicBezTo>
                      <a:cubicBezTo>
                        <a:pt x="25" y="155"/>
                        <a:pt x="25" y="155"/>
                        <a:pt x="25" y="155"/>
                      </a:cubicBezTo>
                      <a:cubicBezTo>
                        <a:pt x="31" y="102"/>
                        <a:pt x="38" y="55"/>
                        <a:pt x="61" y="7"/>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76" name="Freeform 18"/>
                <p:cNvSpPr>
                  <a:spLocks/>
                </p:cNvSpPr>
                <p:nvPr/>
              </p:nvSpPr>
              <p:spPr bwMode="auto">
                <a:xfrm>
                  <a:off x="10253663" y="3371850"/>
                  <a:ext cx="60325" cy="65088"/>
                </a:xfrm>
                <a:custGeom>
                  <a:avLst/>
                  <a:gdLst>
                    <a:gd name="T0" fmla="*/ 19 w 19"/>
                    <a:gd name="T1" fmla="*/ 0 h 20"/>
                    <a:gd name="T2" fmla="*/ 19 w 19"/>
                    <a:gd name="T3" fmla="*/ 11 h 20"/>
                    <a:gd name="T4" fmla="*/ 10 w 19"/>
                    <a:gd name="T5" fmla="*/ 20 h 20"/>
                    <a:gd name="T6" fmla="*/ 0 w 19"/>
                    <a:gd name="T7" fmla="*/ 11 h 20"/>
                    <a:gd name="T8" fmla="*/ 0 w 19"/>
                    <a:gd name="T9" fmla="*/ 0 h 20"/>
                    <a:gd name="T10" fmla="*/ 19 w 19"/>
                    <a:gd name="T11" fmla="*/ 0 h 20"/>
                  </a:gdLst>
                  <a:ahLst/>
                  <a:cxnLst>
                    <a:cxn ang="0">
                      <a:pos x="T0" y="T1"/>
                    </a:cxn>
                    <a:cxn ang="0">
                      <a:pos x="T2" y="T3"/>
                    </a:cxn>
                    <a:cxn ang="0">
                      <a:pos x="T4" y="T5"/>
                    </a:cxn>
                    <a:cxn ang="0">
                      <a:pos x="T6" y="T7"/>
                    </a:cxn>
                    <a:cxn ang="0">
                      <a:pos x="T8" y="T9"/>
                    </a:cxn>
                    <a:cxn ang="0">
                      <a:pos x="T10" y="T11"/>
                    </a:cxn>
                  </a:cxnLst>
                  <a:rect l="0" t="0" r="r" b="b"/>
                  <a:pathLst>
                    <a:path w="19" h="20">
                      <a:moveTo>
                        <a:pt x="19" y="0"/>
                      </a:moveTo>
                      <a:cubicBezTo>
                        <a:pt x="19" y="11"/>
                        <a:pt x="19" y="11"/>
                        <a:pt x="19" y="11"/>
                      </a:cubicBezTo>
                      <a:cubicBezTo>
                        <a:pt x="19" y="16"/>
                        <a:pt x="15" y="20"/>
                        <a:pt x="10" y="20"/>
                      </a:cubicBezTo>
                      <a:cubicBezTo>
                        <a:pt x="4" y="20"/>
                        <a:pt x="0" y="16"/>
                        <a:pt x="0" y="11"/>
                      </a:cubicBezTo>
                      <a:cubicBezTo>
                        <a:pt x="0" y="0"/>
                        <a:pt x="0" y="0"/>
                        <a:pt x="0" y="0"/>
                      </a:cubicBezTo>
                      <a:lnTo>
                        <a:pt x="19" y="0"/>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77" name="Freeform 19"/>
                <p:cNvSpPr>
                  <a:spLocks/>
                </p:cNvSpPr>
                <p:nvPr/>
              </p:nvSpPr>
              <p:spPr bwMode="auto">
                <a:xfrm>
                  <a:off x="10363200" y="2862263"/>
                  <a:ext cx="409575" cy="635000"/>
                </a:xfrm>
                <a:custGeom>
                  <a:avLst/>
                  <a:gdLst>
                    <a:gd name="T0" fmla="*/ 165 w 258"/>
                    <a:gd name="T1" fmla="*/ 0 h 400"/>
                    <a:gd name="T2" fmla="*/ 129 w 258"/>
                    <a:gd name="T3" fmla="*/ 291 h 400"/>
                    <a:gd name="T4" fmla="*/ 93 w 258"/>
                    <a:gd name="T5" fmla="*/ 0 h 400"/>
                    <a:gd name="T6" fmla="*/ 0 w 258"/>
                    <a:gd name="T7" fmla="*/ 8 h 400"/>
                    <a:gd name="T8" fmla="*/ 18 w 258"/>
                    <a:gd name="T9" fmla="*/ 400 h 400"/>
                    <a:gd name="T10" fmla="*/ 238 w 258"/>
                    <a:gd name="T11" fmla="*/ 400 h 400"/>
                    <a:gd name="T12" fmla="*/ 258 w 258"/>
                    <a:gd name="T13" fmla="*/ 8 h 400"/>
                    <a:gd name="T14" fmla="*/ 165 w 258"/>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400">
                      <a:moveTo>
                        <a:pt x="165" y="0"/>
                      </a:moveTo>
                      <a:lnTo>
                        <a:pt x="129" y="291"/>
                      </a:lnTo>
                      <a:lnTo>
                        <a:pt x="93" y="0"/>
                      </a:lnTo>
                      <a:lnTo>
                        <a:pt x="0" y="8"/>
                      </a:lnTo>
                      <a:lnTo>
                        <a:pt x="18" y="400"/>
                      </a:lnTo>
                      <a:lnTo>
                        <a:pt x="238" y="400"/>
                      </a:lnTo>
                      <a:lnTo>
                        <a:pt x="258" y="8"/>
                      </a:lnTo>
                      <a:lnTo>
                        <a:pt x="165" y="0"/>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78" name="Freeform 32"/>
                <p:cNvSpPr>
                  <a:spLocks/>
                </p:cNvSpPr>
                <p:nvPr/>
              </p:nvSpPr>
              <p:spPr bwMode="auto">
                <a:xfrm>
                  <a:off x="10448925" y="2611438"/>
                  <a:ext cx="231775" cy="279400"/>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82" name="Freeform 33"/>
                <p:cNvSpPr>
                  <a:spLocks/>
                </p:cNvSpPr>
                <p:nvPr/>
              </p:nvSpPr>
              <p:spPr bwMode="auto">
                <a:xfrm>
                  <a:off x="10391775" y="3497263"/>
                  <a:ext cx="349250" cy="382588"/>
                </a:xfrm>
                <a:custGeom>
                  <a:avLst/>
                  <a:gdLst>
                    <a:gd name="T0" fmla="*/ 210 w 220"/>
                    <a:gd name="T1" fmla="*/ 241 h 241"/>
                    <a:gd name="T2" fmla="*/ 10 w 220"/>
                    <a:gd name="T3" fmla="*/ 241 h 241"/>
                    <a:gd name="T4" fmla="*/ 0 w 220"/>
                    <a:gd name="T5" fmla="*/ 0 h 241"/>
                    <a:gd name="T6" fmla="*/ 220 w 220"/>
                    <a:gd name="T7" fmla="*/ 0 h 241"/>
                    <a:gd name="T8" fmla="*/ 210 w 220"/>
                    <a:gd name="T9" fmla="*/ 241 h 241"/>
                  </a:gdLst>
                  <a:ahLst/>
                  <a:cxnLst>
                    <a:cxn ang="0">
                      <a:pos x="T0" y="T1"/>
                    </a:cxn>
                    <a:cxn ang="0">
                      <a:pos x="T2" y="T3"/>
                    </a:cxn>
                    <a:cxn ang="0">
                      <a:pos x="T4" y="T5"/>
                    </a:cxn>
                    <a:cxn ang="0">
                      <a:pos x="T6" y="T7"/>
                    </a:cxn>
                    <a:cxn ang="0">
                      <a:pos x="T8" y="T9"/>
                    </a:cxn>
                  </a:cxnLst>
                  <a:rect l="0" t="0" r="r" b="b"/>
                  <a:pathLst>
                    <a:path w="220" h="241">
                      <a:moveTo>
                        <a:pt x="210" y="241"/>
                      </a:moveTo>
                      <a:lnTo>
                        <a:pt x="10" y="241"/>
                      </a:lnTo>
                      <a:lnTo>
                        <a:pt x="0" y="0"/>
                      </a:lnTo>
                      <a:lnTo>
                        <a:pt x="220" y="0"/>
                      </a:lnTo>
                      <a:lnTo>
                        <a:pt x="210" y="241"/>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85" name="Rectangle 34"/>
                <p:cNvSpPr>
                  <a:spLocks noChangeArrowheads="1"/>
                </p:cNvSpPr>
                <p:nvPr/>
              </p:nvSpPr>
              <p:spPr bwMode="auto">
                <a:xfrm>
                  <a:off x="9002713" y="2814638"/>
                  <a:ext cx="128588" cy="37782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91" name="Freeform 35"/>
                <p:cNvSpPr>
                  <a:spLocks/>
                </p:cNvSpPr>
                <p:nvPr/>
              </p:nvSpPr>
              <p:spPr bwMode="auto">
                <a:xfrm>
                  <a:off x="8896350" y="4338638"/>
                  <a:ext cx="160338" cy="79375"/>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92" name="Freeform 36"/>
                <p:cNvSpPr>
                  <a:spLocks/>
                </p:cNvSpPr>
                <p:nvPr/>
              </p:nvSpPr>
              <p:spPr bwMode="auto">
                <a:xfrm>
                  <a:off x="9072563" y="4338638"/>
                  <a:ext cx="160338" cy="79375"/>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93" name="Freeform 37"/>
                <p:cNvSpPr>
                  <a:spLocks/>
                </p:cNvSpPr>
                <p:nvPr/>
              </p:nvSpPr>
              <p:spPr bwMode="auto">
                <a:xfrm>
                  <a:off x="8953500" y="2486025"/>
                  <a:ext cx="247650" cy="298450"/>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94" name="Freeform 38"/>
                <p:cNvSpPr>
                  <a:spLocks/>
                </p:cNvSpPr>
                <p:nvPr/>
              </p:nvSpPr>
              <p:spPr bwMode="auto">
                <a:xfrm>
                  <a:off x="8921750" y="2454275"/>
                  <a:ext cx="244475" cy="279400"/>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95" name="Freeform 39"/>
                <p:cNvSpPr>
                  <a:spLocks/>
                </p:cNvSpPr>
                <p:nvPr/>
              </p:nvSpPr>
              <p:spPr bwMode="auto">
                <a:xfrm>
                  <a:off x="9002713" y="2711450"/>
                  <a:ext cx="128588" cy="134938"/>
                </a:xfrm>
                <a:custGeom>
                  <a:avLst/>
                  <a:gdLst>
                    <a:gd name="T0" fmla="*/ 81 w 81"/>
                    <a:gd name="T1" fmla="*/ 65 h 85"/>
                    <a:gd name="T2" fmla="*/ 40 w 81"/>
                    <a:gd name="T3" fmla="*/ 85 h 85"/>
                    <a:gd name="T4" fmla="*/ 0 w 81"/>
                    <a:gd name="T5" fmla="*/ 65 h 85"/>
                    <a:gd name="T6" fmla="*/ 0 w 81"/>
                    <a:gd name="T7" fmla="*/ 0 h 85"/>
                    <a:gd name="T8" fmla="*/ 81 w 81"/>
                    <a:gd name="T9" fmla="*/ 0 h 85"/>
                    <a:gd name="T10" fmla="*/ 81 w 81"/>
                    <a:gd name="T11" fmla="*/ 65 h 85"/>
                  </a:gdLst>
                  <a:ahLst/>
                  <a:cxnLst>
                    <a:cxn ang="0">
                      <a:pos x="T0" y="T1"/>
                    </a:cxn>
                    <a:cxn ang="0">
                      <a:pos x="T2" y="T3"/>
                    </a:cxn>
                    <a:cxn ang="0">
                      <a:pos x="T4" y="T5"/>
                    </a:cxn>
                    <a:cxn ang="0">
                      <a:pos x="T6" y="T7"/>
                    </a:cxn>
                    <a:cxn ang="0">
                      <a:pos x="T8" y="T9"/>
                    </a:cxn>
                    <a:cxn ang="0">
                      <a:pos x="T10" y="T11"/>
                    </a:cxn>
                  </a:cxnLst>
                  <a:rect l="0" t="0" r="r" b="b"/>
                  <a:pathLst>
                    <a:path w="81" h="85">
                      <a:moveTo>
                        <a:pt x="81" y="65"/>
                      </a:moveTo>
                      <a:lnTo>
                        <a:pt x="40" y="85"/>
                      </a:lnTo>
                      <a:lnTo>
                        <a:pt x="0" y="65"/>
                      </a:lnTo>
                      <a:lnTo>
                        <a:pt x="0" y="0"/>
                      </a:lnTo>
                      <a:lnTo>
                        <a:pt x="81" y="0"/>
                      </a:lnTo>
                      <a:lnTo>
                        <a:pt x="81" y="65"/>
                      </a:lnTo>
                      <a:close/>
                    </a:path>
                  </a:pathLst>
                </a:custGeom>
                <a:solidFill>
                  <a:srgbClr val="C3A47C"/>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96" name="Freeform 40"/>
                <p:cNvSpPr>
                  <a:spLocks/>
                </p:cNvSpPr>
                <p:nvPr/>
              </p:nvSpPr>
              <p:spPr bwMode="auto">
                <a:xfrm>
                  <a:off x="9031288" y="2846388"/>
                  <a:ext cx="69850" cy="500063"/>
                </a:xfrm>
                <a:custGeom>
                  <a:avLst/>
                  <a:gdLst>
                    <a:gd name="T0" fmla="*/ 34 w 44"/>
                    <a:gd name="T1" fmla="*/ 24 h 315"/>
                    <a:gd name="T2" fmla="*/ 44 w 44"/>
                    <a:gd name="T3" fmla="*/ 18 h 315"/>
                    <a:gd name="T4" fmla="*/ 22 w 44"/>
                    <a:gd name="T5" fmla="*/ 0 h 315"/>
                    <a:gd name="T6" fmla="*/ 0 w 44"/>
                    <a:gd name="T7" fmla="*/ 18 h 315"/>
                    <a:gd name="T8" fmla="*/ 10 w 44"/>
                    <a:gd name="T9" fmla="*/ 24 h 315"/>
                    <a:gd name="T10" fmla="*/ 8 w 44"/>
                    <a:gd name="T11" fmla="*/ 291 h 315"/>
                    <a:gd name="T12" fmla="*/ 22 w 44"/>
                    <a:gd name="T13" fmla="*/ 315 h 315"/>
                    <a:gd name="T14" fmla="*/ 34 w 44"/>
                    <a:gd name="T15" fmla="*/ 291 h 315"/>
                    <a:gd name="T16" fmla="*/ 34 w 44"/>
                    <a:gd name="T17" fmla="*/ 2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15">
                      <a:moveTo>
                        <a:pt x="34" y="24"/>
                      </a:moveTo>
                      <a:lnTo>
                        <a:pt x="44" y="18"/>
                      </a:lnTo>
                      <a:lnTo>
                        <a:pt x="22" y="0"/>
                      </a:lnTo>
                      <a:lnTo>
                        <a:pt x="0" y="18"/>
                      </a:lnTo>
                      <a:lnTo>
                        <a:pt x="10" y="24"/>
                      </a:lnTo>
                      <a:lnTo>
                        <a:pt x="8" y="291"/>
                      </a:lnTo>
                      <a:lnTo>
                        <a:pt x="22" y="315"/>
                      </a:lnTo>
                      <a:lnTo>
                        <a:pt x="34" y="291"/>
                      </a:lnTo>
                      <a:lnTo>
                        <a:pt x="34" y="2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97" name="Freeform 41"/>
                <p:cNvSpPr>
                  <a:spLocks/>
                </p:cNvSpPr>
                <p:nvPr/>
              </p:nvSpPr>
              <p:spPr bwMode="auto">
                <a:xfrm>
                  <a:off x="8701088" y="2852738"/>
                  <a:ext cx="273050" cy="700088"/>
                </a:xfrm>
                <a:custGeom>
                  <a:avLst/>
                  <a:gdLst>
                    <a:gd name="T0" fmla="*/ 85 w 85"/>
                    <a:gd name="T1" fmla="*/ 9 h 218"/>
                    <a:gd name="T2" fmla="*/ 51 w 85"/>
                    <a:gd name="T3" fmla="*/ 0 h 218"/>
                    <a:gd name="T4" fmla="*/ 0 w 85"/>
                    <a:gd name="T5" fmla="*/ 218 h 218"/>
                    <a:gd name="T6" fmla="*/ 35 w 85"/>
                    <a:gd name="T7" fmla="*/ 218 h 218"/>
                    <a:gd name="T8" fmla="*/ 85 w 85"/>
                    <a:gd name="T9" fmla="*/ 9 h 218"/>
                  </a:gdLst>
                  <a:ahLst/>
                  <a:cxnLst>
                    <a:cxn ang="0">
                      <a:pos x="T0" y="T1"/>
                    </a:cxn>
                    <a:cxn ang="0">
                      <a:pos x="T2" y="T3"/>
                    </a:cxn>
                    <a:cxn ang="0">
                      <a:pos x="T4" y="T5"/>
                    </a:cxn>
                    <a:cxn ang="0">
                      <a:pos x="T6" y="T7"/>
                    </a:cxn>
                    <a:cxn ang="0">
                      <a:pos x="T8" y="T9"/>
                    </a:cxn>
                  </a:cxnLst>
                  <a:rect l="0" t="0" r="r" b="b"/>
                  <a:pathLst>
                    <a:path w="85" h="218">
                      <a:moveTo>
                        <a:pt x="85" y="9"/>
                      </a:moveTo>
                      <a:cubicBezTo>
                        <a:pt x="74" y="6"/>
                        <a:pt x="62" y="3"/>
                        <a:pt x="51" y="0"/>
                      </a:cubicBezTo>
                      <a:cubicBezTo>
                        <a:pt x="19" y="71"/>
                        <a:pt x="8" y="141"/>
                        <a:pt x="0" y="218"/>
                      </a:cubicBezTo>
                      <a:cubicBezTo>
                        <a:pt x="35" y="218"/>
                        <a:pt x="35" y="218"/>
                        <a:pt x="35" y="218"/>
                      </a:cubicBezTo>
                      <a:cubicBezTo>
                        <a:pt x="43" y="144"/>
                        <a:pt x="53" y="77"/>
                        <a:pt x="85" y="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98" name="Freeform 42"/>
                <p:cNvSpPr>
                  <a:spLocks/>
                </p:cNvSpPr>
                <p:nvPr/>
              </p:nvSpPr>
              <p:spPr bwMode="auto">
                <a:xfrm>
                  <a:off x="9163050" y="2852738"/>
                  <a:ext cx="269875" cy="700088"/>
                </a:xfrm>
                <a:custGeom>
                  <a:avLst/>
                  <a:gdLst>
                    <a:gd name="T0" fmla="*/ 0 w 84"/>
                    <a:gd name="T1" fmla="*/ 9 h 218"/>
                    <a:gd name="T2" fmla="*/ 33 w 84"/>
                    <a:gd name="T3" fmla="*/ 0 h 218"/>
                    <a:gd name="T4" fmla="*/ 84 w 84"/>
                    <a:gd name="T5" fmla="*/ 218 h 218"/>
                    <a:gd name="T6" fmla="*/ 50 w 84"/>
                    <a:gd name="T7" fmla="*/ 218 h 218"/>
                    <a:gd name="T8" fmla="*/ 0 w 84"/>
                    <a:gd name="T9" fmla="*/ 9 h 218"/>
                  </a:gdLst>
                  <a:ahLst/>
                  <a:cxnLst>
                    <a:cxn ang="0">
                      <a:pos x="T0" y="T1"/>
                    </a:cxn>
                    <a:cxn ang="0">
                      <a:pos x="T2" y="T3"/>
                    </a:cxn>
                    <a:cxn ang="0">
                      <a:pos x="T4" y="T5"/>
                    </a:cxn>
                    <a:cxn ang="0">
                      <a:pos x="T6" y="T7"/>
                    </a:cxn>
                    <a:cxn ang="0">
                      <a:pos x="T8" y="T9"/>
                    </a:cxn>
                  </a:cxnLst>
                  <a:rect l="0" t="0" r="r" b="b"/>
                  <a:pathLst>
                    <a:path w="84" h="218">
                      <a:moveTo>
                        <a:pt x="0" y="9"/>
                      </a:moveTo>
                      <a:cubicBezTo>
                        <a:pt x="11" y="6"/>
                        <a:pt x="22" y="3"/>
                        <a:pt x="33" y="0"/>
                      </a:cubicBezTo>
                      <a:cubicBezTo>
                        <a:pt x="66" y="71"/>
                        <a:pt x="77" y="141"/>
                        <a:pt x="84" y="218"/>
                      </a:cubicBezTo>
                      <a:cubicBezTo>
                        <a:pt x="50" y="218"/>
                        <a:pt x="50" y="218"/>
                        <a:pt x="50" y="218"/>
                      </a:cubicBezTo>
                      <a:cubicBezTo>
                        <a:pt x="42" y="144"/>
                        <a:pt x="31" y="77"/>
                        <a:pt x="0" y="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99" name="Freeform 43"/>
                <p:cNvSpPr>
                  <a:spLocks/>
                </p:cNvSpPr>
                <p:nvPr/>
              </p:nvSpPr>
              <p:spPr bwMode="auto">
                <a:xfrm>
                  <a:off x="8899525" y="3616325"/>
                  <a:ext cx="160338" cy="738188"/>
                </a:xfrm>
                <a:custGeom>
                  <a:avLst/>
                  <a:gdLst>
                    <a:gd name="T0" fmla="*/ 85 w 101"/>
                    <a:gd name="T1" fmla="*/ 465 h 465"/>
                    <a:gd name="T2" fmla="*/ 12 w 101"/>
                    <a:gd name="T3" fmla="*/ 465 h 465"/>
                    <a:gd name="T4" fmla="*/ 0 w 101"/>
                    <a:gd name="T5" fmla="*/ 0 h 465"/>
                    <a:gd name="T6" fmla="*/ 101 w 101"/>
                    <a:gd name="T7" fmla="*/ 0 h 465"/>
                    <a:gd name="T8" fmla="*/ 85 w 101"/>
                    <a:gd name="T9" fmla="*/ 465 h 465"/>
                  </a:gdLst>
                  <a:ahLst/>
                  <a:cxnLst>
                    <a:cxn ang="0">
                      <a:pos x="T0" y="T1"/>
                    </a:cxn>
                    <a:cxn ang="0">
                      <a:pos x="T2" y="T3"/>
                    </a:cxn>
                    <a:cxn ang="0">
                      <a:pos x="T4" y="T5"/>
                    </a:cxn>
                    <a:cxn ang="0">
                      <a:pos x="T6" y="T7"/>
                    </a:cxn>
                    <a:cxn ang="0">
                      <a:pos x="T8" y="T9"/>
                    </a:cxn>
                  </a:cxnLst>
                  <a:rect l="0" t="0" r="r" b="b"/>
                  <a:pathLst>
                    <a:path w="101" h="465">
                      <a:moveTo>
                        <a:pt x="85" y="465"/>
                      </a:moveTo>
                      <a:lnTo>
                        <a:pt x="12" y="465"/>
                      </a:lnTo>
                      <a:lnTo>
                        <a:pt x="0" y="0"/>
                      </a:lnTo>
                      <a:lnTo>
                        <a:pt x="101" y="0"/>
                      </a:lnTo>
                      <a:lnTo>
                        <a:pt x="85" y="465"/>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00" name="Freeform 44"/>
                <p:cNvSpPr>
                  <a:spLocks/>
                </p:cNvSpPr>
                <p:nvPr/>
              </p:nvSpPr>
              <p:spPr bwMode="auto">
                <a:xfrm>
                  <a:off x="9066213" y="3616325"/>
                  <a:ext cx="163513" cy="738188"/>
                </a:xfrm>
                <a:custGeom>
                  <a:avLst/>
                  <a:gdLst>
                    <a:gd name="T0" fmla="*/ 91 w 103"/>
                    <a:gd name="T1" fmla="*/ 465 h 465"/>
                    <a:gd name="T2" fmla="*/ 18 w 103"/>
                    <a:gd name="T3" fmla="*/ 465 h 465"/>
                    <a:gd name="T4" fmla="*/ 0 w 103"/>
                    <a:gd name="T5" fmla="*/ 0 h 465"/>
                    <a:gd name="T6" fmla="*/ 103 w 103"/>
                    <a:gd name="T7" fmla="*/ 0 h 465"/>
                    <a:gd name="T8" fmla="*/ 91 w 103"/>
                    <a:gd name="T9" fmla="*/ 465 h 465"/>
                  </a:gdLst>
                  <a:ahLst/>
                  <a:cxnLst>
                    <a:cxn ang="0">
                      <a:pos x="T0" y="T1"/>
                    </a:cxn>
                    <a:cxn ang="0">
                      <a:pos x="T2" y="T3"/>
                    </a:cxn>
                    <a:cxn ang="0">
                      <a:pos x="T4" y="T5"/>
                    </a:cxn>
                    <a:cxn ang="0">
                      <a:pos x="T6" y="T7"/>
                    </a:cxn>
                    <a:cxn ang="0">
                      <a:pos x="T8" y="T9"/>
                    </a:cxn>
                  </a:cxnLst>
                  <a:rect l="0" t="0" r="r" b="b"/>
                  <a:pathLst>
                    <a:path w="103" h="465">
                      <a:moveTo>
                        <a:pt x="91" y="465"/>
                      </a:moveTo>
                      <a:lnTo>
                        <a:pt x="18" y="465"/>
                      </a:lnTo>
                      <a:lnTo>
                        <a:pt x="0" y="0"/>
                      </a:lnTo>
                      <a:lnTo>
                        <a:pt x="103" y="0"/>
                      </a:lnTo>
                      <a:lnTo>
                        <a:pt x="91" y="465"/>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01" name="Freeform 45"/>
                <p:cNvSpPr>
                  <a:spLocks/>
                </p:cNvSpPr>
                <p:nvPr/>
              </p:nvSpPr>
              <p:spPr bwMode="auto">
                <a:xfrm>
                  <a:off x="8716963" y="3552825"/>
                  <a:ext cx="79375" cy="88900"/>
                </a:xfrm>
                <a:custGeom>
                  <a:avLst/>
                  <a:gdLst>
                    <a:gd name="T0" fmla="*/ 0 w 25"/>
                    <a:gd name="T1" fmla="*/ 0 h 28"/>
                    <a:gd name="T2" fmla="*/ 0 w 25"/>
                    <a:gd name="T3" fmla="*/ 15 h 28"/>
                    <a:gd name="T4" fmla="*/ 13 w 25"/>
                    <a:gd name="T5" fmla="*/ 28 h 28"/>
                    <a:gd name="T6" fmla="*/ 25 w 25"/>
                    <a:gd name="T7" fmla="*/ 15 h 28"/>
                    <a:gd name="T8" fmla="*/ 25 w 25"/>
                    <a:gd name="T9" fmla="*/ 0 h 28"/>
                    <a:gd name="T10" fmla="*/ 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0" y="0"/>
                      </a:moveTo>
                      <a:cubicBezTo>
                        <a:pt x="0" y="15"/>
                        <a:pt x="0" y="15"/>
                        <a:pt x="0" y="15"/>
                      </a:cubicBezTo>
                      <a:cubicBezTo>
                        <a:pt x="0" y="22"/>
                        <a:pt x="6" y="28"/>
                        <a:pt x="13" y="28"/>
                      </a:cubicBezTo>
                      <a:cubicBezTo>
                        <a:pt x="20" y="28"/>
                        <a:pt x="25" y="22"/>
                        <a:pt x="25" y="15"/>
                      </a:cubicBezTo>
                      <a:cubicBezTo>
                        <a:pt x="25" y="0"/>
                        <a:pt x="25" y="0"/>
                        <a:pt x="25" y="0"/>
                      </a:cubicBezTo>
                      <a:lnTo>
                        <a:pt x="0" y="0"/>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02" name="Freeform 46"/>
                <p:cNvSpPr>
                  <a:spLocks/>
                </p:cNvSpPr>
                <p:nvPr/>
              </p:nvSpPr>
              <p:spPr bwMode="auto">
                <a:xfrm>
                  <a:off x="9336088" y="3552825"/>
                  <a:ext cx="82550" cy="88900"/>
                </a:xfrm>
                <a:custGeom>
                  <a:avLst/>
                  <a:gdLst>
                    <a:gd name="T0" fmla="*/ 0 w 26"/>
                    <a:gd name="T1" fmla="*/ 0 h 28"/>
                    <a:gd name="T2" fmla="*/ 0 w 26"/>
                    <a:gd name="T3" fmla="*/ 15 h 28"/>
                    <a:gd name="T4" fmla="*/ 13 w 26"/>
                    <a:gd name="T5" fmla="*/ 28 h 28"/>
                    <a:gd name="T6" fmla="*/ 26 w 26"/>
                    <a:gd name="T7" fmla="*/ 15 h 28"/>
                    <a:gd name="T8" fmla="*/ 26 w 26"/>
                    <a:gd name="T9" fmla="*/ 0 h 28"/>
                    <a:gd name="T10" fmla="*/ 0 w 26"/>
                    <a:gd name="T11" fmla="*/ 0 h 28"/>
                  </a:gdLst>
                  <a:ahLst/>
                  <a:cxnLst>
                    <a:cxn ang="0">
                      <a:pos x="T0" y="T1"/>
                    </a:cxn>
                    <a:cxn ang="0">
                      <a:pos x="T2" y="T3"/>
                    </a:cxn>
                    <a:cxn ang="0">
                      <a:pos x="T4" y="T5"/>
                    </a:cxn>
                    <a:cxn ang="0">
                      <a:pos x="T6" y="T7"/>
                    </a:cxn>
                    <a:cxn ang="0">
                      <a:pos x="T8" y="T9"/>
                    </a:cxn>
                    <a:cxn ang="0">
                      <a:pos x="T10" y="T11"/>
                    </a:cxn>
                  </a:cxnLst>
                  <a:rect l="0" t="0" r="r" b="b"/>
                  <a:pathLst>
                    <a:path w="26" h="28">
                      <a:moveTo>
                        <a:pt x="0" y="0"/>
                      </a:moveTo>
                      <a:cubicBezTo>
                        <a:pt x="0" y="15"/>
                        <a:pt x="0" y="15"/>
                        <a:pt x="0" y="15"/>
                      </a:cubicBezTo>
                      <a:cubicBezTo>
                        <a:pt x="0" y="22"/>
                        <a:pt x="6" y="28"/>
                        <a:pt x="13" y="28"/>
                      </a:cubicBezTo>
                      <a:cubicBezTo>
                        <a:pt x="20" y="28"/>
                        <a:pt x="26" y="22"/>
                        <a:pt x="26" y="15"/>
                      </a:cubicBezTo>
                      <a:cubicBezTo>
                        <a:pt x="26" y="0"/>
                        <a:pt x="26" y="0"/>
                        <a:pt x="26" y="0"/>
                      </a:cubicBezTo>
                      <a:lnTo>
                        <a:pt x="0" y="0"/>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03" name="Freeform 47"/>
                <p:cNvSpPr>
                  <a:spLocks/>
                </p:cNvSpPr>
                <p:nvPr/>
              </p:nvSpPr>
              <p:spPr bwMode="auto">
                <a:xfrm>
                  <a:off x="8861425" y="2814638"/>
                  <a:ext cx="406400" cy="801688"/>
                </a:xfrm>
                <a:custGeom>
                  <a:avLst/>
                  <a:gdLst>
                    <a:gd name="T0" fmla="*/ 170 w 256"/>
                    <a:gd name="T1" fmla="*/ 0 h 505"/>
                    <a:gd name="T2" fmla="*/ 129 w 256"/>
                    <a:gd name="T3" fmla="*/ 315 h 505"/>
                    <a:gd name="T4" fmla="*/ 89 w 256"/>
                    <a:gd name="T5" fmla="*/ 0 h 505"/>
                    <a:gd name="T6" fmla="*/ 0 w 256"/>
                    <a:gd name="T7" fmla="*/ 24 h 505"/>
                    <a:gd name="T8" fmla="*/ 6 w 256"/>
                    <a:gd name="T9" fmla="*/ 505 h 505"/>
                    <a:gd name="T10" fmla="*/ 252 w 256"/>
                    <a:gd name="T11" fmla="*/ 505 h 505"/>
                    <a:gd name="T12" fmla="*/ 256 w 256"/>
                    <a:gd name="T13" fmla="*/ 24 h 505"/>
                    <a:gd name="T14" fmla="*/ 170 w 256"/>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505">
                      <a:moveTo>
                        <a:pt x="170" y="0"/>
                      </a:moveTo>
                      <a:lnTo>
                        <a:pt x="129" y="315"/>
                      </a:lnTo>
                      <a:lnTo>
                        <a:pt x="89" y="0"/>
                      </a:lnTo>
                      <a:lnTo>
                        <a:pt x="0" y="24"/>
                      </a:lnTo>
                      <a:lnTo>
                        <a:pt x="6" y="505"/>
                      </a:lnTo>
                      <a:lnTo>
                        <a:pt x="252" y="505"/>
                      </a:lnTo>
                      <a:lnTo>
                        <a:pt x="256" y="24"/>
                      </a:lnTo>
                      <a:lnTo>
                        <a:pt x="17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04" name="Freeform 48"/>
                <p:cNvSpPr>
                  <a:spLocks/>
                </p:cNvSpPr>
                <p:nvPr/>
              </p:nvSpPr>
              <p:spPr bwMode="auto">
                <a:xfrm>
                  <a:off x="9169400" y="2586038"/>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05" name="Freeform 49"/>
                <p:cNvSpPr>
                  <a:spLocks/>
                </p:cNvSpPr>
                <p:nvPr/>
              </p:nvSpPr>
              <p:spPr bwMode="auto">
                <a:xfrm>
                  <a:off x="9169400" y="25828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06" name="Freeform 50"/>
                <p:cNvSpPr>
                  <a:spLocks/>
                </p:cNvSpPr>
                <p:nvPr/>
              </p:nvSpPr>
              <p:spPr bwMode="auto">
                <a:xfrm>
                  <a:off x="9163050" y="25733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07" name="Freeform 51"/>
                <p:cNvSpPr>
                  <a:spLocks/>
                </p:cNvSpPr>
                <p:nvPr/>
              </p:nvSpPr>
              <p:spPr bwMode="auto">
                <a:xfrm>
                  <a:off x="9166225" y="25765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08" name="Freeform 52"/>
                <p:cNvSpPr>
                  <a:spLocks/>
                </p:cNvSpPr>
                <p:nvPr/>
              </p:nvSpPr>
              <p:spPr bwMode="auto">
                <a:xfrm>
                  <a:off x="8964613" y="25733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09" name="Freeform 53"/>
                <p:cNvSpPr>
                  <a:spLocks/>
                </p:cNvSpPr>
                <p:nvPr/>
              </p:nvSpPr>
              <p:spPr bwMode="auto">
                <a:xfrm>
                  <a:off x="9169400" y="258921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10" name="Freeform 54"/>
                <p:cNvSpPr>
                  <a:spLocks/>
                </p:cNvSpPr>
                <p:nvPr/>
              </p:nvSpPr>
              <p:spPr bwMode="auto">
                <a:xfrm>
                  <a:off x="9169400" y="259556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11" name="Rectangle 55"/>
                <p:cNvSpPr>
                  <a:spLocks noChangeArrowheads="1"/>
                </p:cNvSpPr>
                <p:nvPr/>
              </p:nvSpPr>
              <p:spPr bwMode="auto">
                <a:xfrm>
                  <a:off x="9159875" y="2570163"/>
                  <a:ext cx="1588" cy="1588"/>
                </a:xfrm>
                <a:prstGeom prst="rect">
                  <a:avLst/>
                </a:prstGeom>
                <a:solidFill>
                  <a:srgbClr val="FFD60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12" name="Freeform 56"/>
                <p:cNvSpPr>
                  <a:spLocks/>
                </p:cNvSpPr>
                <p:nvPr/>
              </p:nvSpPr>
              <p:spPr bwMode="auto">
                <a:xfrm>
                  <a:off x="8956675" y="25923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13" name="Freeform 57"/>
                <p:cNvSpPr>
                  <a:spLocks/>
                </p:cNvSpPr>
                <p:nvPr/>
              </p:nvSpPr>
              <p:spPr bwMode="auto">
                <a:xfrm>
                  <a:off x="8959850" y="25828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14" name="Freeform 58"/>
                <p:cNvSpPr>
                  <a:spLocks/>
                </p:cNvSpPr>
                <p:nvPr/>
              </p:nvSpPr>
              <p:spPr bwMode="auto">
                <a:xfrm>
                  <a:off x="8959850" y="2576513"/>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15" name="Freeform 59"/>
                <p:cNvSpPr>
                  <a:spLocks/>
                </p:cNvSpPr>
                <p:nvPr/>
              </p:nvSpPr>
              <p:spPr bwMode="auto">
                <a:xfrm>
                  <a:off x="8956675" y="2586038"/>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16" name="Freeform 60"/>
                <p:cNvSpPr>
                  <a:spLocks/>
                </p:cNvSpPr>
                <p:nvPr/>
              </p:nvSpPr>
              <p:spPr bwMode="auto">
                <a:xfrm>
                  <a:off x="8937625" y="2560638"/>
                  <a:ext cx="250825" cy="223838"/>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17" name="Freeform 61"/>
                <p:cNvSpPr>
                  <a:spLocks noEditPoints="1"/>
                </p:cNvSpPr>
                <p:nvPr/>
              </p:nvSpPr>
              <p:spPr bwMode="auto">
                <a:xfrm>
                  <a:off x="8959850" y="2605088"/>
                  <a:ext cx="215900" cy="71438"/>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18" name="Oval 62"/>
                <p:cNvSpPr>
                  <a:spLocks noChangeArrowheads="1"/>
                </p:cNvSpPr>
                <p:nvPr/>
              </p:nvSpPr>
              <p:spPr bwMode="auto">
                <a:xfrm>
                  <a:off x="8964613" y="2614613"/>
                  <a:ext cx="6350" cy="635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19" name="Oval 63"/>
                <p:cNvSpPr>
                  <a:spLocks noChangeArrowheads="1"/>
                </p:cNvSpPr>
                <p:nvPr/>
              </p:nvSpPr>
              <p:spPr bwMode="auto">
                <a:xfrm>
                  <a:off x="9163050" y="2614613"/>
                  <a:ext cx="6350" cy="635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20" name="Freeform 67"/>
                <p:cNvSpPr>
                  <a:spLocks/>
                </p:cNvSpPr>
                <p:nvPr/>
              </p:nvSpPr>
              <p:spPr bwMode="auto">
                <a:xfrm>
                  <a:off x="9766300" y="2736850"/>
                  <a:ext cx="157163" cy="169863"/>
                </a:xfrm>
                <a:custGeom>
                  <a:avLst/>
                  <a:gdLst>
                    <a:gd name="T0" fmla="*/ 0 w 99"/>
                    <a:gd name="T1" fmla="*/ 10 h 107"/>
                    <a:gd name="T2" fmla="*/ 10 w 99"/>
                    <a:gd name="T3" fmla="*/ 0 h 107"/>
                    <a:gd name="T4" fmla="*/ 89 w 99"/>
                    <a:gd name="T5" fmla="*/ 0 h 107"/>
                    <a:gd name="T6" fmla="*/ 99 w 99"/>
                    <a:gd name="T7" fmla="*/ 10 h 107"/>
                    <a:gd name="T8" fmla="*/ 72 w 99"/>
                    <a:gd name="T9" fmla="*/ 99 h 107"/>
                    <a:gd name="T10" fmla="*/ 36 w 99"/>
                    <a:gd name="T11" fmla="*/ 107 h 107"/>
                    <a:gd name="T12" fmla="*/ 6 w 99"/>
                    <a:gd name="T13" fmla="*/ 65 h 107"/>
                    <a:gd name="T14" fmla="*/ 0 w 99"/>
                    <a:gd name="T15" fmla="*/ 10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07">
                      <a:moveTo>
                        <a:pt x="0" y="10"/>
                      </a:moveTo>
                      <a:lnTo>
                        <a:pt x="10" y="0"/>
                      </a:lnTo>
                      <a:lnTo>
                        <a:pt x="89" y="0"/>
                      </a:lnTo>
                      <a:lnTo>
                        <a:pt x="99" y="10"/>
                      </a:lnTo>
                      <a:lnTo>
                        <a:pt x="72" y="99"/>
                      </a:lnTo>
                      <a:lnTo>
                        <a:pt x="36" y="107"/>
                      </a:lnTo>
                      <a:lnTo>
                        <a:pt x="6" y="65"/>
                      </a:lnTo>
                      <a:lnTo>
                        <a:pt x="0" y="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21" name="Freeform 68"/>
                <p:cNvSpPr>
                  <a:spLocks/>
                </p:cNvSpPr>
                <p:nvPr/>
              </p:nvSpPr>
              <p:spPr bwMode="auto">
                <a:xfrm>
                  <a:off x="9675813" y="4335463"/>
                  <a:ext cx="157163" cy="79375"/>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22" name="Freeform 69"/>
                <p:cNvSpPr>
                  <a:spLocks/>
                </p:cNvSpPr>
                <p:nvPr/>
              </p:nvSpPr>
              <p:spPr bwMode="auto">
                <a:xfrm>
                  <a:off x="9653588" y="3484563"/>
                  <a:ext cx="201613" cy="866775"/>
                </a:xfrm>
                <a:custGeom>
                  <a:avLst/>
                  <a:gdLst>
                    <a:gd name="T0" fmla="*/ 99 w 127"/>
                    <a:gd name="T1" fmla="*/ 546 h 546"/>
                    <a:gd name="T2" fmla="*/ 24 w 127"/>
                    <a:gd name="T3" fmla="*/ 546 h 546"/>
                    <a:gd name="T4" fmla="*/ 0 w 127"/>
                    <a:gd name="T5" fmla="*/ 0 h 546"/>
                    <a:gd name="T6" fmla="*/ 127 w 127"/>
                    <a:gd name="T7" fmla="*/ 0 h 546"/>
                    <a:gd name="T8" fmla="*/ 99 w 127"/>
                    <a:gd name="T9" fmla="*/ 546 h 546"/>
                  </a:gdLst>
                  <a:ahLst/>
                  <a:cxnLst>
                    <a:cxn ang="0">
                      <a:pos x="T0" y="T1"/>
                    </a:cxn>
                    <a:cxn ang="0">
                      <a:pos x="T2" y="T3"/>
                    </a:cxn>
                    <a:cxn ang="0">
                      <a:pos x="T4" y="T5"/>
                    </a:cxn>
                    <a:cxn ang="0">
                      <a:pos x="T6" y="T7"/>
                    </a:cxn>
                    <a:cxn ang="0">
                      <a:pos x="T8" y="T9"/>
                    </a:cxn>
                  </a:cxnLst>
                  <a:rect l="0" t="0" r="r" b="b"/>
                  <a:pathLst>
                    <a:path w="127" h="546">
                      <a:moveTo>
                        <a:pt x="99" y="546"/>
                      </a:moveTo>
                      <a:lnTo>
                        <a:pt x="24" y="546"/>
                      </a:lnTo>
                      <a:lnTo>
                        <a:pt x="0" y="0"/>
                      </a:lnTo>
                      <a:lnTo>
                        <a:pt x="127" y="0"/>
                      </a:lnTo>
                      <a:lnTo>
                        <a:pt x="99" y="54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23" name="Freeform 70"/>
                <p:cNvSpPr>
                  <a:spLocks/>
                </p:cNvSpPr>
                <p:nvPr/>
              </p:nvSpPr>
              <p:spPr bwMode="auto">
                <a:xfrm>
                  <a:off x="9829800" y="3484563"/>
                  <a:ext cx="201613" cy="866775"/>
                </a:xfrm>
                <a:custGeom>
                  <a:avLst/>
                  <a:gdLst>
                    <a:gd name="T0" fmla="*/ 103 w 127"/>
                    <a:gd name="T1" fmla="*/ 546 h 546"/>
                    <a:gd name="T2" fmla="*/ 28 w 127"/>
                    <a:gd name="T3" fmla="*/ 546 h 546"/>
                    <a:gd name="T4" fmla="*/ 0 w 127"/>
                    <a:gd name="T5" fmla="*/ 0 h 546"/>
                    <a:gd name="T6" fmla="*/ 127 w 127"/>
                    <a:gd name="T7" fmla="*/ 0 h 546"/>
                    <a:gd name="T8" fmla="*/ 103 w 127"/>
                    <a:gd name="T9" fmla="*/ 546 h 546"/>
                  </a:gdLst>
                  <a:ahLst/>
                  <a:cxnLst>
                    <a:cxn ang="0">
                      <a:pos x="T0" y="T1"/>
                    </a:cxn>
                    <a:cxn ang="0">
                      <a:pos x="T2" y="T3"/>
                    </a:cxn>
                    <a:cxn ang="0">
                      <a:pos x="T4" y="T5"/>
                    </a:cxn>
                    <a:cxn ang="0">
                      <a:pos x="T6" y="T7"/>
                    </a:cxn>
                    <a:cxn ang="0">
                      <a:pos x="T8" y="T9"/>
                    </a:cxn>
                  </a:cxnLst>
                  <a:rect l="0" t="0" r="r" b="b"/>
                  <a:pathLst>
                    <a:path w="127" h="546">
                      <a:moveTo>
                        <a:pt x="103" y="546"/>
                      </a:moveTo>
                      <a:lnTo>
                        <a:pt x="28" y="546"/>
                      </a:lnTo>
                      <a:lnTo>
                        <a:pt x="0" y="0"/>
                      </a:lnTo>
                      <a:lnTo>
                        <a:pt x="127" y="0"/>
                      </a:lnTo>
                      <a:lnTo>
                        <a:pt x="103" y="54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24" name="Freeform 71"/>
                <p:cNvSpPr>
                  <a:spLocks/>
                </p:cNvSpPr>
                <p:nvPr/>
              </p:nvSpPr>
              <p:spPr bwMode="auto">
                <a:xfrm>
                  <a:off x="9858375" y="4335463"/>
                  <a:ext cx="157163" cy="79375"/>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25" name="Freeform 72"/>
                <p:cNvSpPr>
                  <a:spLocks/>
                </p:cNvSpPr>
                <p:nvPr/>
              </p:nvSpPr>
              <p:spPr bwMode="auto">
                <a:xfrm>
                  <a:off x="9750425" y="2755900"/>
                  <a:ext cx="195263" cy="530225"/>
                </a:xfrm>
                <a:custGeom>
                  <a:avLst/>
                  <a:gdLst>
                    <a:gd name="T0" fmla="*/ 123 w 123"/>
                    <a:gd name="T1" fmla="*/ 71 h 334"/>
                    <a:gd name="T2" fmla="*/ 62 w 123"/>
                    <a:gd name="T3" fmla="*/ 0 h 334"/>
                    <a:gd name="T4" fmla="*/ 0 w 123"/>
                    <a:gd name="T5" fmla="*/ 65 h 334"/>
                    <a:gd name="T6" fmla="*/ 46 w 123"/>
                    <a:gd name="T7" fmla="*/ 308 h 334"/>
                    <a:gd name="T8" fmla="*/ 58 w 123"/>
                    <a:gd name="T9" fmla="*/ 334 h 334"/>
                    <a:gd name="T10" fmla="*/ 72 w 123"/>
                    <a:gd name="T11" fmla="*/ 308 h 334"/>
                    <a:gd name="T12" fmla="*/ 123 w 123"/>
                    <a:gd name="T13" fmla="*/ 71 h 334"/>
                  </a:gdLst>
                  <a:ahLst/>
                  <a:cxnLst>
                    <a:cxn ang="0">
                      <a:pos x="T0" y="T1"/>
                    </a:cxn>
                    <a:cxn ang="0">
                      <a:pos x="T2" y="T3"/>
                    </a:cxn>
                    <a:cxn ang="0">
                      <a:pos x="T4" y="T5"/>
                    </a:cxn>
                    <a:cxn ang="0">
                      <a:pos x="T6" y="T7"/>
                    </a:cxn>
                    <a:cxn ang="0">
                      <a:pos x="T8" y="T9"/>
                    </a:cxn>
                    <a:cxn ang="0">
                      <a:pos x="T10" y="T11"/>
                    </a:cxn>
                    <a:cxn ang="0">
                      <a:pos x="T12" y="T13"/>
                    </a:cxn>
                  </a:cxnLst>
                  <a:rect l="0" t="0" r="r" b="b"/>
                  <a:pathLst>
                    <a:path w="123" h="334">
                      <a:moveTo>
                        <a:pt x="123" y="71"/>
                      </a:moveTo>
                      <a:lnTo>
                        <a:pt x="62" y="0"/>
                      </a:lnTo>
                      <a:lnTo>
                        <a:pt x="0" y="65"/>
                      </a:lnTo>
                      <a:lnTo>
                        <a:pt x="46" y="308"/>
                      </a:lnTo>
                      <a:lnTo>
                        <a:pt x="58" y="334"/>
                      </a:lnTo>
                      <a:lnTo>
                        <a:pt x="72" y="308"/>
                      </a:lnTo>
                      <a:lnTo>
                        <a:pt x="123" y="71"/>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26" name="Freeform 73"/>
                <p:cNvSpPr>
                  <a:spLocks/>
                </p:cNvSpPr>
                <p:nvPr/>
              </p:nvSpPr>
              <p:spPr bwMode="auto">
                <a:xfrm>
                  <a:off x="9729788" y="2400300"/>
                  <a:ext cx="247650" cy="311150"/>
                </a:xfrm>
                <a:custGeom>
                  <a:avLst/>
                  <a:gdLst>
                    <a:gd name="T0" fmla="*/ 68 w 77"/>
                    <a:gd name="T1" fmla="*/ 59 h 97"/>
                    <a:gd name="T2" fmla="*/ 28 w 77"/>
                    <a:gd name="T3" fmla="*/ 90 h 97"/>
                    <a:gd name="T4" fmla="*/ 8 w 77"/>
                    <a:gd name="T5" fmla="*/ 39 h 97"/>
                    <a:gd name="T6" fmla="*/ 57 w 77"/>
                    <a:gd name="T7" fmla="*/ 6 h 97"/>
                    <a:gd name="T8" fmla="*/ 68 w 77"/>
                    <a:gd name="T9" fmla="*/ 59 h 97"/>
                  </a:gdLst>
                  <a:ahLst/>
                  <a:cxnLst>
                    <a:cxn ang="0">
                      <a:pos x="T0" y="T1"/>
                    </a:cxn>
                    <a:cxn ang="0">
                      <a:pos x="T2" y="T3"/>
                    </a:cxn>
                    <a:cxn ang="0">
                      <a:pos x="T4" y="T5"/>
                    </a:cxn>
                    <a:cxn ang="0">
                      <a:pos x="T6" y="T7"/>
                    </a:cxn>
                    <a:cxn ang="0">
                      <a:pos x="T8" y="T9"/>
                    </a:cxn>
                  </a:cxnLst>
                  <a:rect l="0" t="0" r="r" b="b"/>
                  <a:pathLst>
                    <a:path w="77" h="97">
                      <a:moveTo>
                        <a:pt x="68" y="59"/>
                      </a:moveTo>
                      <a:cubicBezTo>
                        <a:pt x="54" y="97"/>
                        <a:pt x="46" y="96"/>
                        <a:pt x="28" y="90"/>
                      </a:cubicBezTo>
                      <a:cubicBezTo>
                        <a:pt x="9" y="84"/>
                        <a:pt x="0" y="61"/>
                        <a:pt x="8" y="39"/>
                      </a:cubicBezTo>
                      <a:cubicBezTo>
                        <a:pt x="15" y="17"/>
                        <a:pt x="39" y="0"/>
                        <a:pt x="57" y="6"/>
                      </a:cubicBezTo>
                      <a:cubicBezTo>
                        <a:pt x="76" y="12"/>
                        <a:pt x="77" y="37"/>
                        <a:pt x="68" y="59"/>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27" name="Freeform 74"/>
                <p:cNvSpPr>
                  <a:spLocks/>
                </p:cNvSpPr>
                <p:nvPr/>
              </p:nvSpPr>
              <p:spPr bwMode="auto">
                <a:xfrm>
                  <a:off x="9685338" y="2387600"/>
                  <a:ext cx="276225" cy="339725"/>
                </a:xfrm>
                <a:custGeom>
                  <a:avLst/>
                  <a:gdLst>
                    <a:gd name="T0" fmla="*/ 74 w 86"/>
                    <a:gd name="T1" fmla="*/ 22 h 106"/>
                    <a:gd name="T2" fmla="*/ 62 w 86"/>
                    <a:gd name="T3" fmla="*/ 90 h 106"/>
                    <a:gd name="T4" fmla="*/ 25 w 86"/>
                    <a:gd name="T5" fmla="*/ 87 h 106"/>
                    <a:gd name="T6" fmla="*/ 25 w 86"/>
                    <a:gd name="T7" fmla="*/ 8 h 106"/>
                    <a:gd name="T8" fmla="*/ 74 w 86"/>
                    <a:gd name="T9" fmla="*/ 22 h 106"/>
                  </a:gdLst>
                  <a:ahLst/>
                  <a:cxnLst>
                    <a:cxn ang="0">
                      <a:pos x="T0" y="T1"/>
                    </a:cxn>
                    <a:cxn ang="0">
                      <a:pos x="T2" y="T3"/>
                    </a:cxn>
                    <a:cxn ang="0">
                      <a:pos x="T4" y="T5"/>
                    </a:cxn>
                    <a:cxn ang="0">
                      <a:pos x="T6" y="T7"/>
                    </a:cxn>
                    <a:cxn ang="0">
                      <a:pos x="T8" y="T9"/>
                    </a:cxn>
                  </a:cxnLst>
                  <a:rect l="0" t="0" r="r" b="b"/>
                  <a:pathLst>
                    <a:path w="86" h="106">
                      <a:moveTo>
                        <a:pt x="74" y="22"/>
                      </a:moveTo>
                      <a:cubicBezTo>
                        <a:pt x="86" y="41"/>
                        <a:pt x="77" y="81"/>
                        <a:pt x="62" y="90"/>
                      </a:cubicBezTo>
                      <a:cubicBezTo>
                        <a:pt x="48" y="98"/>
                        <a:pt x="36" y="106"/>
                        <a:pt x="25" y="87"/>
                      </a:cubicBezTo>
                      <a:cubicBezTo>
                        <a:pt x="14" y="68"/>
                        <a:pt x="0" y="19"/>
                        <a:pt x="25" y="8"/>
                      </a:cubicBezTo>
                      <a:cubicBezTo>
                        <a:pt x="40" y="0"/>
                        <a:pt x="63" y="3"/>
                        <a:pt x="74" y="22"/>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28" name="Freeform 75"/>
                <p:cNvSpPr>
                  <a:spLocks/>
                </p:cNvSpPr>
                <p:nvPr/>
              </p:nvSpPr>
              <p:spPr bwMode="auto">
                <a:xfrm>
                  <a:off x="9782175" y="2636838"/>
                  <a:ext cx="125413" cy="150813"/>
                </a:xfrm>
                <a:custGeom>
                  <a:avLst/>
                  <a:gdLst>
                    <a:gd name="T0" fmla="*/ 79 w 79"/>
                    <a:gd name="T1" fmla="*/ 63 h 95"/>
                    <a:gd name="T2" fmla="*/ 38 w 79"/>
                    <a:gd name="T3" fmla="*/ 95 h 95"/>
                    <a:gd name="T4" fmla="*/ 0 w 79"/>
                    <a:gd name="T5" fmla="*/ 63 h 95"/>
                    <a:gd name="T6" fmla="*/ 0 w 79"/>
                    <a:gd name="T7" fmla="*/ 0 h 95"/>
                    <a:gd name="T8" fmla="*/ 79 w 79"/>
                    <a:gd name="T9" fmla="*/ 0 h 95"/>
                    <a:gd name="T10" fmla="*/ 79 w 79"/>
                    <a:gd name="T11" fmla="*/ 63 h 95"/>
                  </a:gdLst>
                  <a:ahLst/>
                  <a:cxnLst>
                    <a:cxn ang="0">
                      <a:pos x="T0" y="T1"/>
                    </a:cxn>
                    <a:cxn ang="0">
                      <a:pos x="T2" y="T3"/>
                    </a:cxn>
                    <a:cxn ang="0">
                      <a:pos x="T4" y="T5"/>
                    </a:cxn>
                    <a:cxn ang="0">
                      <a:pos x="T6" y="T7"/>
                    </a:cxn>
                    <a:cxn ang="0">
                      <a:pos x="T8" y="T9"/>
                    </a:cxn>
                    <a:cxn ang="0">
                      <a:pos x="T10" y="T11"/>
                    </a:cxn>
                  </a:cxnLst>
                  <a:rect l="0" t="0" r="r" b="b"/>
                  <a:pathLst>
                    <a:path w="79" h="95">
                      <a:moveTo>
                        <a:pt x="79" y="63"/>
                      </a:moveTo>
                      <a:lnTo>
                        <a:pt x="38" y="95"/>
                      </a:lnTo>
                      <a:lnTo>
                        <a:pt x="0" y="63"/>
                      </a:lnTo>
                      <a:lnTo>
                        <a:pt x="0" y="0"/>
                      </a:lnTo>
                      <a:lnTo>
                        <a:pt x="79" y="0"/>
                      </a:lnTo>
                      <a:lnTo>
                        <a:pt x="79" y="63"/>
                      </a:lnTo>
                      <a:close/>
                    </a:path>
                  </a:pathLst>
                </a:custGeom>
                <a:solidFill>
                  <a:srgbClr val="C3A47C"/>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29" name="Freeform 76"/>
                <p:cNvSpPr>
                  <a:spLocks/>
                </p:cNvSpPr>
                <p:nvPr/>
              </p:nvSpPr>
              <p:spPr bwMode="auto">
                <a:xfrm>
                  <a:off x="9480550" y="2774950"/>
                  <a:ext cx="269875" cy="700088"/>
                </a:xfrm>
                <a:custGeom>
                  <a:avLst/>
                  <a:gdLst>
                    <a:gd name="T0" fmla="*/ 84 w 84"/>
                    <a:gd name="T1" fmla="*/ 9 h 218"/>
                    <a:gd name="T2" fmla="*/ 51 w 84"/>
                    <a:gd name="T3" fmla="*/ 0 h 218"/>
                    <a:gd name="T4" fmla="*/ 0 w 84"/>
                    <a:gd name="T5" fmla="*/ 218 h 218"/>
                    <a:gd name="T6" fmla="*/ 34 w 84"/>
                    <a:gd name="T7" fmla="*/ 218 h 218"/>
                    <a:gd name="T8" fmla="*/ 84 w 84"/>
                    <a:gd name="T9" fmla="*/ 9 h 218"/>
                  </a:gdLst>
                  <a:ahLst/>
                  <a:cxnLst>
                    <a:cxn ang="0">
                      <a:pos x="T0" y="T1"/>
                    </a:cxn>
                    <a:cxn ang="0">
                      <a:pos x="T2" y="T3"/>
                    </a:cxn>
                    <a:cxn ang="0">
                      <a:pos x="T4" y="T5"/>
                    </a:cxn>
                    <a:cxn ang="0">
                      <a:pos x="T6" y="T7"/>
                    </a:cxn>
                    <a:cxn ang="0">
                      <a:pos x="T8" y="T9"/>
                    </a:cxn>
                  </a:cxnLst>
                  <a:rect l="0" t="0" r="r" b="b"/>
                  <a:pathLst>
                    <a:path w="84" h="218">
                      <a:moveTo>
                        <a:pt x="84" y="9"/>
                      </a:moveTo>
                      <a:cubicBezTo>
                        <a:pt x="73" y="6"/>
                        <a:pt x="62" y="3"/>
                        <a:pt x="51" y="0"/>
                      </a:cubicBezTo>
                      <a:cubicBezTo>
                        <a:pt x="18" y="71"/>
                        <a:pt x="7" y="141"/>
                        <a:pt x="0" y="218"/>
                      </a:cubicBezTo>
                      <a:cubicBezTo>
                        <a:pt x="34" y="218"/>
                        <a:pt x="34" y="218"/>
                        <a:pt x="34" y="218"/>
                      </a:cubicBezTo>
                      <a:cubicBezTo>
                        <a:pt x="42" y="144"/>
                        <a:pt x="53" y="77"/>
                        <a:pt x="84" y="9"/>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30" name="Freeform 77"/>
                <p:cNvSpPr>
                  <a:spLocks/>
                </p:cNvSpPr>
                <p:nvPr/>
              </p:nvSpPr>
              <p:spPr bwMode="auto">
                <a:xfrm>
                  <a:off x="9939338" y="2774950"/>
                  <a:ext cx="273050" cy="700088"/>
                </a:xfrm>
                <a:custGeom>
                  <a:avLst/>
                  <a:gdLst>
                    <a:gd name="T0" fmla="*/ 0 w 85"/>
                    <a:gd name="T1" fmla="*/ 9 h 218"/>
                    <a:gd name="T2" fmla="*/ 34 w 85"/>
                    <a:gd name="T3" fmla="*/ 0 h 218"/>
                    <a:gd name="T4" fmla="*/ 85 w 85"/>
                    <a:gd name="T5" fmla="*/ 218 h 218"/>
                    <a:gd name="T6" fmla="*/ 50 w 85"/>
                    <a:gd name="T7" fmla="*/ 218 h 218"/>
                    <a:gd name="T8" fmla="*/ 0 w 85"/>
                    <a:gd name="T9" fmla="*/ 9 h 218"/>
                  </a:gdLst>
                  <a:ahLst/>
                  <a:cxnLst>
                    <a:cxn ang="0">
                      <a:pos x="T0" y="T1"/>
                    </a:cxn>
                    <a:cxn ang="0">
                      <a:pos x="T2" y="T3"/>
                    </a:cxn>
                    <a:cxn ang="0">
                      <a:pos x="T4" y="T5"/>
                    </a:cxn>
                    <a:cxn ang="0">
                      <a:pos x="T6" y="T7"/>
                    </a:cxn>
                    <a:cxn ang="0">
                      <a:pos x="T8" y="T9"/>
                    </a:cxn>
                  </a:cxnLst>
                  <a:rect l="0" t="0" r="r" b="b"/>
                  <a:pathLst>
                    <a:path w="85" h="218">
                      <a:moveTo>
                        <a:pt x="0" y="9"/>
                      </a:moveTo>
                      <a:cubicBezTo>
                        <a:pt x="12" y="6"/>
                        <a:pt x="23" y="3"/>
                        <a:pt x="34" y="0"/>
                      </a:cubicBezTo>
                      <a:cubicBezTo>
                        <a:pt x="67" y="71"/>
                        <a:pt x="77" y="141"/>
                        <a:pt x="85" y="218"/>
                      </a:cubicBezTo>
                      <a:cubicBezTo>
                        <a:pt x="50" y="218"/>
                        <a:pt x="50" y="218"/>
                        <a:pt x="50" y="218"/>
                      </a:cubicBezTo>
                      <a:cubicBezTo>
                        <a:pt x="42" y="144"/>
                        <a:pt x="32" y="77"/>
                        <a:pt x="0" y="9"/>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31" name="Freeform 78"/>
                <p:cNvSpPr>
                  <a:spLocks/>
                </p:cNvSpPr>
                <p:nvPr/>
              </p:nvSpPr>
              <p:spPr bwMode="auto">
                <a:xfrm>
                  <a:off x="9493250" y="3475038"/>
                  <a:ext cx="82550" cy="90488"/>
                </a:xfrm>
                <a:custGeom>
                  <a:avLst/>
                  <a:gdLst>
                    <a:gd name="T0" fmla="*/ 0 w 26"/>
                    <a:gd name="T1" fmla="*/ 0 h 28"/>
                    <a:gd name="T2" fmla="*/ 0 w 26"/>
                    <a:gd name="T3" fmla="*/ 16 h 28"/>
                    <a:gd name="T4" fmla="*/ 13 w 26"/>
                    <a:gd name="T5" fmla="*/ 28 h 28"/>
                    <a:gd name="T6" fmla="*/ 26 w 26"/>
                    <a:gd name="T7" fmla="*/ 16 h 28"/>
                    <a:gd name="T8" fmla="*/ 26 w 26"/>
                    <a:gd name="T9" fmla="*/ 0 h 28"/>
                    <a:gd name="T10" fmla="*/ 0 w 26"/>
                    <a:gd name="T11" fmla="*/ 0 h 28"/>
                  </a:gdLst>
                  <a:ahLst/>
                  <a:cxnLst>
                    <a:cxn ang="0">
                      <a:pos x="T0" y="T1"/>
                    </a:cxn>
                    <a:cxn ang="0">
                      <a:pos x="T2" y="T3"/>
                    </a:cxn>
                    <a:cxn ang="0">
                      <a:pos x="T4" y="T5"/>
                    </a:cxn>
                    <a:cxn ang="0">
                      <a:pos x="T6" y="T7"/>
                    </a:cxn>
                    <a:cxn ang="0">
                      <a:pos x="T8" y="T9"/>
                    </a:cxn>
                    <a:cxn ang="0">
                      <a:pos x="T10" y="T11"/>
                    </a:cxn>
                  </a:cxnLst>
                  <a:rect l="0" t="0" r="r" b="b"/>
                  <a:pathLst>
                    <a:path w="26" h="28">
                      <a:moveTo>
                        <a:pt x="0" y="0"/>
                      </a:moveTo>
                      <a:cubicBezTo>
                        <a:pt x="0" y="16"/>
                        <a:pt x="0" y="16"/>
                        <a:pt x="0" y="16"/>
                      </a:cubicBezTo>
                      <a:cubicBezTo>
                        <a:pt x="0" y="23"/>
                        <a:pt x="6" y="28"/>
                        <a:pt x="13" y="28"/>
                      </a:cubicBezTo>
                      <a:cubicBezTo>
                        <a:pt x="20" y="28"/>
                        <a:pt x="26" y="23"/>
                        <a:pt x="26" y="16"/>
                      </a:cubicBezTo>
                      <a:cubicBezTo>
                        <a:pt x="26" y="0"/>
                        <a:pt x="26" y="0"/>
                        <a:pt x="26" y="0"/>
                      </a:cubicBezTo>
                      <a:lnTo>
                        <a:pt x="0" y="0"/>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32" name="Freeform 79"/>
                <p:cNvSpPr>
                  <a:spLocks/>
                </p:cNvSpPr>
                <p:nvPr/>
              </p:nvSpPr>
              <p:spPr bwMode="auto">
                <a:xfrm>
                  <a:off x="10115550" y="3475038"/>
                  <a:ext cx="80963" cy="90488"/>
                </a:xfrm>
                <a:custGeom>
                  <a:avLst/>
                  <a:gdLst>
                    <a:gd name="T0" fmla="*/ 0 w 25"/>
                    <a:gd name="T1" fmla="*/ 0 h 28"/>
                    <a:gd name="T2" fmla="*/ 0 w 25"/>
                    <a:gd name="T3" fmla="*/ 16 h 28"/>
                    <a:gd name="T4" fmla="*/ 12 w 25"/>
                    <a:gd name="T5" fmla="*/ 28 h 28"/>
                    <a:gd name="T6" fmla="*/ 25 w 25"/>
                    <a:gd name="T7" fmla="*/ 16 h 28"/>
                    <a:gd name="T8" fmla="*/ 25 w 25"/>
                    <a:gd name="T9" fmla="*/ 0 h 28"/>
                    <a:gd name="T10" fmla="*/ 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0" y="0"/>
                      </a:moveTo>
                      <a:cubicBezTo>
                        <a:pt x="0" y="16"/>
                        <a:pt x="0" y="16"/>
                        <a:pt x="0" y="16"/>
                      </a:cubicBezTo>
                      <a:cubicBezTo>
                        <a:pt x="0" y="23"/>
                        <a:pt x="5" y="28"/>
                        <a:pt x="12" y="28"/>
                      </a:cubicBezTo>
                      <a:cubicBezTo>
                        <a:pt x="19" y="28"/>
                        <a:pt x="25" y="23"/>
                        <a:pt x="25" y="16"/>
                      </a:cubicBezTo>
                      <a:cubicBezTo>
                        <a:pt x="25" y="0"/>
                        <a:pt x="25" y="0"/>
                        <a:pt x="25" y="0"/>
                      </a:cubicBezTo>
                      <a:lnTo>
                        <a:pt x="0" y="0"/>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33" name="Freeform 80"/>
                <p:cNvSpPr>
                  <a:spLocks/>
                </p:cNvSpPr>
                <p:nvPr/>
              </p:nvSpPr>
              <p:spPr bwMode="auto">
                <a:xfrm>
                  <a:off x="9640888" y="2752725"/>
                  <a:ext cx="407988" cy="709613"/>
                </a:xfrm>
                <a:custGeom>
                  <a:avLst/>
                  <a:gdLst>
                    <a:gd name="T0" fmla="*/ 178 w 257"/>
                    <a:gd name="T1" fmla="*/ 0 h 447"/>
                    <a:gd name="T2" fmla="*/ 127 w 257"/>
                    <a:gd name="T3" fmla="*/ 85 h 447"/>
                    <a:gd name="T4" fmla="*/ 79 w 257"/>
                    <a:gd name="T5" fmla="*/ 0 h 447"/>
                    <a:gd name="T6" fmla="*/ 0 w 257"/>
                    <a:gd name="T7" fmla="*/ 14 h 447"/>
                    <a:gd name="T8" fmla="*/ 4 w 257"/>
                    <a:gd name="T9" fmla="*/ 447 h 447"/>
                    <a:gd name="T10" fmla="*/ 250 w 257"/>
                    <a:gd name="T11" fmla="*/ 447 h 447"/>
                    <a:gd name="T12" fmla="*/ 257 w 257"/>
                    <a:gd name="T13" fmla="*/ 14 h 447"/>
                    <a:gd name="T14" fmla="*/ 178 w 257"/>
                    <a:gd name="T15" fmla="*/ 0 h 4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7" h="447">
                      <a:moveTo>
                        <a:pt x="178" y="0"/>
                      </a:moveTo>
                      <a:lnTo>
                        <a:pt x="127" y="85"/>
                      </a:lnTo>
                      <a:lnTo>
                        <a:pt x="79" y="0"/>
                      </a:lnTo>
                      <a:lnTo>
                        <a:pt x="0" y="14"/>
                      </a:lnTo>
                      <a:lnTo>
                        <a:pt x="4" y="447"/>
                      </a:lnTo>
                      <a:lnTo>
                        <a:pt x="250" y="447"/>
                      </a:lnTo>
                      <a:lnTo>
                        <a:pt x="257" y="14"/>
                      </a:lnTo>
                      <a:lnTo>
                        <a:pt x="178" y="0"/>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34" name="Freeform 81"/>
                <p:cNvSpPr>
                  <a:spLocks/>
                </p:cNvSpPr>
                <p:nvPr/>
              </p:nvSpPr>
              <p:spPr bwMode="auto">
                <a:xfrm>
                  <a:off x="9945688" y="2509838"/>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35" name="Freeform 82"/>
                <p:cNvSpPr>
                  <a:spLocks/>
                </p:cNvSpPr>
                <p:nvPr/>
              </p:nvSpPr>
              <p:spPr bwMode="auto">
                <a:xfrm>
                  <a:off x="9945688" y="25066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36" name="Freeform 83"/>
                <p:cNvSpPr>
                  <a:spLocks/>
                </p:cNvSpPr>
                <p:nvPr/>
              </p:nvSpPr>
              <p:spPr bwMode="auto">
                <a:xfrm>
                  <a:off x="9939338" y="2495550"/>
                  <a:ext cx="31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37" name="Freeform 84"/>
                <p:cNvSpPr>
                  <a:spLocks/>
                </p:cNvSpPr>
                <p:nvPr/>
              </p:nvSpPr>
              <p:spPr bwMode="auto">
                <a:xfrm>
                  <a:off x="9942513" y="25003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38" name="Freeform 85"/>
                <p:cNvSpPr>
                  <a:spLocks/>
                </p:cNvSpPr>
                <p:nvPr/>
              </p:nvSpPr>
              <p:spPr bwMode="auto">
                <a:xfrm>
                  <a:off x="9740900" y="24955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39" name="Freeform 86"/>
                <p:cNvSpPr>
                  <a:spLocks/>
                </p:cNvSpPr>
                <p:nvPr/>
              </p:nvSpPr>
              <p:spPr bwMode="auto">
                <a:xfrm>
                  <a:off x="9948863" y="251301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40" name="Freeform 87"/>
                <p:cNvSpPr>
                  <a:spLocks/>
                </p:cNvSpPr>
                <p:nvPr/>
              </p:nvSpPr>
              <p:spPr bwMode="auto">
                <a:xfrm>
                  <a:off x="9948863" y="251936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41" name="Rectangle 88"/>
                <p:cNvSpPr>
                  <a:spLocks noChangeArrowheads="1"/>
                </p:cNvSpPr>
                <p:nvPr/>
              </p:nvSpPr>
              <p:spPr bwMode="auto">
                <a:xfrm>
                  <a:off x="9939338" y="2492375"/>
                  <a:ext cx="1588" cy="1588"/>
                </a:xfrm>
                <a:prstGeom prst="rect">
                  <a:avLst/>
                </a:prstGeom>
                <a:solidFill>
                  <a:srgbClr val="FFD60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42" name="Freeform 89"/>
                <p:cNvSpPr>
                  <a:spLocks/>
                </p:cNvSpPr>
                <p:nvPr/>
              </p:nvSpPr>
              <p:spPr bwMode="auto">
                <a:xfrm>
                  <a:off x="9734550" y="2516188"/>
                  <a:ext cx="31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43" name="Freeform 90"/>
                <p:cNvSpPr>
                  <a:spLocks/>
                </p:cNvSpPr>
                <p:nvPr/>
              </p:nvSpPr>
              <p:spPr bwMode="auto">
                <a:xfrm>
                  <a:off x="9737725" y="25066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44" name="Freeform 91"/>
                <p:cNvSpPr>
                  <a:spLocks/>
                </p:cNvSpPr>
                <p:nvPr/>
              </p:nvSpPr>
              <p:spPr bwMode="auto">
                <a:xfrm>
                  <a:off x="9740900" y="25034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45" name="Freeform 92"/>
                <p:cNvSpPr>
                  <a:spLocks/>
                </p:cNvSpPr>
                <p:nvPr/>
              </p:nvSpPr>
              <p:spPr bwMode="auto">
                <a:xfrm>
                  <a:off x="9737725" y="2509838"/>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46" name="Freeform 93"/>
                <p:cNvSpPr>
                  <a:spLocks/>
                </p:cNvSpPr>
                <p:nvPr/>
              </p:nvSpPr>
              <p:spPr bwMode="auto">
                <a:xfrm>
                  <a:off x="9717088" y="2482850"/>
                  <a:ext cx="250825" cy="225425"/>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47" name="Rectangle 94"/>
                <p:cNvSpPr>
                  <a:spLocks noChangeArrowheads="1"/>
                </p:cNvSpPr>
                <p:nvPr/>
              </p:nvSpPr>
              <p:spPr bwMode="auto">
                <a:xfrm>
                  <a:off x="9647238" y="3462338"/>
                  <a:ext cx="390525" cy="2540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48" name="Rectangle 95"/>
                <p:cNvSpPr>
                  <a:spLocks noChangeArrowheads="1"/>
                </p:cNvSpPr>
                <p:nvPr/>
              </p:nvSpPr>
              <p:spPr bwMode="auto">
                <a:xfrm>
                  <a:off x="9807575" y="3462338"/>
                  <a:ext cx="69850" cy="25400"/>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49" name="Oval 96"/>
                <p:cNvSpPr>
                  <a:spLocks noChangeArrowheads="1"/>
                </p:cNvSpPr>
                <p:nvPr/>
              </p:nvSpPr>
              <p:spPr bwMode="auto">
                <a:xfrm>
                  <a:off x="9836150" y="2811463"/>
                  <a:ext cx="12700" cy="12700"/>
                </a:xfrm>
                <a:prstGeom prst="ellipse">
                  <a:avLst/>
                </a:pr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50" name="Oval 97"/>
                <p:cNvSpPr>
                  <a:spLocks noChangeArrowheads="1"/>
                </p:cNvSpPr>
                <p:nvPr/>
              </p:nvSpPr>
              <p:spPr bwMode="auto">
                <a:xfrm>
                  <a:off x="9836150" y="2855913"/>
                  <a:ext cx="12700" cy="9525"/>
                </a:xfrm>
                <a:prstGeom prst="ellipse">
                  <a:avLst/>
                </a:pr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grpSp>
      <p:grpSp>
        <p:nvGrpSpPr>
          <p:cNvPr id="68" name="Group 67"/>
          <p:cNvGrpSpPr/>
          <p:nvPr/>
        </p:nvGrpSpPr>
        <p:grpSpPr>
          <a:xfrm>
            <a:off x="1646237" y="1130300"/>
            <a:ext cx="2484439" cy="1604962"/>
            <a:chOff x="1646237" y="1130300"/>
            <a:chExt cx="2484439" cy="1604962"/>
          </a:xfrm>
        </p:grpSpPr>
        <p:sp>
          <p:nvSpPr>
            <p:cNvPr id="207" name="Freeform 3465"/>
            <p:cNvSpPr>
              <a:spLocks/>
            </p:cNvSpPr>
            <p:nvPr/>
          </p:nvSpPr>
          <p:spPr bwMode="auto">
            <a:xfrm>
              <a:off x="2495550" y="1341437"/>
              <a:ext cx="257175" cy="198437"/>
            </a:xfrm>
            <a:custGeom>
              <a:avLst/>
              <a:gdLst>
                <a:gd name="T0" fmla="*/ 37 w 125"/>
                <a:gd name="T1" fmla="*/ 96 h 96"/>
                <a:gd name="T2" fmla="*/ 113 w 125"/>
                <a:gd name="T3" fmla="*/ 86 h 96"/>
                <a:gd name="T4" fmla="*/ 114 w 125"/>
                <a:gd name="T5" fmla="*/ 86 h 96"/>
                <a:gd name="T6" fmla="*/ 125 w 125"/>
                <a:gd name="T7" fmla="*/ 5 h 96"/>
                <a:gd name="T8" fmla="*/ 124 w 125"/>
                <a:gd name="T9" fmla="*/ 5 h 96"/>
                <a:gd name="T10" fmla="*/ 0 w 125"/>
                <a:gd name="T11" fmla="*/ 24 h 96"/>
                <a:gd name="T12" fmla="*/ 37 w 125"/>
                <a:gd name="T13" fmla="*/ 96 h 96"/>
              </a:gdLst>
              <a:ahLst/>
              <a:cxnLst>
                <a:cxn ang="0">
                  <a:pos x="T0" y="T1"/>
                </a:cxn>
                <a:cxn ang="0">
                  <a:pos x="T2" y="T3"/>
                </a:cxn>
                <a:cxn ang="0">
                  <a:pos x="T4" y="T5"/>
                </a:cxn>
                <a:cxn ang="0">
                  <a:pos x="T6" y="T7"/>
                </a:cxn>
                <a:cxn ang="0">
                  <a:pos x="T8" y="T9"/>
                </a:cxn>
                <a:cxn ang="0">
                  <a:pos x="T10" y="T11"/>
                </a:cxn>
                <a:cxn ang="0">
                  <a:pos x="T12" y="T13"/>
                </a:cxn>
              </a:cxnLst>
              <a:rect l="0" t="0" r="r" b="b"/>
              <a:pathLst>
                <a:path w="125" h="96">
                  <a:moveTo>
                    <a:pt x="37" y="96"/>
                  </a:moveTo>
                  <a:cubicBezTo>
                    <a:pt x="60" y="86"/>
                    <a:pt x="86" y="82"/>
                    <a:pt x="113" y="86"/>
                  </a:cubicBezTo>
                  <a:cubicBezTo>
                    <a:pt x="114" y="86"/>
                    <a:pt x="114" y="86"/>
                    <a:pt x="114" y="86"/>
                  </a:cubicBezTo>
                  <a:cubicBezTo>
                    <a:pt x="125" y="5"/>
                    <a:pt x="125" y="5"/>
                    <a:pt x="125" y="5"/>
                  </a:cubicBezTo>
                  <a:cubicBezTo>
                    <a:pt x="124" y="5"/>
                    <a:pt x="124" y="5"/>
                    <a:pt x="124" y="5"/>
                  </a:cubicBezTo>
                  <a:cubicBezTo>
                    <a:pt x="80" y="0"/>
                    <a:pt x="38" y="7"/>
                    <a:pt x="0" y="24"/>
                  </a:cubicBezTo>
                  <a:lnTo>
                    <a:pt x="37" y="96"/>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grpSp>
          <p:nvGrpSpPr>
            <p:cNvPr id="65" name="Group 64"/>
            <p:cNvGrpSpPr/>
            <p:nvPr/>
          </p:nvGrpSpPr>
          <p:grpSpPr>
            <a:xfrm>
              <a:off x="1646237" y="1130300"/>
              <a:ext cx="2484439" cy="1604962"/>
              <a:chOff x="1646237" y="1130300"/>
              <a:chExt cx="2484439" cy="1604962"/>
            </a:xfrm>
          </p:grpSpPr>
          <p:sp>
            <p:nvSpPr>
              <p:cNvPr id="208" name="Freeform 3466"/>
              <p:cNvSpPr>
                <a:spLocks/>
              </p:cNvSpPr>
              <p:nvPr/>
            </p:nvSpPr>
            <p:spPr bwMode="auto">
              <a:xfrm>
                <a:off x="2533650" y="1357312"/>
                <a:ext cx="655638" cy="965200"/>
              </a:xfrm>
              <a:custGeom>
                <a:avLst/>
                <a:gdLst>
                  <a:gd name="T0" fmla="*/ 120 w 317"/>
                  <a:gd name="T1" fmla="*/ 0 h 466"/>
                  <a:gd name="T2" fmla="*/ 109 w 317"/>
                  <a:gd name="T3" fmla="*/ 81 h 466"/>
                  <a:gd name="T4" fmla="*/ 221 w 317"/>
                  <a:gd name="T5" fmla="*/ 242 h 466"/>
                  <a:gd name="T6" fmla="*/ 56 w 317"/>
                  <a:gd name="T7" fmla="*/ 369 h 466"/>
                  <a:gd name="T8" fmla="*/ 33 w 317"/>
                  <a:gd name="T9" fmla="*/ 364 h 466"/>
                  <a:gd name="T10" fmla="*/ 0 w 317"/>
                  <a:gd name="T11" fmla="*/ 438 h 466"/>
                  <a:gd name="T12" fmla="*/ 45 w 317"/>
                  <a:gd name="T13" fmla="*/ 449 h 466"/>
                  <a:gd name="T14" fmla="*/ 301 w 317"/>
                  <a:gd name="T15" fmla="*/ 253 h 466"/>
                  <a:gd name="T16" fmla="*/ 120 w 317"/>
                  <a:gd name="T17"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7" h="466">
                    <a:moveTo>
                      <a:pt x="120" y="0"/>
                    </a:moveTo>
                    <a:cubicBezTo>
                      <a:pt x="109" y="81"/>
                      <a:pt x="109" y="81"/>
                      <a:pt x="109" y="81"/>
                    </a:cubicBezTo>
                    <a:cubicBezTo>
                      <a:pt x="182" y="98"/>
                      <a:pt x="231" y="167"/>
                      <a:pt x="221" y="242"/>
                    </a:cubicBezTo>
                    <a:cubicBezTo>
                      <a:pt x="210" y="323"/>
                      <a:pt x="136" y="379"/>
                      <a:pt x="56" y="369"/>
                    </a:cubicBezTo>
                    <a:cubicBezTo>
                      <a:pt x="48" y="368"/>
                      <a:pt x="41" y="366"/>
                      <a:pt x="33" y="364"/>
                    </a:cubicBezTo>
                    <a:cubicBezTo>
                      <a:pt x="0" y="438"/>
                      <a:pt x="0" y="438"/>
                      <a:pt x="0" y="438"/>
                    </a:cubicBezTo>
                    <a:cubicBezTo>
                      <a:pt x="15" y="443"/>
                      <a:pt x="30" y="447"/>
                      <a:pt x="45" y="449"/>
                    </a:cubicBezTo>
                    <a:cubicBezTo>
                      <a:pt x="170" y="466"/>
                      <a:pt x="285" y="378"/>
                      <a:pt x="301" y="253"/>
                    </a:cubicBezTo>
                    <a:cubicBezTo>
                      <a:pt x="317" y="133"/>
                      <a:pt x="237" y="23"/>
                      <a:pt x="120" y="0"/>
                    </a:cubicBezTo>
                    <a:close/>
                  </a:path>
                </a:pathLst>
              </a:custGeom>
              <a:solidFill>
                <a:srgbClr val="92D050"/>
              </a:solidFill>
              <a:ln>
                <a:noFill/>
              </a:ln>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209" name="Rectangle 3471"/>
              <p:cNvSpPr>
                <a:spLocks noChangeArrowheads="1"/>
              </p:cNvSpPr>
              <p:nvPr/>
            </p:nvSpPr>
            <p:spPr bwMode="auto">
              <a:xfrm>
                <a:off x="1646237" y="1439862"/>
                <a:ext cx="761427"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r" defTabSz="914400"/>
                <a:r>
                  <a:rPr lang="en-US" altLang="en-US" sz="900" dirty="0" smtClean="0">
                    <a:solidFill>
                      <a:srgbClr val="002050"/>
                    </a:solidFill>
                    <a:latin typeface="Segoe UI" panose="020B0502040204020203" pitchFamily="34" charset="0"/>
                  </a:rPr>
                  <a:t>Outperforming</a:t>
                </a:r>
                <a:br>
                  <a:rPr lang="en-US" altLang="en-US" sz="900" dirty="0" smtClean="0">
                    <a:solidFill>
                      <a:srgbClr val="002050"/>
                    </a:solidFill>
                    <a:latin typeface="Segoe UI" panose="020B0502040204020203" pitchFamily="34" charset="0"/>
                  </a:rPr>
                </a:br>
                <a:r>
                  <a:rPr lang="en-US" altLang="en-US" sz="900" dirty="0" smtClean="0">
                    <a:solidFill>
                      <a:srgbClr val="002050"/>
                    </a:solidFill>
                    <a:latin typeface="Segoe UI" panose="020B0502040204020203" pitchFamily="34" charset="0"/>
                  </a:rPr>
                  <a:t>teams are</a:t>
                </a:r>
                <a:endParaRPr lang="en-US" altLang="en-US" dirty="0" smtClean="0">
                  <a:solidFill>
                    <a:srgbClr val="505050"/>
                  </a:solidFill>
                  <a:latin typeface="Segoe UI" panose="020B0502040204020203" pitchFamily="34" charset="0"/>
                </a:endParaRPr>
              </a:p>
            </p:txBody>
          </p:sp>
          <p:sp>
            <p:nvSpPr>
              <p:cNvPr id="213" name="Freeform 3521"/>
              <p:cNvSpPr>
                <a:spLocks/>
              </p:cNvSpPr>
              <p:nvPr/>
            </p:nvSpPr>
            <p:spPr bwMode="auto">
              <a:xfrm>
                <a:off x="3714750" y="1130300"/>
                <a:ext cx="187325" cy="227012"/>
              </a:xfrm>
              <a:custGeom>
                <a:avLst/>
                <a:gdLst>
                  <a:gd name="T0" fmla="*/ 54 w 91"/>
                  <a:gd name="T1" fmla="*/ 56 h 110"/>
                  <a:gd name="T2" fmla="*/ 52 w 91"/>
                  <a:gd name="T3" fmla="*/ 56 h 110"/>
                  <a:gd name="T4" fmla="*/ 52 w 91"/>
                  <a:gd name="T5" fmla="*/ 54 h 110"/>
                  <a:gd name="T6" fmla="*/ 62 w 91"/>
                  <a:gd name="T7" fmla="*/ 53 h 110"/>
                  <a:gd name="T8" fmla="*/ 69 w 91"/>
                  <a:gd name="T9" fmla="*/ 46 h 110"/>
                  <a:gd name="T10" fmla="*/ 67 w 91"/>
                  <a:gd name="T11" fmla="*/ 43 h 110"/>
                  <a:gd name="T12" fmla="*/ 62 w 91"/>
                  <a:gd name="T13" fmla="*/ 43 h 110"/>
                  <a:gd name="T14" fmla="*/ 64 w 91"/>
                  <a:gd name="T15" fmla="*/ 36 h 110"/>
                  <a:gd name="T16" fmla="*/ 65 w 91"/>
                  <a:gd name="T17" fmla="*/ 34 h 110"/>
                  <a:gd name="T18" fmla="*/ 65 w 91"/>
                  <a:gd name="T19" fmla="*/ 34 h 110"/>
                  <a:gd name="T20" fmla="*/ 67 w 91"/>
                  <a:gd name="T21" fmla="*/ 26 h 110"/>
                  <a:gd name="T22" fmla="*/ 57 w 91"/>
                  <a:gd name="T23" fmla="*/ 9 h 110"/>
                  <a:gd name="T24" fmla="*/ 43 w 91"/>
                  <a:gd name="T25" fmla="*/ 0 h 110"/>
                  <a:gd name="T26" fmla="*/ 25 w 91"/>
                  <a:gd name="T27" fmla="*/ 22 h 110"/>
                  <a:gd name="T28" fmla="*/ 28 w 91"/>
                  <a:gd name="T29" fmla="*/ 34 h 110"/>
                  <a:gd name="T30" fmla="*/ 30 w 91"/>
                  <a:gd name="T31" fmla="*/ 43 h 110"/>
                  <a:gd name="T32" fmla="*/ 26 w 91"/>
                  <a:gd name="T33" fmla="*/ 43 h 110"/>
                  <a:gd name="T34" fmla="*/ 23 w 91"/>
                  <a:gd name="T35" fmla="*/ 46 h 110"/>
                  <a:gd name="T36" fmla="*/ 31 w 91"/>
                  <a:gd name="T37" fmla="*/ 53 h 110"/>
                  <a:gd name="T38" fmla="*/ 39 w 91"/>
                  <a:gd name="T39" fmla="*/ 54 h 110"/>
                  <a:gd name="T40" fmla="*/ 39 w 91"/>
                  <a:gd name="T41" fmla="*/ 56 h 110"/>
                  <a:gd name="T42" fmla="*/ 37 w 91"/>
                  <a:gd name="T43" fmla="*/ 56 h 110"/>
                  <a:gd name="T44" fmla="*/ 15 w 91"/>
                  <a:gd name="T45" fmla="*/ 59 h 110"/>
                  <a:gd name="T46" fmla="*/ 15 w 91"/>
                  <a:gd name="T47" fmla="*/ 59 h 110"/>
                  <a:gd name="T48" fmla="*/ 0 w 91"/>
                  <a:gd name="T49" fmla="*/ 110 h 110"/>
                  <a:gd name="T50" fmla="*/ 12 w 91"/>
                  <a:gd name="T51" fmla="*/ 110 h 110"/>
                  <a:gd name="T52" fmla="*/ 16 w 91"/>
                  <a:gd name="T53" fmla="*/ 90 h 110"/>
                  <a:gd name="T54" fmla="*/ 17 w 91"/>
                  <a:gd name="T55" fmla="*/ 110 h 110"/>
                  <a:gd name="T56" fmla="*/ 74 w 91"/>
                  <a:gd name="T57" fmla="*/ 110 h 110"/>
                  <a:gd name="T58" fmla="*/ 75 w 91"/>
                  <a:gd name="T59" fmla="*/ 90 h 110"/>
                  <a:gd name="T60" fmla="*/ 79 w 91"/>
                  <a:gd name="T61" fmla="*/ 110 h 110"/>
                  <a:gd name="T62" fmla="*/ 91 w 91"/>
                  <a:gd name="T63" fmla="*/ 110 h 110"/>
                  <a:gd name="T64" fmla="*/ 77 w 91"/>
                  <a:gd name="T65" fmla="*/ 59 h 110"/>
                  <a:gd name="T66" fmla="*/ 54 w 91"/>
                  <a:gd name="T67"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110">
                    <a:moveTo>
                      <a:pt x="54" y="56"/>
                    </a:moveTo>
                    <a:cubicBezTo>
                      <a:pt x="52" y="56"/>
                      <a:pt x="52" y="56"/>
                      <a:pt x="52" y="56"/>
                    </a:cubicBezTo>
                    <a:cubicBezTo>
                      <a:pt x="52" y="54"/>
                      <a:pt x="52" y="54"/>
                      <a:pt x="52" y="54"/>
                    </a:cubicBezTo>
                    <a:cubicBezTo>
                      <a:pt x="55" y="54"/>
                      <a:pt x="58" y="54"/>
                      <a:pt x="62" y="53"/>
                    </a:cubicBezTo>
                    <a:cubicBezTo>
                      <a:pt x="68" y="52"/>
                      <a:pt x="69" y="49"/>
                      <a:pt x="69" y="46"/>
                    </a:cubicBezTo>
                    <a:cubicBezTo>
                      <a:pt x="70" y="44"/>
                      <a:pt x="68" y="40"/>
                      <a:pt x="67" y="43"/>
                    </a:cubicBezTo>
                    <a:cubicBezTo>
                      <a:pt x="66" y="46"/>
                      <a:pt x="63" y="45"/>
                      <a:pt x="62" y="43"/>
                    </a:cubicBezTo>
                    <a:cubicBezTo>
                      <a:pt x="62" y="42"/>
                      <a:pt x="63" y="38"/>
                      <a:pt x="64" y="36"/>
                    </a:cubicBezTo>
                    <a:cubicBezTo>
                      <a:pt x="65" y="35"/>
                      <a:pt x="65" y="35"/>
                      <a:pt x="65" y="34"/>
                    </a:cubicBezTo>
                    <a:cubicBezTo>
                      <a:pt x="65" y="34"/>
                      <a:pt x="65" y="34"/>
                      <a:pt x="65" y="34"/>
                    </a:cubicBezTo>
                    <a:cubicBezTo>
                      <a:pt x="66" y="31"/>
                      <a:pt x="67" y="29"/>
                      <a:pt x="67" y="26"/>
                    </a:cubicBezTo>
                    <a:cubicBezTo>
                      <a:pt x="67" y="18"/>
                      <a:pt x="62" y="11"/>
                      <a:pt x="57" y="9"/>
                    </a:cubicBezTo>
                    <a:cubicBezTo>
                      <a:pt x="53" y="3"/>
                      <a:pt x="48" y="0"/>
                      <a:pt x="43" y="0"/>
                    </a:cubicBezTo>
                    <a:cubicBezTo>
                      <a:pt x="33" y="0"/>
                      <a:pt x="25" y="10"/>
                      <a:pt x="25" y="22"/>
                    </a:cubicBezTo>
                    <a:cubicBezTo>
                      <a:pt x="25" y="27"/>
                      <a:pt x="26" y="30"/>
                      <a:pt x="28" y="34"/>
                    </a:cubicBezTo>
                    <a:cubicBezTo>
                      <a:pt x="28" y="34"/>
                      <a:pt x="31" y="41"/>
                      <a:pt x="30" y="43"/>
                    </a:cubicBezTo>
                    <a:cubicBezTo>
                      <a:pt x="30" y="45"/>
                      <a:pt x="27" y="46"/>
                      <a:pt x="26" y="43"/>
                    </a:cubicBezTo>
                    <a:cubicBezTo>
                      <a:pt x="25" y="40"/>
                      <a:pt x="23" y="44"/>
                      <a:pt x="23" y="46"/>
                    </a:cubicBezTo>
                    <a:cubicBezTo>
                      <a:pt x="24" y="49"/>
                      <a:pt x="24" y="52"/>
                      <a:pt x="31" y="53"/>
                    </a:cubicBezTo>
                    <a:cubicBezTo>
                      <a:pt x="34" y="54"/>
                      <a:pt x="37" y="54"/>
                      <a:pt x="39" y="54"/>
                    </a:cubicBezTo>
                    <a:cubicBezTo>
                      <a:pt x="39" y="56"/>
                      <a:pt x="39" y="56"/>
                      <a:pt x="39" y="56"/>
                    </a:cubicBezTo>
                    <a:cubicBezTo>
                      <a:pt x="37" y="56"/>
                      <a:pt x="37" y="56"/>
                      <a:pt x="37" y="56"/>
                    </a:cubicBezTo>
                    <a:cubicBezTo>
                      <a:pt x="15" y="59"/>
                      <a:pt x="15" y="59"/>
                      <a:pt x="15" y="59"/>
                    </a:cubicBezTo>
                    <a:cubicBezTo>
                      <a:pt x="15" y="59"/>
                      <a:pt x="15" y="59"/>
                      <a:pt x="15" y="59"/>
                    </a:cubicBezTo>
                    <a:cubicBezTo>
                      <a:pt x="7" y="76"/>
                      <a:pt x="3" y="93"/>
                      <a:pt x="0" y="110"/>
                    </a:cubicBezTo>
                    <a:cubicBezTo>
                      <a:pt x="12" y="110"/>
                      <a:pt x="12" y="110"/>
                      <a:pt x="12" y="110"/>
                    </a:cubicBezTo>
                    <a:cubicBezTo>
                      <a:pt x="13" y="103"/>
                      <a:pt x="15" y="96"/>
                      <a:pt x="16" y="90"/>
                    </a:cubicBezTo>
                    <a:cubicBezTo>
                      <a:pt x="17" y="97"/>
                      <a:pt x="17" y="104"/>
                      <a:pt x="17" y="110"/>
                    </a:cubicBezTo>
                    <a:cubicBezTo>
                      <a:pt x="74" y="110"/>
                      <a:pt x="74" y="110"/>
                      <a:pt x="74" y="110"/>
                    </a:cubicBezTo>
                    <a:cubicBezTo>
                      <a:pt x="75" y="90"/>
                      <a:pt x="75" y="90"/>
                      <a:pt x="75" y="90"/>
                    </a:cubicBezTo>
                    <a:cubicBezTo>
                      <a:pt x="77" y="97"/>
                      <a:pt x="78" y="103"/>
                      <a:pt x="79" y="110"/>
                    </a:cubicBezTo>
                    <a:cubicBezTo>
                      <a:pt x="91" y="110"/>
                      <a:pt x="91" y="110"/>
                      <a:pt x="91" y="110"/>
                    </a:cubicBezTo>
                    <a:cubicBezTo>
                      <a:pt x="88" y="93"/>
                      <a:pt x="84" y="76"/>
                      <a:pt x="77" y="59"/>
                    </a:cubicBezTo>
                    <a:cubicBezTo>
                      <a:pt x="54" y="56"/>
                      <a:pt x="54" y="56"/>
                      <a:pt x="54" y="56"/>
                    </a:cubicBezTo>
                    <a:close/>
                  </a:path>
                </a:pathLst>
              </a:custGeom>
              <a:solidFill>
                <a:srgbClr val="176C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214" name="Freeform 3522"/>
              <p:cNvSpPr>
                <a:spLocks/>
              </p:cNvSpPr>
              <p:nvPr/>
            </p:nvSpPr>
            <p:spPr bwMode="auto">
              <a:xfrm>
                <a:off x="3941763" y="1573212"/>
                <a:ext cx="188913" cy="225425"/>
              </a:xfrm>
              <a:custGeom>
                <a:avLst/>
                <a:gdLst>
                  <a:gd name="T0" fmla="*/ 55 w 91"/>
                  <a:gd name="T1" fmla="*/ 56 h 109"/>
                  <a:gd name="T2" fmla="*/ 52 w 91"/>
                  <a:gd name="T3" fmla="*/ 56 h 109"/>
                  <a:gd name="T4" fmla="*/ 52 w 91"/>
                  <a:gd name="T5" fmla="*/ 54 h 109"/>
                  <a:gd name="T6" fmla="*/ 62 w 91"/>
                  <a:gd name="T7" fmla="*/ 53 h 109"/>
                  <a:gd name="T8" fmla="*/ 69 w 91"/>
                  <a:gd name="T9" fmla="*/ 46 h 109"/>
                  <a:gd name="T10" fmla="*/ 67 w 91"/>
                  <a:gd name="T11" fmla="*/ 42 h 109"/>
                  <a:gd name="T12" fmla="*/ 62 w 91"/>
                  <a:gd name="T13" fmla="*/ 42 h 109"/>
                  <a:gd name="T14" fmla="*/ 64 w 91"/>
                  <a:gd name="T15" fmla="*/ 35 h 109"/>
                  <a:gd name="T16" fmla="*/ 65 w 91"/>
                  <a:gd name="T17" fmla="*/ 33 h 109"/>
                  <a:gd name="T18" fmla="*/ 65 w 91"/>
                  <a:gd name="T19" fmla="*/ 33 h 109"/>
                  <a:gd name="T20" fmla="*/ 67 w 91"/>
                  <a:gd name="T21" fmla="*/ 25 h 109"/>
                  <a:gd name="T22" fmla="*/ 57 w 91"/>
                  <a:gd name="T23" fmla="*/ 8 h 109"/>
                  <a:gd name="T24" fmla="*/ 43 w 91"/>
                  <a:gd name="T25" fmla="*/ 0 h 109"/>
                  <a:gd name="T26" fmla="*/ 25 w 91"/>
                  <a:gd name="T27" fmla="*/ 22 h 109"/>
                  <a:gd name="T28" fmla="*/ 28 w 91"/>
                  <a:gd name="T29" fmla="*/ 33 h 109"/>
                  <a:gd name="T30" fmla="*/ 30 w 91"/>
                  <a:gd name="T31" fmla="*/ 42 h 109"/>
                  <a:gd name="T32" fmla="*/ 26 w 91"/>
                  <a:gd name="T33" fmla="*/ 42 h 109"/>
                  <a:gd name="T34" fmla="*/ 23 w 91"/>
                  <a:gd name="T35" fmla="*/ 46 h 109"/>
                  <a:gd name="T36" fmla="*/ 31 w 91"/>
                  <a:gd name="T37" fmla="*/ 53 h 109"/>
                  <a:gd name="T38" fmla="*/ 39 w 91"/>
                  <a:gd name="T39" fmla="*/ 54 h 109"/>
                  <a:gd name="T40" fmla="*/ 39 w 91"/>
                  <a:gd name="T41" fmla="*/ 56 h 109"/>
                  <a:gd name="T42" fmla="*/ 37 w 91"/>
                  <a:gd name="T43" fmla="*/ 56 h 109"/>
                  <a:gd name="T44" fmla="*/ 15 w 91"/>
                  <a:gd name="T45" fmla="*/ 58 h 109"/>
                  <a:gd name="T46" fmla="*/ 15 w 91"/>
                  <a:gd name="T47" fmla="*/ 58 h 109"/>
                  <a:gd name="T48" fmla="*/ 0 w 91"/>
                  <a:gd name="T49" fmla="*/ 109 h 109"/>
                  <a:gd name="T50" fmla="*/ 12 w 91"/>
                  <a:gd name="T51" fmla="*/ 109 h 109"/>
                  <a:gd name="T52" fmla="*/ 16 w 91"/>
                  <a:gd name="T53" fmla="*/ 89 h 109"/>
                  <a:gd name="T54" fmla="*/ 17 w 91"/>
                  <a:gd name="T55" fmla="*/ 109 h 109"/>
                  <a:gd name="T56" fmla="*/ 74 w 91"/>
                  <a:gd name="T57" fmla="*/ 109 h 109"/>
                  <a:gd name="T58" fmla="*/ 75 w 91"/>
                  <a:gd name="T59" fmla="*/ 89 h 109"/>
                  <a:gd name="T60" fmla="*/ 79 w 91"/>
                  <a:gd name="T61" fmla="*/ 109 h 109"/>
                  <a:gd name="T62" fmla="*/ 91 w 91"/>
                  <a:gd name="T63" fmla="*/ 109 h 109"/>
                  <a:gd name="T64" fmla="*/ 77 w 91"/>
                  <a:gd name="T65" fmla="*/ 58 h 109"/>
                  <a:gd name="T66" fmla="*/ 55 w 91"/>
                  <a:gd name="T67"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109">
                    <a:moveTo>
                      <a:pt x="55" y="56"/>
                    </a:moveTo>
                    <a:cubicBezTo>
                      <a:pt x="52" y="56"/>
                      <a:pt x="52" y="56"/>
                      <a:pt x="52" y="56"/>
                    </a:cubicBezTo>
                    <a:cubicBezTo>
                      <a:pt x="52" y="54"/>
                      <a:pt x="52" y="54"/>
                      <a:pt x="52" y="54"/>
                    </a:cubicBezTo>
                    <a:cubicBezTo>
                      <a:pt x="55" y="54"/>
                      <a:pt x="58" y="53"/>
                      <a:pt x="62" y="53"/>
                    </a:cubicBezTo>
                    <a:cubicBezTo>
                      <a:pt x="68" y="51"/>
                      <a:pt x="69" y="48"/>
                      <a:pt x="69" y="46"/>
                    </a:cubicBezTo>
                    <a:cubicBezTo>
                      <a:pt x="70" y="43"/>
                      <a:pt x="68" y="39"/>
                      <a:pt x="67" y="42"/>
                    </a:cubicBezTo>
                    <a:cubicBezTo>
                      <a:pt x="66" y="45"/>
                      <a:pt x="63" y="44"/>
                      <a:pt x="62" y="42"/>
                    </a:cubicBezTo>
                    <a:cubicBezTo>
                      <a:pt x="62" y="41"/>
                      <a:pt x="63" y="38"/>
                      <a:pt x="64" y="35"/>
                    </a:cubicBezTo>
                    <a:cubicBezTo>
                      <a:pt x="65" y="35"/>
                      <a:pt x="65" y="34"/>
                      <a:pt x="65" y="33"/>
                    </a:cubicBezTo>
                    <a:cubicBezTo>
                      <a:pt x="65" y="33"/>
                      <a:pt x="65" y="33"/>
                      <a:pt x="65" y="33"/>
                    </a:cubicBezTo>
                    <a:cubicBezTo>
                      <a:pt x="66" y="30"/>
                      <a:pt x="67" y="28"/>
                      <a:pt x="67" y="25"/>
                    </a:cubicBezTo>
                    <a:cubicBezTo>
                      <a:pt x="67" y="17"/>
                      <a:pt x="62" y="10"/>
                      <a:pt x="57" y="8"/>
                    </a:cubicBezTo>
                    <a:cubicBezTo>
                      <a:pt x="53" y="3"/>
                      <a:pt x="48" y="0"/>
                      <a:pt x="43" y="0"/>
                    </a:cubicBezTo>
                    <a:cubicBezTo>
                      <a:pt x="33" y="0"/>
                      <a:pt x="25" y="10"/>
                      <a:pt x="25" y="22"/>
                    </a:cubicBezTo>
                    <a:cubicBezTo>
                      <a:pt x="25" y="26"/>
                      <a:pt x="26" y="30"/>
                      <a:pt x="28" y="33"/>
                    </a:cubicBezTo>
                    <a:cubicBezTo>
                      <a:pt x="28" y="33"/>
                      <a:pt x="31" y="40"/>
                      <a:pt x="30" y="42"/>
                    </a:cubicBezTo>
                    <a:cubicBezTo>
                      <a:pt x="30" y="44"/>
                      <a:pt x="27" y="45"/>
                      <a:pt x="26" y="42"/>
                    </a:cubicBezTo>
                    <a:cubicBezTo>
                      <a:pt x="25" y="39"/>
                      <a:pt x="23" y="43"/>
                      <a:pt x="23" y="46"/>
                    </a:cubicBezTo>
                    <a:cubicBezTo>
                      <a:pt x="24" y="48"/>
                      <a:pt x="24" y="51"/>
                      <a:pt x="31" y="53"/>
                    </a:cubicBezTo>
                    <a:cubicBezTo>
                      <a:pt x="34" y="53"/>
                      <a:pt x="37" y="54"/>
                      <a:pt x="39" y="54"/>
                    </a:cubicBezTo>
                    <a:cubicBezTo>
                      <a:pt x="39" y="56"/>
                      <a:pt x="39" y="56"/>
                      <a:pt x="39" y="56"/>
                    </a:cubicBezTo>
                    <a:cubicBezTo>
                      <a:pt x="37" y="56"/>
                      <a:pt x="37" y="56"/>
                      <a:pt x="37" y="56"/>
                    </a:cubicBezTo>
                    <a:cubicBezTo>
                      <a:pt x="15" y="58"/>
                      <a:pt x="15" y="58"/>
                      <a:pt x="15" y="58"/>
                    </a:cubicBezTo>
                    <a:cubicBezTo>
                      <a:pt x="15" y="58"/>
                      <a:pt x="15" y="58"/>
                      <a:pt x="15" y="58"/>
                    </a:cubicBezTo>
                    <a:cubicBezTo>
                      <a:pt x="7" y="75"/>
                      <a:pt x="3" y="92"/>
                      <a:pt x="0" y="109"/>
                    </a:cubicBezTo>
                    <a:cubicBezTo>
                      <a:pt x="12" y="109"/>
                      <a:pt x="12" y="109"/>
                      <a:pt x="12" y="109"/>
                    </a:cubicBezTo>
                    <a:cubicBezTo>
                      <a:pt x="13" y="102"/>
                      <a:pt x="15" y="96"/>
                      <a:pt x="16" y="89"/>
                    </a:cubicBezTo>
                    <a:cubicBezTo>
                      <a:pt x="17" y="97"/>
                      <a:pt x="17" y="103"/>
                      <a:pt x="17" y="109"/>
                    </a:cubicBezTo>
                    <a:cubicBezTo>
                      <a:pt x="74" y="109"/>
                      <a:pt x="74" y="109"/>
                      <a:pt x="74" y="109"/>
                    </a:cubicBezTo>
                    <a:cubicBezTo>
                      <a:pt x="75" y="89"/>
                      <a:pt x="75" y="89"/>
                      <a:pt x="75" y="89"/>
                    </a:cubicBezTo>
                    <a:cubicBezTo>
                      <a:pt x="77" y="96"/>
                      <a:pt x="78" y="103"/>
                      <a:pt x="79" y="109"/>
                    </a:cubicBezTo>
                    <a:cubicBezTo>
                      <a:pt x="91" y="109"/>
                      <a:pt x="91" y="109"/>
                      <a:pt x="91" y="109"/>
                    </a:cubicBezTo>
                    <a:cubicBezTo>
                      <a:pt x="88" y="92"/>
                      <a:pt x="84" y="75"/>
                      <a:pt x="77" y="58"/>
                    </a:cubicBezTo>
                    <a:cubicBezTo>
                      <a:pt x="55" y="56"/>
                      <a:pt x="55" y="56"/>
                      <a:pt x="55" y="56"/>
                    </a:cubicBez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215" name="Freeform 3523"/>
              <p:cNvSpPr>
                <a:spLocks/>
              </p:cNvSpPr>
              <p:nvPr/>
            </p:nvSpPr>
            <p:spPr bwMode="auto">
              <a:xfrm>
                <a:off x="3708400" y="2001837"/>
                <a:ext cx="241300" cy="227012"/>
              </a:xfrm>
              <a:custGeom>
                <a:avLst/>
                <a:gdLst>
                  <a:gd name="T0" fmla="*/ 68 w 117"/>
                  <a:gd name="T1" fmla="*/ 52 h 110"/>
                  <a:gd name="T2" fmla="*/ 68 w 117"/>
                  <a:gd name="T3" fmla="*/ 48 h 110"/>
                  <a:gd name="T4" fmla="*/ 74 w 117"/>
                  <a:gd name="T5" fmla="*/ 40 h 110"/>
                  <a:gd name="T6" fmla="*/ 74 w 117"/>
                  <a:gd name="T7" fmla="*/ 34 h 110"/>
                  <a:gd name="T8" fmla="*/ 77 w 117"/>
                  <a:gd name="T9" fmla="*/ 31 h 110"/>
                  <a:gd name="T10" fmla="*/ 77 w 117"/>
                  <a:gd name="T11" fmla="*/ 25 h 110"/>
                  <a:gd name="T12" fmla="*/ 75 w 117"/>
                  <a:gd name="T13" fmla="*/ 23 h 110"/>
                  <a:gd name="T14" fmla="*/ 79 w 117"/>
                  <a:gd name="T15" fmla="*/ 15 h 110"/>
                  <a:gd name="T16" fmla="*/ 68 w 117"/>
                  <a:gd name="T17" fmla="*/ 4 h 110"/>
                  <a:gd name="T18" fmla="*/ 67 w 117"/>
                  <a:gd name="T19" fmla="*/ 4 h 110"/>
                  <a:gd name="T20" fmla="*/ 55 w 117"/>
                  <a:gd name="T21" fmla="*/ 0 h 110"/>
                  <a:gd name="T22" fmla="*/ 38 w 117"/>
                  <a:gd name="T23" fmla="*/ 14 h 110"/>
                  <a:gd name="T24" fmla="*/ 42 w 117"/>
                  <a:gd name="T25" fmla="*/ 23 h 110"/>
                  <a:gd name="T26" fmla="*/ 39 w 117"/>
                  <a:gd name="T27" fmla="*/ 25 h 110"/>
                  <a:gd name="T28" fmla="*/ 39 w 117"/>
                  <a:gd name="T29" fmla="*/ 31 h 110"/>
                  <a:gd name="T30" fmla="*/ 42 w 117"/>
                  <a:gd name="T31" fmla="*/ 34 h 110"/>
                  <a:gd name="T32" fmla="*/ 42 w 117"/>
                  <a:gd name="T33" fmla="*/ 40 h 110"/>
                  <a:gd name="T34" fmla="*/ 49 w 117"/>
                  <a:gd name="T35" fmla="*/ 48 h 110"/>
                  <a:gd name="T36" fmla="*/ 49 w 117"/>
                  <a:gd name="T37" fmla="*/ 52 h 110"/>
                  <a:gd name="T38" fmla="*/ 20 w 117"/>
                  <a:gd name="T39" fmla="*/ 55 h 110"/>
                  <a:gd name="T40" fmla="*/ 20 w 117"/>
                  <a:gd name="T41" fmla="*/ 56 h 110"/>
                  <a:gd name="T42" fmla="*/ 0 w 117"/>
                  <a:gd name="T43" fmla="*/ 110 h 110"/>
                  <a:gd name="T44" fmla="*/ 18 w 117"/>
                  <a:gd name="T45" fmla="*/ 110 h 110"/>
                  <a:gd name="T46" fmla="*/ 20 w 117"/>
                  <a:gd name="T47" fmla="*/ 102 h 110"/>
                  <a:gd name="T48" fmla="*/ 20 w 117"/>
                  <a:gd name="T49" fmla="*/ 110 h 110"/>
                  <a:gd name="T50" fmla="*/ 97 w 117"/>
                  <a:gd name="T51" fmla="*/ 110 h 110"/>
                  <a:gd name="T52" fmla="*/ 97 w 117"/>
                  <a:gd name="T53" fmla="*/ 100 h 110"/>
                  <a:gd name="T54" fmla="*/ 100 w 117"/>
                  <a:gd name="T55" fmla="*/ 110 h 110"/>
                  <a:gd name="T56" fmla="*/ 117 w 117"/>
                  <a:gd name="T57" fmla="*/ 110 h 110"/>
                  <a:gd name="T58" fmla="*/ 97 w 117"/>
                  <a:gd name="T59" fmla="*/ 55 h 110"/>
                  <a:gd name="T60" fmla="*/ 68 w 117"/>
                  <a:gd name="T61"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7" h="110">
                    <a:moveTo>
                      <a:pt x="68" y="52"/>
                    </a:moveTo>
                    <a:cubicBezTo>
                      <a:pt x="68" y="48"/>
                      <a:pt x="68" y="48"/>
                      <a:pt x="68" y="48"/>
                    </a:cubicBezTo>
                    <a:cubicBezTo>
                      <a:pt x="72" y="47"/>
                      <a:pt x="74" y="44"/>
                      <a:pt x="74" y="40"/>
                    </a:cubicBezTo>
                    <a:cubicBezTo>
                      <a:pt x="74" y="34"/>
                      <a:pt x="74" y="34"/>
                      <a:pt x="74" y="34"/>
                    </a:cubicBezTo>
                    <a:cubicBezTo>
                      <a:pt x="76" y="34"/>
                      <a:pt x="77" y="33"/>
                      <a:pt x="77" y="31"/>
                    </a:cubicBezTo>
                    <a:cubicBezTo>
                      <a:pt x="77" y="25"/>
                      <a:pt x="77" y="25"/>
                      <a:pt x="77" y="25"/>
                    </a:cubicBezTo>
                    <a:cubicBezTo>
                      <a:pt x="77" y="24"/>
                      <a:pt x="76" y="23"/>
                      <a:pt x="75" y="23"/>
                    </a:cubicBezTo>
                    <a:cubicBezTo>
                      <a:pt x="77" y="20"/>
                      <a:pt x="79" y="18"/>
                      <a:pt x="79" y="15"/>
                    </a:cubicBezTo>
                    <a:cubicBezTo>
                      <a:pt x="79" y="9"/>
                      <a:pt x="74" y="4"/>
                      <a:pt x="68" y="4"/>
                    </a:cubicBezTo>
                    <a:cubicBezTo>
                      <a:pt x="67" y="4"/>
                      <a:pt x="67" y="4"/>
                      <a:pt x="67" y="4"/>
                    </a:cubicBezTo>
                    <a:cubicBezTo>
                      <a:pt x="64" y="1"/>
                      <a:pt x="60" y="0"/>
                      <a:pt x="55" y="0"/>
                    </a:cubicBezTo>
                    <a:cubicBezTo>
                      <a:pt x="46" y="0"/>
                      <a:pt x="38" y="6"/>
                      <a:pt x="38" y="14"/>
                    </a:cubicBezTo>
                    <a:cubicBezTo>
                      <a:pt x="38" y="17"/>
                      <a:pt x="40" y="20"/>
                      <a:pt x="42" y="23"/>
                    </a:cubicBezTo>
                    <a:cubicBezTo>
                      <a:pt x="40" y="23"/>
                      <a:pt x="39" y="24"/>
                      <a:pt x="39" y="25"/>
                    </a:cubicBezTo>
                    <a:cubicBezTo>
                      <a:pt x="39" y="31"/>
                      <a:pt x="39" y="31"/>
                      <a:pt x="39" y="31"/>
                    </a:cubicBezTo>
                    <a:cubicBezTo>
                      <a:pt x="39" y="33"/>
                      <a:pt x="41" y="34"/>
                      <a:pt x="42" y="34"/>
                    </a:cubicBezTo>
                    <a:cubicBezTo>
                      <a:pt x="42" y="40"/>
                      <a:pt x="42" y="40"/>
                      <a:pt x="42" y="40"/>
                    </a:cubicBezTo>
                    <a:cubicBezTo>
                      <a:pt x="42" y="44"/>
                      <a:pt x="45" y="47"/>
                      <a:pt x="49" y="48"/>
                    </a:cubicBezTo>
                    <a:cubicBezTo>
                      <a:pt x="49" y="52"/>
                      <a:pt x="49" y="52"/>
                      <a:pt x="49" y="52"/>
                    </a:cubicBezTo>
                    <a:cubicBezTo>
                      <a:pt x="20" y="55"/>
                      <a:pt x="20" y="55"/>
                      <a:pt x="20" y="55"/>
                    </a:cubicBezTo>
                    <a:cubicBezTo>
                      <a:pt x="20" y="56"/>
                      <a:pt x="20" y="56"/>
                      <a:pt x="20" y="56"/>
                    </a:cubicBezTo>
                    <a:cubicBezTo>
                      <a:pt x="12" y="74"/>
                      <a:pt x="5" y="91"/>
                      <a:pt x="0" y="110"/>
                    </a:cubicBezTo>
                    <a:cubicBezTo>
                      <a:pt x="18" y="110"/>
                      <a:pt x="18" y="110"/>
                      <a:pt x="18" y="110"/>
                    </a:cubicBezTo>
                    <a:cubicBezTo>
                      <a:pt x="18" y="107"/>
                      <a:pt x="19" y="104"/>
                      <a:pt x="20" y="102"/>
                    </a:cubicBezTo>
                    <a:cubicBezTo>
                      <a:pt x="20" y="104"/>
                      <a:pt x="20" y="107"/>
                      <a:pt x="20" y="110"/>
                    </a:cubicBezTo>
                    <a:cubicBezTo>
                      <a:pt x="97" y="110"/>
                      <a:pt x="97" y="110"/>
                      <a:pt x="97" y="110"/>
                    </a:cubicBezTo>
                    <a:cubicBezTo>
                      <a:pt x="97" y="100"/>
                      <a:pt x="97" y="100"/>
                      <a:pt x="97" y="100"/>
                    </a:cubicBezTo>
                    <a:cubicBezTo>
                      <a:pt x="98" y="103"/>
                      <a:pt x="99" y="106"/>
                      <a:pt x="100" y="110"/>
                    </a:cubicBezTo>
                    <a:cubicBezTo>
                      <a:pt x="117" y="110"/>
                      <a:pt x="117" y="110"/>
                      <a:pt x="117" y="110"/>
                    </a:cubicBezTo>
                    <a:cubicBezTo>
                      <a:pt x="112" y="91"/>
                      <a:pt x="105" y="73"/>
                      <a:pt x="97" y="55"/>
                    </a:cubicBezTo>
                    <a:cubicBezTo>
                      <a:pt x="68" y="52"/>
                      <a:pt x="68" y="52"/>
                      <a:pt x="68" y="52"/>
                    </a:cubicBez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216" name="Freeform 3524"/>
              <p:cNvSpPr>
                <a:spLocks/>
              </p:cNvSpPr>
              <p:nvPr/>
            </p:nvSpPr>
            <p:spPr bwMode="auto">
              <a:xfrm>
                <a:off x="3767137" y="2466975"/>
                <a:ext cx="241300" cy="227012"/>
              </a:xfrm>
              <a:custGeom>
                <a:avLst/>
                <a:gdLst>
                  <a:gd name="T0" fmla="*/ 68 w 117"/>
                  <a:gd name="T1" fmla="*/ 53 h 110"/>
                  <a:gd name="T2" fmla="*/ 68 w 117"/>
                  <a:gd name="T3" fmla="*/ 48 h 110"/>
                  <a:gd name="T4" fmla="*/ 74 w 117"/>
                  <a:gd name="T5" fmla="*/ 41 h 110"/>
                  <a:gd name="T6" fmla="*/ 74 w 117"/>
                  <a:gd name="T7" fmla="*/ 34 h 110"/>
                  <a:gd name="T8" fmla="*/ 77 w 117"/>
                  <a:gd name="T9" fmla="*/ 31 h 110"/>
                  <a:gd name="T10" fmla="*/ 77 w 117"/>
                  <a:gd name="T11" fmla="*/ 26 h 110"/>
                  <a:gd name="T12" fmla="*/ 75 w 117"/>
                  <a:gd name="T13" fmla="*/ 23 h 110"/>
                  <a:gd name="T14" fmla="*/ 79 w 117"/>
                  <a:gd name="T15" fmla="*/ 15 h 110"/>
                  <a:gd name="T16" fmla="*/ 68 w 117"/>
                  <a:gd name="T17" fmla="*/ 4 h 110"/>
                  <a:gd name="T18" fmla="*/ 67 w 117"/>
                  <a:gd name="T19" fmla="*/ 4 h 110"/>
                  <a:gd name="T20" fmla="*/ 55 w 117"/>
                  <a:gd name="T21" fmla="*/ 0 h 110"/>
                  <a:gd name="T22" fmla="*/ 38 w 117"/>
                  <a:gd name="T23" fmla="*/ 14 h 110"/>
                  <a:gd name="T24" fmla="*/ 42 w 117"/>
                  <a:gd name="T25" fmla="*/ 23 h 110"/>
                  <a:gd name="T26" fmla="*/ 39 w 117"/>
                  <a:gd name="T27" fmla="*/ 26 h 110"/>
                  <a:gd name="T28" fmla="*/ 39 w 117"/>
                  <a:gd name="T29" fmla="*/ 31 h 110"/>
                  <a:gd name="T30" fmla="*/ 42 w 117"/>
                  <a:gd name="T31" fmla="*/ 34 h 110"/>
                  <a:gd name="T32" fmla="*/ 42 w 117"/>
                  <a:gd name="T33" fmla="*/ 41 h 110"/>
                  <a:gd name="T34" fmla="*/ 49 w 117"/>
                  <a:gd name="T35" fmla="*/ 48 h 110"/>
                  <a:gd name="T36" fmla="*/ 49 w 117"/>
                  <a:gd name="T37" fmla="*/ 53 h 110"/>
                  <a:gd name="T38" fmla="*/ 20 w 117"/>
                  <a:gd name="T39" fmla="*/ 55 h 110"/>
                  <a:gd name="T40" fmla="*/ 20 w 117"/>
                  <a:gd name="T41" fmla="*/ 56 h 110"/>
                  <a:gd name="T42" fmla="*/ 0 w 117"/>
                  <a:gd name="T43" fmla="*/ 110 h 110"/>
                  <a:gd name="T44" fmla="*/ 18 w 117"/>
                  <a:gd name="T45" fmla="*/ 110 h 110"/>
                  <a:gd name="T46" fmla="*/ 20 w 117"/>
                  <a:gd name="T47" fmla="*/ 102 h 110"/>
                  <a:gd name="T48" fmla="*/ 20 w 117"/>
                  <a:gd name="T49" fmla="*/ 110 h 110"/>
                  <a:gd name="T50" fmla="*/ 97 w 117"/>
                  <a:gd name="T51" fmla="*/ 110 h 110"/>
                  <a:gd name="T52" fmla="*/ 97 w 117"/>
                  <a:gd name="T53" fmla="*/ 100 h 110"/>
                  <a:gd name="T54" fmla="*/ 100 w 117"/>
                  <a:gd name="T55" fmla="*/ 110 h 110"/>
                  <a:gd name="T56" fmla="*/ 117 w 117"/>
                  <a:gd name="T57" fmla="*/ 110 h 110"/>
                  <a:gd name="T58" fmla="*/ 97 w 117"/>
                  <a:gd name="T59" fmla="*/ 55 h 110"/>
                  <a:gd name="T60" fmla="*/ 68 w 117"/>
                  <a:gd name="T61" fmla="*/ 5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7" h="110">
                    <a:moveTo>
                      <a:pt x="68" y="53"/>
                    </a:moveTo>
                    <a:cubicBezTo>
                      <a:pt x="68" y="48"/>
                      <a:pt x="68" y="48"/>
                      <a:pt x="68" y="48"/>
                    </a:cubicBezTo>
                    <a:cubicBezTo>
                      <a:pt x="72" y="48"/>
                      <a:pt x="74" y="44"/>
                      <a:pt x="74" y="41"/>
                    </a:cubicBezTo>
                    <a:cubicBezTo>
                      <a:pt x="74" y="34"/>
                      <a:pt x="74" y="34"/>
                      <a:pt x="74" y="34"/>
                    </a:cubicBezTo>
                    <a:cubicBezTo>
                      <a:pt x="76" y="34"/>
                      <a:pt x="77" y="33"/>
                      <a:pt x="77" y="31"/>
                    </a:cubicBezTo>
                    <a:cubicBezTo>
                      <a:pt x="77" y="26"/>
                      <a:pt x="77" y="26"/>
                      <a:pt x="77" y="26"/>
                    </a:cubicBezTo>
                    <a:cubicBezTo>
                      <a:pt x="77" y="24"/>
                      <a:pt x="76" y="23"/>
                      <a:pt x="75" y="23"/>
                    </a:cubicBezTo>
                    <a:cubicBezTo>
                      <a:pt x="77" y="21"/>
                      <a:pt x="79" y="18"/>
                      <a:pt x="79" y="15"/>
                    </a:cubicBezTo>
                    <a:cubicBezTo>
                      <a:pt x="79" y="9"/>
                      <a:pt x="74" y="4"/>
                      <a:pt x="68" y="4"/>
                    </a:cubicBezTo>
                    <a:cubicBezTo>
                      <a:pt x="67" y="4"/>
                      <a:pt x="67" y="4"/>
                      <a:pt x="67" y="4"/>
                    </a:cubicBezTo>
                    <a:cubicBezTo>
                      <a:pt x="64" y="2"/>
                      <a:pt x="60" y="0"/>
                      <a:pt x="55" y="0"/>
                    </a:cubicBezTo>
                    <a:cubicBezTo>
                      <a:pt x="46" y="0"/>
                      <a:pt x="38" y="6"/>
                      <a:pt x="38" y="14"/>
                    </a:cubicBezTo>
                    <a:cubicBezTo>
                      <a:pt x="38" y="17"/>
                      <a:pt x="40" y="21"/>
                      <a:pt x="42" y="23"/>
                    </a:cubicBezTo>
                    <a:cubicBezTo>
                      <a:pt x="40" y="23"/>
                      <a:pt x="39" y="24"/>
                      <a:pt x="39" y="26"/>
                    </a:cubicBezTo>
                    <a:cubicBezTo>
                      <a:pt x="39" y="31"/>
                      <a:pt x="39" y="31"/>
                      <a:pt x="39" y="31"/>
                    </a:cubicBezTo>
                    <a:cubicBezTo>
                      <a:pt x="39" y="33"/>
                      <a:pt x="41" y="34"/>
                      <a:pt x="42" y="34"/>
                    </a:cubicBezTo>
                    <a:cubicBezTo>
                      <a:pt x="42" y="41"/>
                      <a:pt x="42" y="41"/>
                      <a:pt x="42" y="41"/>
                    </a:cubicBezTo>
                    <a:cubicBezTo>
                      <a:pt x="42" y="44"/>
                      <a:pt x="45" y="48"/>
                      <a:pt x="49" y="48"/>
                    </a:cubicBezTo>
                    <a:cubicBezTo>
                      <a:pt x="49" y="53"/>
                      <a:pt x="49" y="53"/>
                      <a:pt x="49" y="53"/>
                    </a:cubicBezTo>
                    <a:cubicBezTo>
                      <a:pt x="20" y="55"/>
                      <a:pt x="20" y="55"/>
                      <a:pt x="20" y="55"/>
                    </a:cubicBezTo>
                    <a:cubicBezTo>
                      <a:pt x="20" y="56"/>
                      <a:pt x="20" y="56"/>
                      <a:pt x="20" y="56"/>
                    </a:cubicBezTo>
                    <a:cubicBezTo>
                      <a:pt x="12" y="74"/>
                      <a:pt x="5" y="92"/>
                      <a:pt x="0" y="110"/>
                    </a:cubicBezTo>
                    <a:cubicBezTo>
                      <a:pt x="18" y="110"/>
                      <a:pt x="18" y="110"/>
                      <a:pt x="18" y="110"/>
                    </a:cubicBezTo>
                    <a:cubicBezTo>
                      <a:pt x="18" y="107"/>
                      <a:pt x="19" y="105"/>
                      <a:pt x="20" y="102"/>
                    </a:cubicBezTo>
                    <a:cubicBezTo>
                      <a:pt x="20" y="105"/>
                      <a:pt x="20" y="107"/>
                      <a:pt x="20" y="110"/>
                    </a:cubicBezTo>
                    <a:cubicBezTo>
                      <a:pt x="97" y="110"/>
                      <a:pt x="97" y="110"/>
                      <a:pt x="97" y="110"/>
                    </a:cubicBezTo>
                    <a:cubicBezTo>
                      <a:pt x="97" y="100"/>
                      <a:pt x="97" y="100"/>
                      <a:pt x="97" y="100"/>
                    </a:cubicBezTo>
                    <a:cubicBezTo>
                      <a:pt x="98" y="103"/>
                      <a:pt x="99" y="107"/>
                      <a:pt x="100" y="110"/>
                    </a:cubicBezTo>
                    <a:cubicBezTo>
                      <a:pt x="117" y="110"/>
                      <a:pt x="117" y="110"/>
                      <a:pt x="117" y="110"/>
                    </a:cubicBezTo>
                    <a:cubicBezTo>
                      <a:pt x="112" y="91"/>
                      <a:pt x="105" y="73"/>
                      <a:pt x="97" y="55"/>
                    </a:cubicBezTo>
                    <a:cubicBezTo>
                      <a:pt x="68" y="53"/>
                      <a:pt x="68" y="53"/>
                      <a:pt x="68" y="53"/>
                    </a:cubicBezTo>
                    <a:close/>
                  </a:path>
                </a:pathLst>
              </a:custGeom>
              <a:solidFill>
                <a:srgbClr val="176C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217" name="Freeform 3525"/>
              <p:cNvSpPr>
                <a:spLocks/>
              </p:cNvSpPr>
              <p:nvPr/>
            </p:nvSpPr>
            <p:spPr bwMode="auto">
              <a:xfrm>
                <a:off x="3806825" y="1601787"/>
                <a:ext cx="242888" cy="228600"/>
              </a:xfrm>
              <a:custGeom>
                <a:avLst/>
                <a:gdLst>
                  <a:gd name="T0" fmla="*/ 68 w 117"/>
                  <a:gd name="T1" fmla="*/ 52 h 110"/>
                  <a:gd name="T2" fmla="*/ 68 w 117"/>
                  <a:gd name="T3" fmla="*/ 48 h 110"/>
                  <a:gd name="T4" fmla="*/ 74 w 117"/>
                  <a:gd name="T5" fmla="*/ 40 h 110"/>
                  <a:gd name="T6" fmla="*/ 74 w 117"/>
                  <a:gd name="T7" fmla="*/ 34 h 110"/>
                  <a:gd name="T8" fmla="*/ 77 w 117"/>
                  <a:gd name="T9" fmla="*/ 31 h 110"/>
                  <a:gd name="T10" fmla="*/ 77 w 117"/>
                  <a:gd name="T11" fmla="*/ 25 h 110"/>
                  <a:gd name="T12" fmla="*/ 75 w 117"/>
                  <a:gd name="T13" fmla="*/ 23 h 110"/>
                  <a:gd name="T14" fmla="*/ 79 w 117"/>
                  <a:gd name="T15" fmla="*/ 15 h 110"/>
                  <a:gd name="T16" fmla="*/ 68 w 117"/>
                  <a:gd name="T17" fmla="*/ 4 h 110"/>
                  <a:gd name="T18" fmla="*/ 67 w 117"/>
                  <a:gd name="T19" fmla="*/ 4 h 110"/>
                  <a:gd name="T20" fmla="*/ 55 w 117"/>
                  <a:gd name="T21" fmla="*/ 0 h 110"/>
                  <a:gd name="T22" fmla="*/ 38 w 117"/>
                  <a:gd name="T23" fmla="*/ 14 h 110"/>
                  <a:gd name="T24" fmla="*/ 42 w 117"/>
                  <a:gd name="T25" fmla="*/ 23 h 110"/>
                  <a:gd name="T26" fmla="*/ 39 w 117"/>
                  <a:gd name="T27" fmla="*/ 25 h 110"/>
                  <a:gd name="T28" fmla="*/ 39 w 117"/>
                  <a:gd name="T29" fmla="*/ 31 h 110"/>
                  <a:gd name="T30" fmla="*/ 42 w 117"/>
                  <a:gd name="T31" fmla="*/ 34 h 110"/>
                  <a:gd name="T32" fmla="*/ 42 w 117"/>
                  <a:gd name="T33" fmla="*/ 40 h 110"/>
                  <a:gd name="T34" fmla="*/ 49 w 117"/>
                  <a:gd name="T35" fmla="*/ 48 h 110"/>
                  <a:gd name="T36" fmla="*/ 49 w 117"/>
                  <a:gd name="T37" fmla="*/ 52 h 110"/>
                  <a:gd name="T38" fmla="*/ 20 w 117"/>
                  <a:gd name="T39" fmla="*/ 55 h 110"/>
                  <a:gd name="T40" fmla="*/ 20 w 117"/>
                  <a:gd name="T41" fmla="*/ 56 h 110"/>
                  <a:gd name="T42" fmla="*/ 0 w 117"/>
                  <a:gd name="T43" fmla="*/ 110 h 110"/>
                  <a:gd name="T44" fmla="*/ 17 w 117"/>
                  <a:gd name="T45" fmla="*/ 110 h 110"/>
                  <a:gd name="T46" fmla="*/ 20 w 117"/>
                  <a:gd name="T47" fmla="*/ 101 h 110"/>
                  <a:gd name="T48" fmla="*/ 20 w 117"/>
                  <a:gd name="T49" fmla="*/ 110 h 110"/>
                  <a:gd name="T50" fmla="*/ 97 w 117"/>
                  <a:gd name="T51" fmla="*/ 110 h 110"/>
                  <a:gd name="T52" fmla="*/ 97 w 117"/>
                  <a:gd name="T53" fmla="*/ 100 h 110"/>
                  <a:gd name="T54" fmla="*/ 100 w 117"/>
                  <a:gd name="T55" fmla="*/ 110 h 110"/>
                  <a:gd name="T56" fmla="*/ 117 w 117"/>
                  <a:gd name="T57" fmla="*/ 110 h 110"/>
                  <a:gd name="T58" fmla="*/ 97 w 117"/>
                  <a:gd name="T59" fmla="*/ 55 h 110"/>
                  <a:gd name="T60" fmla="*/ 68 w 117"/>
                  <a:gd name="T61"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7" h="110">
                    <a:moveTo>
                      <a:pt x="68" y="52"/>
                    </a:moveTo>
                    <a:cubicBezTo>
                      <a:pt x="68" y="48"/>
                      <a:pt x="68" y="48"/>
                      <a:pt x="68" y="48"/>
                    </a:cubicBezTo>
                    <a:cubicBezTo>
                      <a:pt x="71" y="47"/>
                      <a:pt x="74" y="44"/>
                      <a:pt x="74" y="40"/>
                    </a:cubicBezTo>
                    <a:cubicBezTo>
                      <a:pt x="74" y="34"/>
                      <a:pt x="74" y="34"/>
                      <a:pt x="74" y="34"/>
                    </a:cubicBezTo>
                    <a:cubicBezTo>
                      <a:pt x="76" y="34"/>
                      <a:pt x="77" y="33"/>
                      <a:pt x="77" y="31"/>
                    </a:cubicBezTo>
                    <a:cubicBezTo>
                      <a:pt x="77" y="25"/>
                      <a:pt x="77" y="25"/>
                      <a:pt x="77" y="25"/>
                    </a:cubicBezTo>
                    <a:cubicBezTo>
                      <a:pt x="77" y="24"/>
                      <a:pt x="76" y="23"/>
                      <a:pt x="75" y="23"/>
                    </a:cubicBezTo>
                    <a:cubicBezTo>
                      <a:pt x="77" y="20"/>
                      <a:pt x="79" y="18"/>
                      <a:pt x="79" y="15"/>
                    </a:cubicBezTo>
                    <a:cubicBezTo>
                      <a:pt x="79" y="9"/>
                      <a:pt x="73" y="4"/>
                      <a:pt x="68" y="4"/>
                    </a:cubicBezTo>
                    <a:cubicBezTo>
                      <a:pt x="67" y="4"/>
                      <a:pt x="67" y="4"/>
                      <a:pt x="67" y="4"/>
                    </a:cubicBezTo>
                    <a:cubicBezTo>
                      <a:pt x="64" y="1"/>
                      <a:pt x="60" y="0"/>
                      <a:pt x="55" y="0"/>
                    </a:cubicBezTo>
                    <a:cubicBezTo>
                      <a:pt x="46" y="0"/>
                      <a:pt x="38" y="6"/>
                      <a:pt x="38" y="14"/>
                    </a:cubicBezTo>
                    <a:cubicBezTo>
                      <a:pt x="38" y="17"/>
                      <a:pt x="40" y="20"/>
                      <a:pt x="42" y="23"/>
                    </a:cubicBezTo>
                    <a:cubicBezTo>
                      <a:pt x="40" y="23"/>
                      <a:pt x="39" y="24"/>
                      <a:pt x="39" y="25"/>
                    </a:cubicBezTo>
                    <a:cubicBezTo>
                      <a:pt x="39" y="31"/>
                      <a:pt x="39" y="31"/>
                      <a:pt x="39" y="31"/>
                    </a:cubicBezTo>
                    <a:cubicBezTo>
                      <a:pt x="39" y="33"/>
                      <a:pt x="41" y="34"/>
                      <a:pt x="42" y="34"/>
                    </a:cubicBezTo>
                    <a:cubicBezTo>
                      <a:pt x="42" y="40"/>
                      <a:pt x="42" y="40"/>
                      <a:pt x="42" y="40"/>
                    </a:cubicBezTo>
                    <a:cubicBezTo>
                      <a:pt x="42" y="44"/>
                      <a:pt x="45" y="47"/>
                      <a:pt x="49" y="48"/>
                    </a:cubicBezTo>
                    <a:cubicBezTo>
                      <a:pt x="49" y="52"/>
                      <a:pt x="49" y="52"/>
                      <a:pt x="49" y="52"/>
                    </a:cubicBezTo>
                    <a:cubicBezTo>
                      <a:pt x="20" y="55"/>
                      <a:pt x="20" y="55"/>
                      <a:pt x="20" y="55"/>
                    </a:cubicBezTo>
                    <a:cubicBezTo>
                      <a:pt x="20" y="56"/>
                      <a:pt x="20" y="56"/>
                      <a:pt x="20" y="56"/>
                    </a:cubicBezTo>
                    <a:cubicBezTo>
                      <a:pt x="12" y="74"/>
                      <a:pt x="5" y="91"/>
                      <a:pt x="0" y="110"/>
                    </a:cubicBezTo>
                    <a:cubicBezTo>
                      <a:pt x="17" y="110"/>
                      <a:pt x="17" y="110"/>
                      <a:pt x="17" y="110"/>
                    </a:cubicBezTo>
                    <a:cubicBezTo>
                      <a:pt x="18" y="107"/>
                      <a:pt x="19" y="104"/>
                      <a:pt x="20" y="101"/>
                    </a:cubicBezTo>
                    <a:cubicBezTo>
                      <a:pt x="20" y="104"/>
                      <a:pt x="20" y="107"/>
                      <a:pt x="20" y="110"/>
                    </a:cubicBezTo>
                    <a:cubicBezTo>
                      <a:pt x="97" y="110"/>
                      <a:pt x="97" y="110"/>
                      <a:pt x="97" y="110"/>
                    </a:cubicBezTo>
                    <a:cubicBezTo>
                      <a:pt x="97" y="100"/>
                      <a:pt x="97" y="100"/>
                      <a:pt x="97" y="100"/>
                    </a:cubicBezTo>
                    <a:cubicBezTo>
                      <a:pt x="98" y="103"/>
                      <a:pt x="99" y="106"/>
                      <a:pt x="100" y="110"/>
                    </a:cubicBezTo>
                    <a:cubicBezTo>
                      <a:pt x="117" y="110"/>
                      <a:pt x="117" y="110"/>
                      <a:pt x="117" y="110"/>
                    </a:cubicBezTo>
                    <a:cubicBezTo>
                      <a:pt x="112" y="91"/>
                      <a:pt x="105" y="73"/>
                      <a:pt x="97" y="55"/>
                    </a:cubicBezTo>
                    <a:cubicBezTo>
                      <a:pt x="68" y="52"/>
                      <a:pt x="68" y="52"/>
                      <a:pt x="68" y="52"/>
                    </a:cubicBezTo>
                    <a:close/>
                  </a:path>
                </a:pathLst>
              </a:custGeom>
              <a:solidFill>
                <a:srgbClr val="176C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270" name="Freeform 3526"/>
              <p:cNvSpPr>
                <a:spLocks/>
              </p:cNvSpPr>
              <p:nvPr/>
            </p:nvSpPr>
            <p:spPr bwMode="auto">
              <a:xfrm>
                <a:off x="3644900" y="2508250"/>
                <a:ext cx="188913" cy="227012"/>
              </a:xfrm>
              <a:custGeom>
                <a:avLst/>
                <a:gdLst>
                  <a:gd name="T0" fmla="*/ 55 w 91"/>
                  <a:gd name="T1" fmla="*/ 56 h 110"/>
                  <a:gd name="T2" fmla="*/ 52 w 91"/>
                  <a:gd name="T3" fmla="*/ 56 h 110"/>
                  <a:gd name="T4" fmla="*/ 53 w 91"/>
                  <a:gd name="T5" fmla="*/ 54 h 110"/>
                  <a:gd name="T6" fmla="*/ 62 w 91"/>
                  <a:gd name="T7" fmla="*/ 53 h 110"/>
                  <a:gd name="T8" fmla="*/ 70 w 91"/>
                  <a:gd name="T9" fmla="*/ 46 h 110"/>
                  <a:gd name="T10" fmla="*/ 67 w 91"/>
                  <a:gd name="T11" fmla="*/ 42 h 110"/>
                  <a:gd name="T12" fmla="*/ 63 w 91"/>
                  <a:gd name="T13" fmla="*/ 42 h 110"/>
                  <a:gd name="T14" fmla="*/ 64 w 91"/>
                  <a:gd name="T15" fmla="*/ 35 h 110"/>
                  <a:gd name="T16" fmla="*/ 65 w 91"/>
                  <a:gd name="T17" fmla="*/ 33 h 110"/>
                  <a:gd name="T18" fmla="*/ 65 w 91"/>
                  <a:gd name="T19" fmla="*/ 33 h 110"/>
                  <a:gd name="T20" fmla="*/ 67 w 91"/>
                  <a:gd name="T21" fmla="*/ 25 h 110"/>
                  <a:gd name="T22" fmla="*/ 57 w 91"/>
                  <a:gd name="T23" fmla="*/ 8 h 110"/>
                  <a:gd name="T24" fmla="*/ 43 w 91"/>
                  <a:gd name="T25" fmla="*/ 0 h 110"/>
                  <a:gd name="T26" fmla="*/ 25 w 91"/>
                  <a:gd name="T27" fmla="*/ 22 h 110"/>
                  <a:gd name="T28" fmla="*/ 28 w 91"/>
                  <a:gd name="T29" fmla="*/ 33 h 110"/>
                  <a:gd name="T30" fmla="*/ 30 w 91"/>
                  <a:gd name="T31" fmla="*/ 42 h 110"/>
                  <a:gd name="T32" fmla="*/ 26 w 91"/>
                  <a:gd name="T33" fmla="*/ 42 h 110"/>
                  <a:gd name="T34" fmla="*/ 24 w 91"/>
                  <a:gd name="T35" fmla="*/ 46 h 110"/>
                  <a:gd name="T36" fmla="*/ 31 w 91"/>
                  <a:gd name="T37" fmla="*/ 53 h 110"/>
                  <a:gd name="T38" fmla="*/ 39 w 91"/>
                  <a:gd name="T39" fmla="*/ 54 h 110"/>
                  <a:gd name="T40" fmla="*/ 39 w 91"/>
                  <a:gd name="T41" fmla="*/ 56 h 110"/>
                  <a:gd name="T42" fmla="*/ 37 w 91"/>
                  <a:gd name="T43" fmla="*/ 56 h 110"/>
                  <a:gd name="T44" fmla="*/ 15 w 91"/>
                  <a:gd name="T45" fmla="*/ 58 h 110"/>
                  <a:gd name="T46" fmla="*/ 15 w 91"/>
                  <a:gd name="T47" fmla="*/ 58 h 110"/>
                  <a:gd name="T48" fmla="*/ 0 w 91"/>
                  <a:gd name="T49" fmla="*/ 110 h 110"/>
                  <a:gd name="T50" fmla="*/ 12 w 91"/>
                  <a:gd name="T51" fmla="*/ 110 h 110"/>
                  <a:gd name="T52" fmla="*/ 17 w 91"/>
                  <a:gd name="T53" fmla="*/ 89 h 110"/>
                  <a:gd name="T54" fmla="*/ 18 w 91"/>
                  <a:gd name="T55" fmla="*/ 110 h 110"/>
                  <a:gd name="T56" fmla="*/ 74 w 91"/>
                  <a:gd name="T57" fmla="*/ 110 h 110"/>
                  <a:gd name="T58" fmla="*/ 75 w 91"/>
                  <a:gd name="T59" fmla="*/ 89 h 110"/>
                  <a:gd name="T60" fmla="*/ 79 w 91"/>
                  <a:gd name="T61" fmla="*/ 110 h 110"/>
                  <a:gd name="T62" fmla="*/ 91 w 91"/>
                  <a:gd name="T63" fmla="*/ 110 h 110"/>
                  <a:gd name="T64" fmla="*/ 77 w 91"/>
                  <a:gd name="T65" fmla="*/ 58 h 110"/>
                  <a:gd name="T66" fmla="*/ 55 w 91"/>
                  <a:gd name="T67"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110">
                    <a:moveTo>
                      <a:pt x="55" y="56"/>
                    </a:moveTo>
                    <a:cubicBezTo>
                      <a:pt x="52" y="56"/>
                      <a:pt x="52" y="56"/>
                      <a:pt x="52" y="56"/>
                    </a:cubicBezTo>
                    <a:cubicBezTo>
                      <a:pt x="53" y="54"/>
                      <a:pt x="53" y="54"/>
                      <a:pt x="53" y="54"/>
                    </a:cubicBezTo>
                    <a:cubicBezTo>
                      <a:pt x="55" y="54"/>
                      <a:pt x="58" y="53"/>
                      <a:pt x="62" y="53"/>
                    </a:cubicBezTo>
                    <a:cubicBezTo>
                      <a:pt x="68" y="52"/>
                      <a:pt x="69" y="48"/>
                      <a:pt x="70" y="46"/>
                    </a:cubicBezTo>
                    <a:cubicBezTo>
                      <a:pt x="70" y="43"/>
                      <a:pt x="68" y="39"/>
                      <a:pt x="67" y="42"/>
                    </a:cubicBezTo>
                    <a:cubicBezTo>
                      <a:pt x="66" y="45"/>
                      <a:pt x="63" y="44"/>
                      <a:pt x="63" y="42"/>
                    </a:cubicBezTo>
                    <a:cubicBezTo>
                      <a:pt x="62" y="41"/>
                      <a:pt x="63" y="38"/>
                      <a:pt x="64" y="35"/>
                    </a:cubicBezTo>
                    <a:cubicBezTo>
                      <a:pt x="65" y="35"/>
                      <a:pt x="65" y="34"/>
                      <a:pt x="65" y="33"/>
                    </a:cubicBezTo>
                    <a:cubicBezTo>
                      <a:pt x="65" y="33"/>
                      <a:pt x="65" y="33"/>
                      <a:pt x="65" y="33"/>
                    </a:cubicBezTo>
                    <a:cubicBezTo>
                      <a:pt x="66" y="30"/>
                      <a:pt x="67" y="28"/>
                      <a:pt x="67" y="25"/>
                    </a:cubicBezTo>
                    <a:cubicBezTo>
                      <a:pt x="67" y="17"/>
                      <a:pt x="63" y="10"/>
                      <a:pt x="57" y="8"/>
                    </a:cubicBezTo>
                    <a:cubicBezTo>
                      <a:pt x="53" y="3"/>
                      <a:pt x="48" y="0"/>
                      <a:pt x="43" y="0"/>
                    </a:cubicBezTo>
                    <a:cubicBezTo>
                      <a:pt x="33" y="0"/>
                      <a:pt x="25" y="10"/>
                      <a:pt x="25" y="22"/>
                    </a:cubicBezTo>
                    <a:cubicBezTo>
                      <a:pt x="25" y="26"/>
                      <a:pt x="26" y="30"/>
                      <a:pt x="28" y="33"/>
                    </a:cubicBezTo>
                    <a:cubicBezTo>
                      <a:pt x="28" y="33"/>
                      <a:pt x="31" y="40"/>
                      <a:pt x="30" y="42"/>
                    </a:cubicBezTo>
                    <a:cubicBezTo>
                      <a:pt x="30" y="44"/>
                      <a:pt x="27" y="45"/>
                      <a:pt x="26" y="42"/>
                    </a:cubicBezTo>
                    <a:cubicBezTo>
                      <a:pt x="25" y="39"/>
                      <a:pt x="24" y="43"/>
                      <a:pt x="24" y="46"/>
                    </a:cubicBezTo>
                    <a:cubicBezTo>
                      <a:pt x="24" y="48"/>
                      <a:pt x="25" y="52"/>
                      <a:pt x="31" y="53"/>
                    </a:cubicBezTo>
                    <a:cubicBezTo>
                      <a:pt x="35" y="53"/>
                      <a:pt x="37" y="54"/>
                      <a:pt x="39" y="54"/>
                    </a:cubicBezTo>
                    <a:cubicBezTo>
                      <a:pt x="39" y="56"/>
                      <a:pt x="39" y="56"/>
                      <a:pt x="39" y="56"/>
                    </a:cubicBezTo>
                    <a:cubicBezTo>
                      <a:pt x="37" y="56"/>
                      <a:pt x="37" y="56"/>
                      <a:pt x="37" y="56"/>
                    </a:cubicBezTo>
                    <a:cubicBezTo>
                      <a:pt x="15" y="58"/>
                      <a:pt x="15" y="58"/>
                      <a:pt x="15" y="58"/>
                    </a:cubicBezTo>
                    <a:cubicBezTo>
                      <a:pt x="15" y="58"/>
                      <a:pt x="15" y="58"/>
                      <a:pt x="15" y="58"/>
                    </a:cubicBezTo>
                    <a:cubicBezTo>
                      <a:pt x="7" y="75"/>
                      <a:pt x="3" y="92"/>
                      <a:pt x="0" y="110"/>
                    </a:cubicBezTo>
                    <a:cubicBezTo>
                      <a:pt x="12" y="110"/>
                      <a:pt x="12" y="110"/>
                      <a:pt x="12" y="110"/>
                    </a:cubicBezTo>
                    <a:cubicBezTo>
                      <a:pt x="14" y="103"/>
                      <a:pt x="15" y="96"/>
                      <a:pt x="17" y="89"/>
                    </a:cubicBezTo>
                    <a:cubicBezTo>
                      <a:pt x="17" y="97"/>
                      <a:pt x="17" y="104"/>
                      <a:pt x="18" y="110"/>
                    </a:cubicBezTo>
                    <a:cubicBezTo>
                      <a:pt x="74" y="110"/>
                      <a:pt x="74" y="110"/>
                      <a:pt x="74" y="110"/>
                    </a:cubicBezTo>
                    <a:cubicBezTo>
                      <a:pt x="75" y="89"/>
                      <a:pt x="75" y="89"/>
                      <a:pt x="75" y="89"/>
                    </a:cubicBezTo>
                    <a:cubicBezTo>
                      <a:pt x="77" y="96"/>
                      <a:pt x="78" y="103"/>
                      <a:pt x="79" y="110"/>
                    </a:cubicBezTo>
                    <a:cubicBezTo>
                      <a:pt x="91" y="110"/>
                      <a:pt x="91" y="110"/>
                      <a:pt x="91" y="110"/>
                    </a:cubicBezTo>
                    <a:cubicBezTo>
                      <a:pt x="89" y="92"/>
                      <a:pt x="85" y="75"/>
                      <a:pt x="77" y="58"/>
                    </a:cubicBezTo>
                    <a:cubicBezTo>
                      <a:pt x="55" y="56"/>
                      <a:pt x="55" y="56"/>
                      <a:pt x="55" y="56"/>
                    </a:cubicBezTo>
                    <a:close/>
                  </a:path>
                </a:pathLst>
              </a:custGeom>
              <a:solidFill>
                <a:srgbClr val="002050"/>
              </a:solidFill>
              <a:ln>
                <a:noFill/>
              </a:ln>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85" name="Rectangle 3197"/>
              <p:cNvSpPr>
                <a:spLocks noChangeArrowheads="1"/>
              </p:cNvSpPr>
              <p:nvPr/>
            </p:nvSpPr>
            <p:spPr bwMode="auto">
              <a:xfrm rot="20020218">
                <a:off x="3102423" y="1332514"/>
                <a:ext cx="612347"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900" b="1" dirty="0" smtClean="0">
                    <a:solidFill>
                      <a:srgbClr val="002050"/>
                    </a:solidFill>
                    <a:latin typeface="Segoe UI" panose="020B0502040204020203" pitchFamily="34" charset="0"/>
                  </a:rPr>
                  <a:t>collaborate</a:t>
                </a:r>
                <a:endParaRPr lang="en-US" altLang="en-US" dirty="0" smtClean="0">
                  <a:solidFill>
                    <a:srgbClr val="505050"/>
                  </a:solidFill>
                  <a:latin typeface="Segoe UI" panose="020B0502040204020203" pitchFamily="34" charset="0"/>
                </a:endParaRPr>
              </a:p>
            </p:txBody>
          </p:sp>
          <p:sp>
            <p:nvSpPr>
              <p:cNvPr id="486" name="Rectangle 3197"/>
              <p:cNvSpPr>
                <a:spLocks noChangeArrowheads="1"/>
              </p:cNvSpPr>
              <p:nvPr/>
            </p:nvSpPr>
            <p:spPr bwMode="auto">
              <a:xfrm rot="21304823">
                <a:off x="3203633" y="1659742"/>
                <a:ext cx="607539"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900" b="1" dirty="0" smtClean="0">
                    <a:solidFill>
                      <a:srgbClr val="002050"/>
                    </a:solidFill>
                    <a:latin typeface="Segoe UI" panose="020B0502040204020203" pitchFamily="34" charset="0"/>
                  </a:rPr>
                  <a:t>extensively</a:t>
                </a:r>
                <a:endParaRPr lang="en-US" altLang="en-US" dirty="0" smtClean="0">
                  <a:solidFill>
                    <a:srgbClr val="505050"/>
                  </a:solidFill>
                  <a:latin typeface="Segoe UI" panose="020B0502040204020203" pitchFamily="34" charset="0"/>
                </a:endParaRPr>
              </a:p>
            </p:txBody>
          </p:sp>
          <p:sp>
            <p:nvSpPr>
              <p:cNvPr id="487" name="Rectangle 3197"/>
              <p:cNvSpPr>
                <a:spLocks noChangeArrowheads="1"/>
              </p:cNvSpPr>
              <p:nvPr/>
            </p:nvSpPr>
            <p:spPr bwMode="auto">
              <a:xfrm rot="768786">
                <a:off x="3176961" y="1968667"/>
                <a:ext cx="519373"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900" b="1" dirty="0">
                    <a:solidFill>
                      <a:srgbClr val="002050"/>
                    </a:solidFill>
                    <a:latin typeface="Segoe UI" panose="020B0502040204020203" pitchFamily="34" charset="0"/>
                  </a:rPr>
                  <a:t>w</a:t>
                </a:r>
                <a:r>
                  <a:rPr lang="en-US" altLang="en-US" sz="900" b="1" dirty="0" smtClean="0">
                    <a:solidFill>
                      <a:srgbClr val="002050"/>
                    </a:solidFill>
                    <a:latin typeface="Segoe UI" panose="020B0502040204020203" pitchFamily="34" charset="0"/>
                  </a:rPr>
                  <a:t>ith their</a:t>
                </a:r>
                <a:endParaRPr lang="en-US" altLang="en-US" dirty="0" smtClean="0">
                  <a:solidFill>
                    <a:srgbClr val="505050"/>
                  </a:solidFill>
                  <a:latin typeface="Segoe UI" panose="020B0502040204020203" pitchFamily="34" charset="0"/>
                </a:endParaRPr>
              </a:p>
            </p:txBody>
          </p:sp>
          <p:sp>
            <p:nvSpPr>
              <p:cNvPr id="488" name="Rectangle 3197"/>
              <p:cNvSpPr>
                <a:spLocks noChangeArrowheads="1"/>
              </p:cNvSpPr>
              <p:nvPr/>
            </p:nvSpPr>
            <p:spPr bwMode="auto">
              <a:xfrm rot="1988426">
                <a:off x="3023714" y="2305442"/>
                <a:ext cx="698909"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900" b="1" dirty="0" smtClean="0">
                    <a:solidFill>
                      <a:srgbClr val="002050"/>
                    </a:solidFill>
                    <a:latin typeface="Segoe UI" panose="020B0502040204020203" pitchFamily="34" charset="0"/>
                  </a:rPr>
                  <a:t>counterparts</a:t>
                </a:r>
                <a:endParaRPr lang="en-US" altLang="en-US" dirty="0" smtClean="0">
                  <a:solidFill>
                    <a:srgbClr val="505050"/>
                  </a:solidFill>
                  <a:latin typeface="Segoe UI" panose="020B0502040204020203" pitchFamily="34" charset="0"/>
                </a:endParaRPr>
              </a:p>
            </p:txBody>
          </p:sp>
          <p:sp>
            <p:nvSpPr>
              <p:cNvPr id="210" name="Rectangle 3515"/>
              <p:cNvSpPr>
                <a:spLocks noChangeArrowheads="1"/>
              </p:cNvSpPr>
              <p:nvPr/>
            </p:nvSpPr>
            <p:spPr bwMode="auto">
              <a:xfrm>
                <a:off x="2459038" y="1521364"/>
                <a:ext cx="240450"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dirty="0" smtClean="0">
                    <a:solidFill>
                      <a:srgbClr val="002050"/>
                    </a:solidFill>
                    <a:latin typeface="Segoe UI Light" panose="020B0502040204020203" pitchFamily="34" charset="0"/>
                  </a:rPr>
                  <a:t>54</a:t>
                </a:r>
                <a:endParaRPr lang="en-US" altLang="en-US" dirty="0" smtClean="0">
                  <a:solidFill>
                    <a:srgbClr val="505050"/>
                  </a:solidFill>
                  <a:latin typeface="Segoe UI" panose="020B0502040204020203" pitchFamily="34" charset="0"/>
                </a:endParaRPr>
              </a:p>
            </p:txBody>
          </p:sp>
          <p:sp>
            <p:nvSpPr>
              <p:cNvPr id="211" name="Rectangle 3516"/>
              <p:cNvSpPr>
                <a:spLocks noChangeArrowheads="1"/>
              </p:cNvSpPr>
              <p:nvPr/>
            </p:nvSpPr>
            <p:spPr bwMode="auto">
              <a:xfrm>
                <a:off x="2709863" y="1539875"/>
                <a:ext cx="150682"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500" dirty="0" smtClean="0">
                    <a:solidFill>
                      <a:srgbClr val="002050"/>
                    </a:solidFill>
                    <a:latin typeface="Segoe UI Light" panose="020B0502040204020203" pitchFamily="34" charset="0"/>
                  </a:rPr>
                  <a:t>%</a:t>
                </a:r>
                <a:endParaRPr lang="en-US" altLang="en-US" dirty="0" smtClean="0">
                  <a:solidFill>
                    <a:srgbClr val="505050"/>
                  </a:solidFill>
                  <a:latin typeface="Segoe UI" panose="020B0502040204020203" pitchFamily="34" charset="0"/>
                </a:endParaRPr>
              </a:p>
            </p:txBody>
          </p:sp>
          <p:sp>
            <p:nvSpPr>
              <p:cNvPr id="212" name="Rectangle 3517"/>
              <p:cNvSpPr>
                <a:spLocks noChangeArrowheads="1"/>
              </p:cNvSpPr>
              <p:nvPr/>
            </p:nvSpPr>
            <p:spPr bwMode="auto">
              <a:xfrm>
                <a:off x="2459038" y="1752600"/>
                <a:ext cx="392400"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900" dirty="0" smtClean="0">
                    <a:solidFill>
                      <a:srgbClr val="002050"/>
                    </a:solidFill>
                    <a:latin typeface="Segoe UI" panose="020B0502040204020203" pitchFamily="34" charset="0"/>
                  </a:rPr>
                  <a:t>more</a:t>
                </a:r>
                <a:br>
                  <a:rPr lang="en-US" altLang="en-US" sz="900" dirty="0" smtClean="0">
                    <a:solidFill>
                      <a:srgbClr val="002050"/>
                    </a:solidFill>
                    <a:latin typeface="Segoe UI" panose="020B0502040204020203" pitchFamily="34" charset="0"/>
                  </a:rPr>
                </a:br>
                <a:r>
                  <a:rPr lang="en-US" altLang="en-US" sz="900" dirty="0" smtClean="0">
                    <a:solidFill>
                      <a:srgbClr val="002050"/>
                    </a:solidFill>
                    <a:latin typeface="Segoe UI" panose="020B0502040204020203" pitchFamily="34" charset="0"/>
                  </a:rPr>
                  <a:t>likely to </a:t>
                </a:r>
                <a:endParaRPr lang="en-US" altLang="en-US" dirty="0" smtClean="0">
                  <a:solidFill>
                    <a:srgbClr val="505050"/>
                  </a:solidFill>
                  <a:latin typeface="Segoe UI" panose="020B0502040204020203" pitchFamily="34" charset="0"/>
                </a:endParaRPr>
              </a:p>
            </p:txBody>
          </p:sp>
        </p:grpSp>
      </p:grpSp>
      <p:grpSp>
        <p:nvGrpSpPr>
          <p:cNvPr id="8" name="Group 7"/>
          <p:cNvGrpSpPr/>
          <p:nvPr/>
        </p:nvGrpSpPr>
        <p:grpSpPr>
          <a:xfrm>
            <a:off x="1408112" y="1874048"/>
            <a:ext cx="2259013" cy="3020214"/>
            <a:chOff x="1408112" y="1874048"/>
            <a:chExt cx="2259013" cy="3020214"/>
          </a:xfrm>
        </p:grpSpPr>
        <p:sp>
          <p:nvSpPr>
            <p:cNvPr id="419" name="Oval 3316"/>
            <p:cNvSpPr>
              <a:spLocks noChangeArrowheads="1"/>
            </p:cNvSpPr>
            <p:nvPr/>
          </p:nvSpPr>
          <p:spPr bwMode="auto">
            <a:xfrm>
              <a:off x="1408112" y="2633662"/>
              <a:ext cx="2259013" cy="2260600"/>
            </a:xfrm>
            <a:prstGeom prst="ellipse">
              <a:avLst/>
            </a:pr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pic>
          <p:nvPicPr>
            <p:cNvPr id="523" name="Picture 522"/>
            <p:cNvPicPr>
              <a:picLocks noChangeAspect="1"/>
            </p:cNvPicPr>
            <p:nvPr/>
          </p:nvPicPr>
          <p:blipFill rotWithShape="1">
            <a:blip r:embed="rId4"/>
            <a:srcRect b="39676"/>
            <a:stretch/>
          </p:blipFill>
          <p:spPr>
            <a:xfrm>
              <a:off x="1493837" y="1874048"/>
              <a:ext cx="1997391" cy="2156614"/>
            </a:xfrm>
            <a:prstGeom prst="rect">
              <a:avLst/>
            </a:prstGeom>
          </p:spPr>
        </p:pic>
      </p:grpSp>
      <p:pic>
        <p:nvPicPr>
          <p:cNvPr id="581" name="Picture 580"/>
          <p:cNvPicPr>
            <a:picLocks noChangeAspect="1"/>
          </p:cNvPicPr>
          <p:nvPr/>
        </p:nvPicPr>
        <p:blipFill>
          <a:blip r:embed="rId5"/>
          <a:stretch>
            <a:fillRect/>
          </a:stretch>
        </p:blipFill>
        <p:spPr>
          <a:xfrm>
            <a:off x="1570037" y="2435541"/>
            <a:ext cx="1114420" cy="604521"/>
          </a:xfrm>
          <a:prstGeom prst="rect">
            <a:avLst/>
          </a:prstGeom>
        </p:spPr>
      </p:pic>
      <p:sp>
        <p:nvSpPr>
          <p:cNvPr id="29" name="Freeform 3168"/>
          <p:cNvSpPr>
            <a:spLocks noEditPoints="1"/>
          </p:cNvSpPr>
          <p:nvPr/>
        </p:nvSpPr>
        <p:spPr bwMode="auto">
          <a:xfrm>
            <a:off x="209550" y="3538537"/>
            <a:ext cx="11969750" cy="828675"/>
          </a:xfrm>
          <a:custGeom>
            <a:avLst/>
            <a:gdLst>
              <a:gd name="T0" fmla="*/ 2210 w 5791"/>
              <a:gd name="T1" fmla="*/ 400 h 401"/>
              <a:gd name="T2" fmla="*/ 2161 w 5791"/>
              <a:gd name="T3" fmla="*/ 397 h 401"/>
              <a:gd name="T4" fmla="*/ 2113 w 5791"/>
              <a:gd name="T5" fmla="*/ 392 h 401"/>
              <a:gd name="T6" fmla="*/ 2066 w 5791"/>
              <a:gd name="T7" fmla="*/ 383 h 401"/>
              <a:gd name="T8" fmla="*/ 2486 w 5791"/>
              <a:gd name="T9" fmla="*/ 374 h 401"/>
              <a:gd name="T10" fmla="*/ 2533 w 5791"/>
              <a:gd name="T11" fmla="*/ 363 h 401"/>
              <a:gd name="T12" fmla="*/ 2580 w 5791"/>
              <a:gd name="T13" fmla="*/ 351 h 401"/>
              <a:gd name="T14" fmla="*/ 2626 w 5791"/>
              <a:gd name="T15" fmla="*/ 337 h 401"/>
              <a:gd name="T16" fmla="*/ 1849 w 5791"/>
              <a:gd name="T17" fmla="*/ 312 h 401"/>
              <a:gd name="T18" fmla="*/ 4954 w 5791"/>
              <a:gd name="T19" fmla="*/ 315 h 401"/>
              <a:gd name="T20" fmla="*/ 5002 w 5791"/>
              <a:gd name="T21" fmla="*/ 312 h 401"/>
              <a:gd name="T22" fmla="*/ 5050 w 5791"/>
              <a:gd name="T23" fmla="*/ 308 h 401"/>
              <a:gd name="T24" fmla="*/ 4727 w 5791"/>
              <a:gd name="T25" fmla="*/ 304 h 401"/>
              <a:gd name="T26" fmla="*/ 5122 w 5791"/>
              <a:gd name="T27" fmla="*/ 299 h 401"/>
              <a:gd name="T28" fmla="*/ 2726 w 5791"/>
              <a:gd name="T29" fmla="*/ 293 h 401"/>
              <a:gd name="T30" fmla="*/ 4633 w 5791"/>
              <a:gd name="T31" fmla="*/ 288 h 401"/>
              <a:gd name="T32" fmla="*/ 4609 w 5791"/>
              <a:gd name="T33" fmla="*/ 282 h 401"/>
              <a:gd name="T34" fmla="*/ 4586 w 5791"/>
              <a:gd name="T35" fmla="*/ 276 h 401"/>
              <a:gd name="T36" fmla="*/ 4563 w 5791"/>
              <a:gd name="T37" fmla="*/ 269 h 401"/>
              <a:gd name="T38" fmla="*/ 4540 w 5791"/>
              <a:gd name="T39" fmla="*/ 262 h 401"/>
              <a:gd name="T40" fmla="*/ 5334 w 5791"/>
              <a:gd name="T41" fmla="*/ 256 h 401"/>
              <a:gd name="T42" fmla="*/ 5357 w 5791"/>
              <a:gd name="T43" fmla="*/ 250 h 401"/>
              <a:gd name="T44" fmla="*/ 5380 w 5791"/>
              <a:gd name="T45" fmla="*/ 244 h 401"/>
              <a:gd name="T46" fmla="*/ 5403 w 5791"/>
              <a:gd name="T47" fmla="*/ 237 h 401"/>
              <a:gd name="T48" fmla="*/ 2881 w 5791"/>
              <a:gd name="T49" fmla="*/ 229 h 401"/>
              <a:gd name="T50" fmla="*/ 5449 w 5791"/>
              <a:gd name="T51" fmla="*/ 223 h 401"/>
              <a:gd name="T52" fmla="*/ 1602 w 5791"/>
              <a:gd name="T53" fmla="*/ 217 h 401"/>
              <a:gd name="T54" fmla="*/ 1579 w 5791"/>
              <a:gd name="T55" fmla="*/ 209 h 401"/>
              <a:gd name="T56" fmla="*/ 1556 w 5791"/>
              <a:gd name="T57" fmla="*/ 202 h 401"/>
              <a:gd name="T58" fmla="*/ 214 w 5791"/>
              <a:gd name="T59" fmla="*/ 196 h 401"/>
              <a:gd name="T60" fmla="*/ 237 w 5791"/>
              <a:gd name="T61" fmla="*/ 189 h 401"/>
              <a:gd name="T62" fmla="*/ 260 w 5791"/>
              <a:gd name="T63" fmla="*/ 183 h 401"/>
              <a:gd name="T64" fmla="*/ 4343 w 5791"/>
              <a:gd name="T65" fmla="*/ 175 h 401"/>
              <a:gd name="T66" fmla="*/ 306 w 5791"/>
              <a:gd name="T67" fmla="*/ 170 h 401"/>
              <a:gd name="T68" fmla="*/ 330 w 5791"/>
              <a:gd name="T69" fmla="*/ 164 h 401"/>
              <a:gd name="T70" fmla="*/ 353 w 5791"/>
              <a:gd name="T71" fmla="*/ 159 h 401"/>
              <a:gd name="T72" fmla="*/ 5654 w 5791"/>
              <a:gd name="T73" fmla="*/ 151 h 401"/>
              <a:gd name="T74" fmla="*/ 1346 w 5791"/>
              <a:gd name="T75" fmla="*/ 146 h 401"/>
              <a:gd name="T76" fmla="*/ 3079 w 5791"/>
              <a:gd name="T77" fmla="*/ 141 h 401"/>
              <a:gd name="T78" fmla="*/ 5699 w 5791"/>
              <a:gd name="T79" fmla="*/ 134 h 401"/>
              <a:gd name="T80" fmla="*/ 1275 w 5791"/>
              <a:gd name="T81" fmla="*/ 133 h 401"/>
              <a:gd name="T82" fmla="*/ 518 w 5791"/>
              <a:gd name="T83" fmla="*/ 127 h 401"/>
              <a:gd name="T84" fmla="*/ 542 w 5791"/>
              <a:gd name="T85" fmla="*/ 124 h 401"/>
              <a:gd name="T86" fmla="*/ 1179 w 5791"/>
              <a:gd name="T87" fmla="*/ 118 h 401"/>
              <a:gd name="T88" fmla="*/ 614 w 5791"/>
              <a:gd name="T89" fmla="*/ 115 h 401"/>
              <a:gd name="T90" fmla="*/ 1107 w 5791"/>
              <a:gd name="T91" fmla="*/ 110 h 401"/>
              <a:gd name="T92" fmla="*/ 686 w 5791"/>
              <a:gd name="T93" fmla="*/ 108 h 401"/>
              <a:gd name="T94" fmla="*/ 1035 w 5791"/>
              <a:gd name="T95" fmla="*/ 105 h 401"/>
              <a:gd name="T96" fmla="*/ 758 w 5791"/>
              <a:gd name="T97" fmla="*/ 103 h 401"/>
              <a:gd name="T98" fmla="*/ 963 w 5791"/>
              <a:gd name="T99" fmla="*/ 101 h 401"/>
              <a:gd name="T100" fmla="*/ 914 w 5791"/>
              <a:gd name="T101" fmla="*/ 100 h 401"/>
              <a:gd name="T102" fmla="*/ 3191 w 5791"/>
              <a:gd name="T103" fmla="*/ 96 h 401"/>
              <a:gd name="T104" fmla="*/ 3236 w 5791"/>
              <a:gd name="T105" fmla="*/ 79 h 401"/>
              <a:gd name="T106" fmla="*/ 3282 w 5791"/>
              <a:gd name="T107" fmla="*/ 64 h 401"/>
              <a:gd name="T108" fmla="*/ 3328 w 5791"/>
              <a:gd name="T109" fmla="*/ 50 h 401"/>
              <a:gd name="T110" fmla="*/ 3374 w 5791"/>
              <a:gd name="T111" fmla="*/ 38 h 401"/>
              <a:gd name="T112" fmla="*/ 3421 w 5791"/>
              <a:gd name="T113" fmla="*/ 27 h 401"/>
              <a:gd name="T114" fmla="*/ 3467 w 5791"/>
              <a:gd name="T115" fmla="*/ 18 h 401"/>
              <a:gd name="T116" fmla="*/ 3506 w 5791"/>
              <a:gd name="T117" fmla="*/ 20 h 401"/>
              <a:gd name="T118" fmla="*/ 3553 w 5791"/>
              <a:gd name="T119" fmla="*/ 15 h 401"/>
              <a:gd name="T120" fmla="*/ 3601 w 5791"/>
              <a:gd name="T121" fmla="*/ 11 h 401"/>
              <a:gd name="T122" fmla="*/ 3649 w 5791"/>
              <a:gd name="T123" fmla="*/ 8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91" h="401">
                <a:moveTo>
                  <a:pt x="2246" y="401"/>
                </a:moveTo>
                <a:cubicBezTo>
                  <a:pt x="2246" y="393"/>
                  <a:pt x="2246" y="393"/>
                  <a:pt x="2246" y="393"/>
                </a:cubicBezTo>
                <a:cubicBezTo>
                  <a:pt x="2250" y="393"/>
                  <a:pt x="2254" y="393"/>
                  <a:pt x="2258" y="393"/>
                </a:cubicBezTo>
                <a:cubicBezTo>
                  <a:pt x="2258" y="401"/>
                  <a:pt x="2258" y="401"/>
                  <a:pt x="2258" y="401"/>
                </a:cubicBezTo>
                <a:cubicBezTo>
                  <a:pt x="2254" y="401"/>
                  <a:pt x="2250" y="401"/>
                  <a:pt x="2246" y="401"/>
                </a:cubicBezTo>
                <a:close/>
                <a:moveTo>
                  <a:pt x="2234" y="401"/>
                </a:moveTo>
                <a:cubicBezTo>
                  <a:pt x="2230" y="401"/>
                  <a:pt x="2226" y="401"/>
                  <a:pt x="2222" y="401"/>
                </a:cubicBezTo>
                <a:cubicBezTo>
                  <a:pt x="2222" y="393"/>
                  <a:pt x="2222" y="393"/>
                  <a:pt x="2222" y="393"/>
                </a:cubicBezTo>
                <a:cubicBezTo>
                  <a:pt x="2226" y="393"/>
                  <a:pt x="2230" y="393"/>
                  <a:pt x="2234" y="393"/>
                </a:cubicBezTo>
                <a:lnTo>
                  <a:pt x="2234" y="401"/>
                </a:lnTo>
                <a:close/>
                <a:moveTo>
                  <a:pt x="2270" y="401"/>
                </a:moveTo>
                <a:cubicBezTo>
                  <a:pt x="2270" y="393"/>
                  <a:pt x="2270" y="393"/>
                  <a:pt x="2270" y="393"/>
                </a:cubicBezTo>
                <a:cubicBezTo>
                  <a:pt x="2274" y="392"/>
                  <a:pt x="2278" y="392"/>
                  <a:pt x="2282" y="392"/>
                </a:cubicBezTo>
                <a:cubicBezTo>
                  <a:pt x="2282" y="400"/>
                  <a:pt x="2282" y="400"/>
                  <a:pt x="2282" y="400"/>
                </a:cubicBezTo>
                <a:cubicBezTo>
                  <a:pt x="2278" y="400"/>
                  <a:pt x="2274" y="400"/>
                  <a:pt x="2270" y="401"/>
                </a:cubicBezTo>
                <a:close/>
                <a:moveTo>
                  <a:pt x="2210" y="400"/>
                </a:moveTo>
                <a:cubicBezTo>
                  <a:pt x="2206" y="400"/>
                  <a:pt x="2202" y="400"/>
                  <a:pt x="2198" y="400"/>
                </a:cubicBezTo>
                <a:cubicBezTo>
                  <a:pt x="2198" y="392"/>
                  <a:pt x="2198" y="392"/>
                  <a:pt x="2198" y="392"/>
                </a:cubicBezTo>
                <a:cubicBezTo>
                  <a:pt x="2202" y="392"/>
                  <a:pt x="2206" y="392"/>
                  <a:pt x="2210" y="392"/>
                </a:cubicBezTo>
                <a:lnTo>
                  <a:pt x="2210" y="400"/>
                </a:lnTo>
                <a:close/>
                <a:moveTo>
                  <a:pt x="2294" y="400"/>
                </a:moveTo>
                <a:cubicBezTo>
                  <a:pt x="2294" y="392"/>
                  <a:pt x="2294" y="392"/>
                  <a:pt x="2294" y="392"/>
                </a:cubicBezTo>
                <a:cubicBezTo>
                  <a:pt x="2298" y="391"/>
                  <a:pt x="2302" y="391"/>
                  <a:pt x="2306" y="391"/>
                </a:cubicBezTo>
                <a:cubicBezTo>
                  <a:pt x="2306" y="399"/>
                  <a:pt x="2306" y="399"/>
                  <a:pt x="2306" y="399"/>
                </a:cubicBezTo>
                <a:cubicBezTo>
                  <a:pt x="2302" y="399"/>
                  <a:pt x="2298" y="399"/>
                  <a:pt x="2294" y="400"/>
                </a:cubicBezTo>
                <a:close/>
                <a:moveTo>
                  <a:pt x="2186" y="399"/>
                </a:moveTo>
                <a:cubicBezTo>
                  <a:pt x="2182" y="399"/>
                  <a:pt x="2178" y="398"/>
                  <a:pt x="2174" y="398"/>
                </a:cubicBezTo>
                <a:cubicBezTo>
                  <a:pt x="2174" y="390"/>
                  <a:pt x="2174" y="390"/>
                  <a:pt x="2174" y="390"/>
                </a:cubicBezTo>
                <a:cubicBezTo>
                  <a:pt x="2178" y="390"/>
                  <a:pt x="2182" y="391"/>
                  <a:pt x="2186" y="391"/>
                </a:cubicBezTo>
                <a:lnTo>
                  <a:pt x="2186" y="399"/>
                </a:lnTo>
                <a:close/>
                <a:moveTo>
                  <a:pt x="2318" y="398"/>
                </a:moveTo>
                <a:cubicBezTo>
                  <a:pt x="2318" y="390"/>
                  <a:pt x="2318" y="390"/>
                  <a:pt x="2318" y="390"/>
                </a:cubicBezTo>
                <a:cubicBezTo>
                  <a:pt x="2322" y="390"/>
                  <a:pt x="2326" y="390"/>
                  <a:pt x="2330" y="389"/>
                </a:cubicBezTo>
                <a:cubicBezTo>
                  <a:pt x="2331" y="397"/>
                  <a:pt x="2331" y="397"/>
                  <a:pt x="2331" y="397"/>
                </a:cubicBezTo>
                <a:cubicBezTo>
                  <a:pt x="2327" y="398"/>
                  <a:pt x="2323" y="398"/>
                  <a:pt x="2318" y="398"/>
                </a:cubicBezTo>
                <a:close/>
                <a:moveTo>
                  <a:pt x="2161" y="397"/>
                </a:moveTo>
                <a:cubicBezTo>
                  <a:pt x="2157" y="397"/>
                  <a:pt x="2153" y="396"/>
                  <a:pt x="2149" y="396"/>
                </a:cubicBezTo>
                <a:cubicBezTo>
                  <a:pt x="2150" y="388"/>
                  <a:pt x="2150" y="388"/>
                  <a:pt x="2150" y="388"/>
                </a:cubicBezTo>
                <a:cubicBezTo>
                  <a:pt x="2154" y="388"/>
                  <a:pt x="2158" y="389"/>
                  <a:pt x="2162" y="389"/>
                </a:cubicBezTo>
                <a:lnTo>
                  <a:pt x="2161" y="397"/>
                </a:lnTo>
                <a:close/>
                <a:moveTo>
                  <a:pt x="2343" y="396"/>
                </a:moveTo>
                <a:cubicBezTo>
                  <a:pt x="2342" y="388"/>
                  <a:pt x="2342" y="388"/>
                  <a:pt x="2342" y="388"/>
                </a:cubicBezTo>
                <a:cubicBezTo>
                  <a:pt x="2346" y="388"/>
                  <a:pt x="2350" y="388"/>
                  <a:pt x="2354" y="387"/>
                </a:cubicBezTo>
                <a:cubicBezTo>
                  <a:pt x="2355" y="395"/>
                  <a:pt x="2355" y="395"/>
                  <a:pt x="2355" y="395"/>
                </a:cubicBezTo>
                <a:cubicBezTo>
                  <a:pt x="2351" y="395"/>
                  <a:pt x="2347" y="396"/>
                  <a:pt x="2343" y="396"/>
                </a:cubicBezTo>
                <a:close/>
                <a:moveTo>
                  <a:pt x="2137" y="395"/>
                </a:moveTo>
                <a:cubicBezTo>
                  <a:pt x="2133" y="394"/>
                  <a:pt x="2129" y="394"/>
                  <a:pt x="2125" y="393"/>
                </a:cubicBezTo>
                <a:cubicBezTo>
                  <a:pt x="2126" y="385"/>
                  <a:pt x="2126" y="385"/>
                  <a:pt x="2126" y="385"/>
                </a:cubicBezTo>
                <a:cubicBezTo>
                  <a:pt x="2130" y="386"/>
                  <a:pt x="2134" y="386"/>
                  <a:pt x="2138" y="387"/>
                </a:cubicBezTo>
                <a:lnTo>
                  <a:pt x="2137" y="395"/>
                </a:lnTo>
                <a:close/>
                <a:moveTo>
                  <a:pt x="2367" y="394"/>
                </a:moveTo>
                <a:cubicBezTo>
                  <a:pt x="2366" y="386"/>
                  <a:pt x="2366" y="386"/>
                  <a:pt x="2366" y="386"/>
                </a:cubicBezTo>
                <a:cubicBezTo>
                  <a:pt x="2370" y="385"/>
                  <a:pt x="2374" y="385"/>
                  <a:pt x="2378" y="384"/>
                </a:cubicBezTo>
                <a:cubicBezTo>
                  <a:pt x="2379" y="392"/>
                  <a:pt x="2379" y="392"/>
                  <a:pt x="2379" y="392"/>
                </a:cubicBezTo>
                <a:cubicBezTo>
                  <a:pt x="2375" y="393"/>
                  <a:pt x="2371" y="393"/>
                  <a:pt x="2367" y="394"/>
                </a:cubicBezTo>
                <a:close/>
                <a:moveTo>
                  <a:pt x="2113" y="392"/>
                </a:moveTo>
                <a:cubicBezTo>
                  <a:pt x="2109" y="391"/>
                  <a:pt x="2106" y="390"/>
                  <a:pt x="2102" y="390"/>
                </a:cubicBezTo>
                <a:cubicBezTo>
                  <a:pt x="2103" y="382"/>
                  <a:pt x="2103" y="382"/>
                  <a:pt x="2103" y="382"/>
                </a:cubicBezTo>
                <a:cubicBezTo>
                  <a:pt x="2107" y="382"/>
                  <a:pt x="2111" y="383"/>
                  <a:pt x="2115" y="384"/>
                </a:cubicBezTo>
                <a:lnTo>
                  <a:pt x="2113" y="392"/>
                </a:lnTo>
                <a:close/>
                <a:moveTo>
                  <a:pt x="2391" y="391"/>
                </a:moveTo>
                <a:cubicBezTo>
                  <a:pt x="2390" y="383"/>
                  <a:pt x="2390" y="383"/>
                  <a:pt x="2390" y="383"/>
                </a:cubicBezTo>
                <a:cubicBezTo>
                  <a:pt x="2394" y="382"/>
                  <a:pt x="2397" y="382"/>
                  <a:pt x="2401" y="381"/>
                </a:cubicBezTo>
                <a:cubicBezTo>
                  <a:pt x="2403" y="389"/>
                  <a:pt x="2403" y="389"/>
                  <a:pt x="2403" y="389"/>
                </a:cubicBezTo>
                <a:cubicBezTo>
                  <a:pt x="2399" y="390"/>
                  <a:pt x="2395" y="390"/>
                  <a:pt x="2391" y="391"/>
                </a:cubicBezTo>
                <a:close/>
                <a:moveTo>
                  <a:pt x="2090" y="388"/>
                </a:moveTo>
                <a:cubicBezTo>
                  <a:pt x="2086" y="387"/>
                  <a:pt x="2082" y="386"/>
                  <a:pt x="2078" y="386"/>
                </a:cubicBezTo>
                <a:cubicBezTo>
                  <a:pt x="2079" y="378"/>
                  <a:pt x="2079" y="378"/>
                  <a:pt x="2079" y="378"/>
                </a:cubicBezTo>
                <a:cubicBezTo>
                  <a:pt x="2083" y="379"/>
                  <a:pt x="2087" y="379"/>
                  <a:pt x="2091" y="380"/>
                </a:cubicBezTo>
                <a:lnTo>
                  <a:pt x="2090" y="388"/>
                </a:lnTo>
                <a:close/>
                <a:moveTo>
                  <a:pt x="2415" y="387"/>
                </a:moveTo>
                <a:cubicBezTo>
                  <a:pt x="2413" y="379"/>
                  <a:pt x="2413" y="379"/>
                  <a:pt x="2413" y="379"/>
                </a:cubicBezTo>
                <a:cubicBezTo>
                  <a:pt x="2417" y="379"/>
                  <a:pt x="2421" y="378"/>
                  <a:pt x="2425" y="377"/>
                </a:cubicBezTo>
                <a:cubicBezTo>
                  <a:pt x="2426" y="385"/>
                  <a:pt x="2426" y="385"/>
                  <a:pt x="2426" y="385"/>
                </a:cubicBezTo>
                <a:cubicBezTo>
                  <a:pt x="2422" y="386"/>
                  <a:pt x="2419" y="387"/>
                  <a:pt x="2415" y="387"/>
                </a:cubicBezTo>
                <a:close/>
                <a:moveTo>
                  <a:pt x="2066" y="383"/>
                </a:moveTo>
                <a:cubicBezTo>
                  <a:pt x="2062" y="383"/>
                  <a:pt x="2058" y="382"/>
                  <a:pt x="2054" y="381"/>
                </a:cubicBezTo>
                <a:cubicBezTo>
                  <a:pt x="2056" y="373"/>
                  <a:pt x="2056" y="373"/>
                  <a:pt x="2056" y="373"/>
                </a:cubicBezTo>
                <a:cubicBezTo>
                  <a:pt x="2060" y="374"/>
                  <a:pt x="2063" y="375"/>
                  <a:pt x="2067" y="376"/>
                </a:cubicBezTo>
                <a:lnTo>
                  <a:pt x="2066" y="383"/>
                </a:lnTo>
                <a:close/>
                <a:moveTo>
                  <a:pt x="2438" y="383"/>
                </a:moveTo>
                <a:cubicBezTo>
                  <a:pt x="2437" y="375"/>
                  <a:pt x="2437" y="375"/>
                  <a:pt x="2437" y="375"/>
                </a:cubicBezTo>
                <a:cubicBezTo>
                  <a:pt x="2441" y="375"/>
                  <a:pt x="2445" y="374"/>
                  <a:pt x="2449" y="373"/>
                </a:cubicBezTo>
                <a:cubicBezTo>
                  <a:pt x="2450" y="381"/>
                  <a:pt x="2450" y="381"/>
                  <a:pt x="2450" y="381"/>
                </a:cubicBezTo>
                <a:cubicBezTo>
                  <a:pt x="2446" y="382"/>
                  <a:pt x="2442" y="383"/>
                  <a:pt x="2438" y="383"/>
                </a:cubicBezTo>
                <a:close/>
                <a:moveTo>
                  <a:pt x="2462" y="379"/>
                </a:moveTo>
                <a:cubicBezTo>
                  <a:pt x="2461" y="371"/>
                  <a:pt x="2461" y="371"/>
                  <a:pt x="2461" y="371"/>
                </a:cubicBezTo>
                <a:cubicBezTo>
                  <a:pt x="2465" y="370"/>
                  <a:pt x="2468" y="369"/>
                  <a:pt x="2472" y="369"/>
                </a:cubicBezTo>
                <a:cubicBezTo>
                  <a:pt x="2474" y="376"/>
                  <a:pt x="2474" y="376"/>
                  <a:pt x="2474" y="376"/>
                </a:cubicBezTo>
                <a:cubicBezTo>
                  <a:pt x="2470" y="377"/>
                  <a:pt x="2466" y="378"/>
                  <a:pt x="2462" y="379"/>
                </a:cubicBezTo>
                <a:close/>
                <a:moveTo>
                  <a:pt x="2042" y="379"/>
                </a:moveTo>
                <a:cubicBezTo>
                  <a:pt x="2038" y="378"/>
                  <a:pt x="2034" y="377"/>
                  <a:pt x="2030" y="376"/>
                </a:cubicBezTo>
                <a:cubicBezTo>
                  <a:pt x="2032" y="368"/>
                  <a:pt x="2032" y="368"/>
                  <a:pt x="2032" y="368"/>
                </a:cubicBezTo>
                <a:cubicBezTo>
                  <a:pt x="2036" y="369"/>
                  <a:pt x="2040" y="370"/>
                  <a:pt x="2044" y="371"/>
                </a:cubicBezTo>
                <a:lnTo>
                  <a:pt x="2042" y="379"/>
                </a:lnTo>
                <a:close/>
                <a:moveTo>
                  <a:pt x="2486" y="374"/>
                </a:moveTo>
                <a:cubicBezTo>
                  <a:pt x="2484" y="366"/>
                  <a:pt x="2484" y="366"/>
                  <a:pt x="2484" y="366"/>
                </a:cubicBezTo>
                <a:cubicBezTo>
                  <a:pt x="2488" y="365"/>
                  <a:pt x="2492" y="364"/>
                  <a:pt x="2496" y="364"/>
                </a:cubicBezTo>
                <a:cubicBezTo>
                  <a:pt x="2498" y="371"/>
                  <a:pt x="2498" y="371"/>
                  <a:pt x="2498" y="371"/>
                </a:cubicBezTo>
                <a:cubicBezTo>
                  <a:pt x="2494" y="372"/>
                  <a:pt x="2490" y="373"/>
                  <a:pt x="2486" y="374"/>
                </a:cubicBezTo>
                <a:close/>
                <a:moveTo>
                  <a:pt x="2019" y="373"/>
                </a:moveTo>
                <a:cubicBezTo>
                  <a:pt x="2015" y="372"/>
                  <a:pt x="2011" y="371"/>
                  <a:pt x="2007" y="370"/>
                </a:cubicBezTo>
                <a:cubicBezTo>
                  <a:pt x="2009" y="363"/>
                  <a:pt x="2009" y="363"/>
                  <a:pt x="2009" y="363"/>
                </a:cubicBezTo>
                <a:cubicBezTo>
                  <a:pt x="2013" y="364"/>
                  <a:pt x="2017" y="364"/>
                  <a:pt x="2021" y="365"/>
                </a:cubicBezTo>
                <a:lnTo>
                  <a:pt x="2019" y="373"/>
                </a:lnTo>
                <a:close/>
                <a:moveTo>
                  <a:pt x="2509" y="369"/>
                </a:moveTo>
                <a:cubicBezTo>
                  <a:pt x="2508" y="361"/>
                  <a:pt x="2508" y="361"/>
                  <a:pt x="2508" y="361"/>
                </a:cubicBezTo>
                <a:cubicBezTo>
                  <a:pt x="2511" y="360"/>
                  <a:pt x="2515" y="359"/>
                  <a:pt x="2519" y="358"/>
                </a:cubicBezTo>
                <a:cubicBezTo>
                  <a:pt x="2521" y="366"/>
                  <a:pt x="2521" y="366"/>
                  <a:pt x="2521" y="366"/>
                </a:cubicBezTo>
                <a:cubicBezTo>
                  <a:pt x="2517" y="367"/>
                  <a:pt x="2513" y="368"/>
                  <a:pt x="2509" y="369"/>
                </a:cubicBezTo>
                <a:close/>
                <a:moveTo>
                  <a:pt x="1995" y="367"/>
                </a:moveTo>
                <a:cubicBezTo>
                  <a:pt x="1991" y="366"/>
                  <a:pt x="1988" y="365"/>
                  <a:pt x="1984" y="364"/>
                </a:cubicBezTo>
                <a:cubicBezTo>
                  <a:pt x="1986" y="356"/>
                  <a:pt x="1986" y="356"/>
                  <a:pt x="1986" y="356"/>
                </a:cubicBezTo>
                <a:cubicBezTo>
                  <a:pt x="1990" y="358"/>
                  <a:pt x="1994" y="359"/>
                  <a:pt x="1997" y="360"/>
                </a:cubicBezTo>
                <a:lnTo>
                  <a:pt x="1995" y="367"/>
                </a:lnTo>
                <a:close/>
                <a:moveTo>
                  <a:pt x="2533" y="363"/>
                </a:moveTo>
                <a:cubicBezTo>
                  <a:pt x="2531" y="355"/>
                  <a:pt x="2531" y="355"/>
                  <a:pt x="2531" y="355"/>
                </a:cubicBezTo>
                <a:cubicBezTo>
                  <a:pt x="2535" y="354"/>
                  <a:pt x="2539" y="353"/>
                  <a:pt x="2543" y="352"/>
                </a:cubicBezTo>
                <a:cubicBezTo>
                  <a:pt x="2545" y="360"/>
                  <a:pt x="2545" y="360"/>
                  <a:pt x="2545" y="360"/>
                </a:cubicBezTo>
                <a:cubicBezTo>
                  <a:pt x="2541" y="361"/>
                  <a:pt x="2537" y="362"/>
                  <a:pt x="2533" y="363"/>
                </a:cubicBezTo>
                <a:close/>
                <a:moveTo>
                  <a:pt x="1972" y="361"/>
                </a:moveTo>
                <a:cubicBezTo>
                  <a:pt x="1968" y="360"/>
                  <a:pt x="1964" y="359"/>
                  <a:pt x="1961" y="358"/>
                </a:cubicBezTo>
                <a:cubicBezTo>
                  <a:pt x="1963" y="350"/>
                  <a:pt x="1963" y="350"/>
                  <a:pt x="1963" y="350"/>
                </a:cubicBezTo>
                <a:cubicBezTo>
                  <a:pt x="1967" y="351"/>
                  <a:pt x="1970" y="352"/>
                  <a:pt x="1974" y="353"/>
                </a:cubicBezTo>
                <a:lnTo>
                  <a:pt x="1972" y="361"/>
                </a:lnTo>
                <a:close/>
                <a:moveTo>
                  <a:pt x="2556" y="357"/>
                </a:moveTo>
                <a:cubicBezTo>
                  <a:pt x="2554" y="349"/>
                  <a:pt x="2554" y="349"/>
                  <a:pt x="2554" y="349"/>
                </a:cubicBezTo>
                <a:cubicBezTo>
                  <a:pt x="2558" y="348"/>
                  <a:pt x="2562" y="347"/>
                  <a:pt x="2566" y="346"/>
                </a:cubicBezTo>
                <a:cubicBezTo>
                  <a:pt x="2568" y="354"/>
                  <a:pt x="2568" y="354"/>
                  <a:pt x="2568" y="354"/>
                </a:cubicBezTo>
                <a:cubicBezTo>
                  <a:pt x="2564" y="355"/>
                  <a:pt x="2560" y="356"/>
                  <a:pt x="2556" y="357"/>
                </a:cubicBezTo>
                <a:close/>
                <a:moveTo>
                  <a:pt x="1949" y="354"/>
                </a:moveTo>
                <a:cubicBezTo>
                  <a:pt x="1945" y="353"/>
                  <a:pt x="1941" y="352"/>
                  <a:pt x="1937" y="351"/>
                </a:cubicBezTo>
                <a:cubicBezTo>
                  <a:pt x="1940" y="343"/>
                  <a:pt x="1940" y="343"/>
                  <a:pt x="1940" y="343"/>
                </a:cubicBezTo>
                <a:cubicBezTo>
                  <a:pt x="1944" y="344"/>
                  <a:pt x="1948" y="345"/>
                  <a:pt x="1951" y="347"/>
                </a:cubicBezTo>
                <a:lnTo>
                  <a:pt x="1949" y="354"/>
                </a:lnTo>
                <a:close/>
                <a:moveTo>
                  <a:pt x="2580" y="351"/>
                </a:moveTo>
                <a:cubicBezTo>
                  <a:pt x="2577" y="343"/>
                  <a:pt x="2577" y="343"/>
                  <a:pt x="2577" y="343"/>
                </a:cubicBezTo>
                <a:cubicBezTo>
                  <a:pt x="2581" y="342"/>
                  <a:pt x="2585" y="341"/>
                  <a:pt x="2589" y="339"/>
                </a:cubicBezTo>
                <a:cubicBezTo>
                  <a:pt x="2591" y="347"/>
                  <a:pt x="2591" y="347"/>
                  <a:pt x="2591" y="347"/>
                </a:cubicBezTo>
                <a:cubicBezTo>
                  <a:pt x="2587" y="348"/>
                  <a:pt x="2583" y="349"/>
                  <a:pt x="2580" y="351"/>
                </a:cubicBezTo>
                <a:close/>
                <a:moveTo>
                  <a:pt x="1926" y="347"/>
                </a:moveTo>
                <a:cubicBezTo>
                  <a:pt x="1922" y="346"/>
                  <a:pt x="1918" y="345"/>
                  <a:pt x="1915" y="343"/>
                </a:cubicBezTo>
                <a:cubicBezTo>
                  <a:pt x="1917" y="336"/>
                  <a:pt x="1917" y="336"/>
                  <a:pt x="1917" y="336"/>
                </a:cubicBezTo>
                <a:cubicBezTo>
                  <a:pt x="1921" y="337"/>
                  <a:pt x="1925" y="338"/>
                  <a:pt x="1928" y="339"/>
                </a:cubicBezTo>
                <a:lnTo>
                  <a:pt x="1926" y="347"/>
                </a:lnTo>
                <a:close/>
                <a:moveTo>
                  <a:pt x="2603" y="344"/>
                </a:moveTo>
                <a:cubicBezTo>
                  <a:pt x="2600" y="336"/>
                  <a:pt x="2600" y="336"/>
                  <a:pt x="2600" y="336"/>
                </a:cubicBezTo>
                <a:cubicBezTo>
                  <a:pt x="2604" y="335"/>
                  <a:pt x="2608" y="334"/>
                  <a:pt x="2612" y="333"/>
                </a:cubicBezTo>
                <a:cubicBezTo>
                  <a:pt x="2614" y="340"/>
                  <a:pt x="2614" y="340"/>
                  <a:pt x="2614" y="340"/>
                </a:cubicBezTo>
                <a:cubicBezTo>
                  <a:pt x="2610" y="341"/>
                  <a:pt x="2607" y="343"/>
                  <a:pt x="2603" y="344"/>
                </a:cubicBezTo>
                <a:close/>
                <a:moveTo>
                  <a:pt x="1903" y="339"/>
                </a:moveTo>
                <a:cubicBezTo>
                  <a:pt x="1899" y="338"/>
                  <a:pt x="1896" y="337"/>
                  <a:pt x="1892" y="336"/>
                </a:cubicBezTo>
                <a:cubicBezTo>
                  <a:pt x="1894" y="328"/>
                  <a:pt x="1894" y="328"/>
                  <a:pt x="1894" y="328"/>
                </a:cubicBezTo>
                <a:cubicBezTo>
                  <a:pt x="1898" y="329"/>
                  <a:pt x="1902" y="331"/>
                  <a:pt x="1906" y="332"/>
                </a:cubicBezTo>
                <a:lnTo>
                  <a:pt x="1903" y="339"/>
                </a:lnTo>
                <a:close/>
                <a:moveTo>
                  <a:pt x="2626" y="337"/>
                </a:moveTo>
                <a:cubicBezTo>
                  <a:pt x="2623" y="329"/>
                  <a:pt x="2623" y="329"/>
                  <a:pt x="2623" y="329"/>
                </a:cubicBezTo>
                <a:cubicBezTo>
                  <a:pt x="2627" y="328"/>
                  <a:pt x="2631" y="327"/>
                  <a:pt x="2635" y="325"/>
                </a:cubicBezTo>
                <a:cubicBezTo>
                  <a:pt x="2637" y="333"/>
                  <a:pt x="2637" y="333"/>
                  <a:pt x="2637" y="333"/>
                </a:cubicBezTo>
                <a:cubicBezTo>
                  <a:pt x="2634" y="334"/>
                  <a:pt x="2630" y="335"/>
                  <a:pt x="2626" y="337"/>
                </a:cubicBezTo>
                <a:close/>
                <a:moveTo>
                  <a:pt x="1880" y="332"/>
                </a:moveTo>
                <a:cubicBezTo>
                  <a:pt x="1877" y="330"/>
                  <a:pt x="1873" y="329"/>
                  <a:pt x="1869" y="328"/>
                </a:cubicBezTo>
                <a:cubicBezTo>
                  <a:pt x="1872" y="320"/>
                  <a:pt x="1872" y="320"/>
                  <a:pt x="1872" y="320"/>
                </a:cubicBezTo>
                <a:cubicBezTo>
                  <a:pt x="1875" y="321"/>
                  <a:pt x="1879" y="323"/>
                  <a:pt x="1883" y="324"/>
                </a:cubicBezTo>
                <a:lnTo>
                  <a:pt x="1880" y="332"/>
                </a:lnTo>
                <a:close/>
                <a:moveTo>
                  <a:pt x="2649" y="329"/>
                </a:moveTo>
                <a:cubicBezTo>
                  <a:pt x="2646" y="322"/>
                  <a:pt x="2646" y="322"/>
                  <a:pt x="2646" y="322"/>
                </a:cubicBezTo>
                <a:cubicBezTo>
                  <a:pt x="2650" y="320"/>
                  <a:pt x="2654" y="319"/>
                  <a:pt x="2658" y="318"/>
                </a:cubicBezTo>
                <a:cubicBezTo>
                  <a:pt x="2660" y="325"/>
                  <a:pt x="2660" y="325"/>
                  <a:pt x="2660" y="325"/>
                </a:cubicBezTo>
                <a:cubicBezTo>
                  <a:pt x="2657" y="327"/>
                  <a:pt x="2653" y="328"/>
                  <a:pt x="2649" y="329"/>
                </a:cubicBezTo>
                <a:close/>
                <a:moveTo>
                  <a:pt x="4900" y="324"/>
                </a:moveTo>
                <a:cubicBezTo>
                  <a:pt x="4894" y="324"/>
                  <a:pt x="4894" y="324"/>
                  <a:pt x="4894" y="324"/>
                </a:cubicBezTo>
                <a:cubicBezTo>
                  <a:pt x="4894" y="316"/>
                  <a:pt x="4894" y="316"/>
                  <a:pt x="4894" y="316"/>
                </a:cubicBezTo>
                <a:cubicBezTo>
                  <a:pt x="4900" y="316"/>
                  <a:pt x="4900" y="316"/>
                  <a:pt x="4900" y="316"/>
                </a:cubicBezTo>
                <a:cubicBezTo>
                  <a:pt x="4906" y="316"/>
                  <a:pt x="4906" y="316"/>
                  <a:pt x="4906" y="316"/>
                </a:cubicBezTo>
                <a:cubicBezTo>
                  <a:pt x="4906" y="324"/>
                  <a:pt x="4906" y="324"/>
                  <a:pt x="4906" y="324"/>
                </a:cubicBezTo>
                <a:lnTo>
                  <a:pt x="4900" y="324"/>
                </a:lnTo>
                <a:close/>
                <a:moveTo>
                  <a:pt x="1858" y="324"/>
                </a:moveTo>
                <a:cubicBezTo>
                  <a:pt x="1854" y="322"/>
                  <a:pt x="1850" y="321"/>
                  <a:pt x="1846" y="319"/>
                </a:cubicBezTo>
                <a:cubicBezTo>
                  <a:pt x="1849" y="312"/>
                  <a:pt x="1849" y="312"/>
                  <a:pt x="1849" y="312"/>
                </a:cubicBezTo>
                <a:cubicBezTo>
                  <a:pt x="1853" y="313"/>
                  <a:pt x="1857" y="315"/>
                  <a:pt x="1860" y="316"/>
                </a:cubicBezTo>
                <a:lnTo>
                  <a:pt x="1858" y="324"/>
                </a:lnTo>
                <a:close/>
                <a:moveTo>
                  <a:pt x="4882" y="323"/>
                </a:moveTo>
                <a:cubicBezTo>
                  <a:pt x="4878" y="323"/>
                  <a:pt x="4874" y="323"/>
                  <a:pt x="4870" y="323"/>
                </a:cubicBezTo>
                <a:cubicBezTo>
                  <a:pt x="4870" y="315"/>
                  <a:pt x="4870" y="315"/>
                  <a:pt x="4870" y="315"/>
                </a:cubicBezTo>
                <a:cubicBezTo>
                  <a:pt x="4874" y="315"/>
                  <a:pt x="4878" y="315"/>
                  <a:pt x="4882" y="315"/>
                </a:cubicBezTo>
                <a:lnTo>
                  <a:pt x="4882" y="323"/>
                </a:lnTo>
                <a:close/>
                <a:moveTo>
                  <a:pt x="4918" y="323"/>
                </a:moveTo>
                <a:cubicBezTo>
                  <a:pt x="4918" y="315"/>
                  <a:pt x="4918" y="315"/>
                  <a:pt x="4918" y="315"/>
                </a:cubicBezTo>
                <a:cubicBezTo>
                  <a:pt x="4922" y="315"/>
                  <a:pt x="4926" y="315"/>
                  <a:pt x="4930" y="315"/>
                </a:cubicBezTo>
                <a:cubicBezTo>
                  <a:pt x="4930" y="323"/>
                  <a:pt x="4930" y="323"/>
                  <a:pt x="4930" y="323"/>
                </a:cubicBezTo>
                <a:cubicBezTo>
                  <a:pt x="4926" y="323"/>
                  <a:pt x="4922" y="323"/>
                  <a:pt x="4918" y="323"/>
                </a:cubicBezTo>
                <a:close/>
                <a:moveTo>
                  <a:pt x="4858" y="323"/>
                </a:moveTo>
                <a:cubicBezTo>
                  <a:pt x="4854" y="323"/>
                  <a:pt x="4850" y="323"/>
                  <a:pt x="4846" y="323"/>
                </a:cubicBezTo>
                <a:cubicBezTo>
                  <a:pt x="4846" y="315"/>
                  <a:pt x="4846" y="315"/>
                  <a:pt x="4846" y="315"/>
                </a:cubicBezTo>
                <a:cubicBezTo>
                  <a:pt x="4850" y="315"/>
                  <a:pt x="4854" y="315"/>
                  <a:pt x="4858" y="315"/>
                </a:cubicBezTo>
                <a:lnTo>
                  <a:pt x="4858" y="323"/>
                </a:lnTo>
                <a:close/>
                <a:moveTo>
                  <a:pt x="4942" y="323"/>
                </a:moveTo>
                <a:cubicBezTo>
                  <a:pt x="4942" y="315"/>
                  <a:pt x="4942" y="315"/>
                  <a:pt x="4942" y="315"/>
                </a:cubicBezTo>
                <a:cubicBezTo>
                  <a:pt x="4946" y="315"/>
                  <a:pt x="4950" y="315"/>
                  <a:pt x="4954" y="315"/>
                </a:cubicBezTo>
                <a:cubicBezTo>
                  <a:pt x="4955" y="323"/>
                  <a:pt x="4955" y="323"/>
                  <a:pt x="4955" y="323"/>
                </a:cubicBezTo>
                <a:cubicBezTo>
                  <a:pt x="4951" y="323"/>
                  <a:pt x="4947" y="323"/>
                  <a:pt x="4942" y="323"/>
                </a:cubicBezTo>
                <a:close/>
                <a:moveTo>
                  <a:pt x="4967" y="322"/>
                </a:moveTo>
                <a:cubicBezTo>
                  <a:pt x="4966" y="314"/>
                  <a:pt x="4966" y="314"/>
                  <a:pt x="4966" y="314"/>
                </a:cubicBezTo>
                <a:cubicBezTo>
                  <a:pt x="4970" y="314"/>
                  <a:pt x="4974" y="314"/>
                  <a:pt x="4978" y="313"/>
                </a:cubicBezTo>
                <a:cubicBezTo>
                  <a:pt x="4979" y="321"/>
                  <a:pt x="4979" y="321"/>
                  <a:pt x="4979" y="321"/>
                </a:cubicBezTo>
                <a:cubicBezTo>
                  <a:pt x="4975" y="322"/>
                  <a:pt x="4971" y="322"/>
                  <a:pt x="4967" y="322"/>
                </a:cubicBezTo>
                <a:close/>
                <a:moveTo>
                  <a:pt x="4834" y="322"/>
                </a:moveTo>
                <a:cubicBezTo>
                  <a:pt x="4830" y="322"/>
                  <a:pt x="4826" y="322"/>
                  <a:pt x="4822" y="321"/>
                </a:cubicBezTo>
                <a:cubicBezTo>
                  <a:pt x="4822" y="313"/>
                  <a:pt x="4822" y="313"/>
                  <a:pt x="4822" y="313"/>
                </a:cubicBezTo>
                <a:cubicBezTo>
                  <a:pt x="4826" y="314"/>
                  <a:pt x="4830" y="314"/>
                  <a:pt x="4834" y="314"/>
                </a:cubicBezTo>
                <a:lnTo>
                  <a:pt x="4834" y="322"/>
                </a:lnTo>
                <a:close/>
                <a:moveTo>
                  <a:pt x="2672" y="321"/>
                </a:moveTo>
                <a:cubicBezTo>
                  <a:pt x="2669" y="314"/>
                  <a:pt x="2669" y="314"/>
                  <a:pt x="2669" y="314"/>
                </a:cubicBezTo>
                <a:cubicBezTo>
                  <a:pt x="2673" y="313"/>
                  <a:pt x="2677" y="311"/>
                  <a:pt x="2681" y="310"/>
                </a:cubicBezTo>
                <a:cubicBezTo>
                  <a:pt x="2683" y="317"/>
                  <a:pt x="2683" y="317"/>
                  <a:pt x="2683" y="317"/>
                </a:cubicBezTo>
                <a:cubicBezTo>
                  <a:pt x="2679" y="319"/>
                  <a:pt x="2676" y="320"/>
                  <a:pt x="2672" y="321"/>
                </a:cubicBezTo>
                <a:close/>
                <a:moveTo>
                  <a:pt x="4991" y="321"/>
                </a:moveTo>
                <a:cubicBezTo>
                  <a:pt x="4990" y="313"/>
                  <a:pt x="4990" y="313"/>
                  <a:pt x="4990" y="313"/>
                </a:cubicBezTo>
                <a:cubicBezTo>
                  <a:pt x="4994" y="313"/>
                  <a:pt x="4998" y="312"/>
                  <a:pt x="5002" y="312"/>
                </a:cubicBezTo>
                <a:cubicBezTo>
                  <a:pt x="5003" y="320"/>
                  <a:pt x="5003" y="320"/>
                  <a:pt x="5003" y="320"/>
                </a:cubicBezTo>
                <a:cubicBezTo>
                  <a:pt x="4999" y="320"/>
                  <a:pt x="4995" y="321"/>
                  <a:pt x="4991" y="321"/>
                </a:cubicBezTo>
                <a:close/>
                <a:moveTo>
                  <a:pt x="4810" y="321"/>
                </a:moveTo>
                <a:cubicBezTo>
                  <a:pt x="4806" y="320"/>
                  <a:pt x="4802" y="320"/>
                  <a:pt x="4798" y="320"/>
                </a:cubicBezTo>
                <a:cubicBezTo>
                  <a:pt x="4798" y="312"/>
                  <a:pt x="4798" y="312"/>
                  <a:pt x="4798" y="312"/>
                </a:cubicBezTo>
                <a:cubicBezTo>
                  <a:pt x="4802" y="312"/>
                  <a:pt x="4806" y="312"/>
                  <a:pt x="4810" y="313"/>
                </a:cubicBezTo>
                <a:lnTo>
                  <a:pt x="4810" y="321"/>
                </a:lnTo>
                <a:close/>
                <a:moveTo>
                  <a:pt x="5015" y="319"/>
                </a:moveTo>
                <a:cubicBezTo>
                  <a:pt x="5014" y="311"/>
                  <a:pt x="5014" y="311"/>
                  <a:pt x="5014" y="311"/>
                </a:cubicBezTo>
                <a:cubicBezTo>
                  <a:pt x="5018" y="311"/>
                  <a:pt x="5022" y="311"/>
                  <a:pt x="5026" y="310"/>
                </a:cubicBezTo>
                <a:cubicBezTo>
                  <a:pt x="5027" y="318"/>
                  <a:pt x="5027" y="318"/>
                  <a:pt x="5027" y="318"/>
                </a:cubicBezTo>
                <a:cubicBezTo>
                  <a:pt x="5023" y="319"/>
                  <a:pt x="5019" y="319"/>
                  <a:pt x="5015" y="319"/>
                </a:cubicBezTo>
                <a:close/>
                <a:moveTo>
                  <a:pt x="4786" y="319"/>
                </a:moveTo>
                <a:cubicBezTo>
                  <a:pt x="4782" y="319"/>
                  <a:pt x="4778" y="318"/>
                  <a:pt x="4774" y="318"/>
                </a:cubicBezTo>
                <a:cubicBezTo>
                  <a:pt x="4775" y="310"/>
                  <a:pt x="4775" y="310"/>
                  <a:pt x="4775" y="310"/>
                </a:cubicBezTo>
                <a:cubicBezTo>
                  <a:pt x="4778" y="310"/>
                  <a:pt x="4782" y="311"/>
                  <a:pt x="4786" y="311"/>
                </a:cubicBezTo>
                <a:lnTo>
                  <a:pt x="4786" y="319"/>
                </a:lnTo>
                <a:close/>
                <a:moveTo>
                  <a:pt x="5039" y="317"/>
                </a:moveTo>
                <a:cubicBezTo>
                  <a:pt x="5038" y="309"/>
                  <a:pt x="5038" y="309"/>
                  <a:pt x="5038" y="309"/>
                </a:cubicBezTo>
                <a:cubicBezTo>
                  <a:pt x="5042" y="309"/>
                  <a:pt x="5046" y="308"/>
                  <a:pt x="5050" y="308"/>
                </a:cubicBezTo>
                <a:cubicBezTo>
                  <a:pt x="5051" y="316"/>
                  <a:pt x="5051" y="316"/>
                  <a:pt x="5051" y="316"/>
                </a:cubicBezTo>
                <a:cubicBezTo>
                  <a:pt x="5047" y="316"/>
                  <a:pt x="5043" y="317"/>
                  <a:pt x="5039" y="317"/>
                </a:cubicBezTo>
                <a:close/>
                <a:moveTo>
                  <a:pt x="4762" y="317"/>
                </a:moveTo>
                <a:cubicBezTo>
                  <a:pt x="4758" y="316"/>
                  <a:pt x="4754" y="316"/>
                  <a:pt x="4750" y="315"/>
                </a:cubicBezTo>
                <a:cubicBezTo>
                  <a:pt x="4751" y="307"/>
                  <a:pt x="4751" y="307"/>
                  <a:pt x="4751" y="307"/>
                </a:cubicBezTo>
                <a:cubicBezTo>
                  <a:pt x="4755" y="308"/>
                  <a:pt x="4759" y="308"/>
                  <a:pt x="4763" y="309"/>
                </a:cubicBezTo>
                <a:lnTo>
                  <a:pt x="4762" y="317"/>
                </a:lnTo>
                <a:close/>
                <a:moveTo>
                  <a:pt x="1835" y="315"/>
                </a:moveTo>
                <a:cubicBezTo>
                  <a:pt x="1831" y="314"/>
                  <a:pt x="1828" y="312"/>
                  <a:pt x="1824" y="311"/>
                </a:cubicBezTo>
                <a:cubicBezTo>
                  <a:pt x="1827" y="303"/>
                  <a:pt x="1827" y="303"/>
                  <a:pt x="1827" y="303"/>
                </a:cubicBezTo>
                <a:cubicBezTo>
                  <a:pt x="1830" y="305"/>
                  <a:pt x="1834" y="306"/>
                  <a:pt x="1838" y="308"/>
                </a:cubicBezTo>
                <a:lnTo>
                  <a:pt x="1835" y="315"/>
                </a:lnTo>
                <a:close/>
                <a:moveTo>
                  <a:pt x="5063" y="315"/>
                </a:moveTo>
                <a:cubicBezTo>
                  <a:pt x="5062" y="307"/>
                  <a:pt x="5062" y="307"/>
                  <a:pt x="5062" y="307"/>
                </a:cubicBezTo>
                <a:cubicBezTo>
                  <a:pt x="5066" y="306"/>
                  <a:pt x="5070" y="306"/>
                  <a:pt x="5074" y="306"/>
                </a:cubicBezTo>
                <a:cubicBezTo>
                  <a:pt x="5075" y="314"/>
                  <a:pt x="5075" y="314"/>
                  <a:pt x="5075" y="314"/>
                </a:cubicBezTo>
                <a:cubicBezTo>
                  <a:pt x="5071" y="314"/>
                  <a:pt x="5067" y="314"/>
                  <a:pt x="5063" y="315"/>
                </a:cubicBezTo>
                <a:close/>
                <a:moveTo>
                  <a:pt x="4738" y="314"/>
                </a:moveTo>
                <a:cubicBezTo>
                  <a:pt x="4734" y="313"/>
                  <a:pt x="4730" y="313"/>
                  <a:pt x="4726" y="312"/>
                </a:cubicBezTo>
                <a:cubicBezTo>
                  <a:pt x="4727" y="304"/>
                  <a:pt x="4727" y="304"/>
                  <a:pt x="4727" y="304"/>
                </a:cubicBezTo>
                <a:cubicBezTo>
                  <a:pt x="4731" y="305"/>
                  <a:pt x="4735" y="305"/>
                  <a:pt x="4739" y="306"/>
                </a:cubicBezTo>
                <a:lnTo>
                  <a:pt x="4738" y="314"/>
                </a:lnTo>
                <a:close/>
                <a:moveTo>
                  <a:pt x="2695" y="313"/>
                </a:moveTo>
                <a:cubicBezTo>
                  <a:pt x="2692" y="306"/>
                  <a:pt x="2692" y="306"/>
                  <a:pt x="2692" y="306"/>
                </a:cubicBezTo>
                <a:cubicBezTo>
                  <a:pt x="2696" y="305"/>
                  <a:pt x="2699" y="303"/>
                  <a:pt x="2703" y="302"/>
                </a:cubicBezTo>
                <a:cubicBezTo>
                  <a:pt x="2706" y="309"/>
                  <a:pt x="2706" y="309"/>
                  <a:pt x="2706" y="309"/>
                </a:cubicBezTo>
                <a:cubicBezTo>
                  <a:pt x="2702" y="311"/>
                  <a:pt x="2698" y="312"/>
                  <a:pt x="2695" y="313"/>
                </a:cubicBezTo>
                <a:close/>
                <a:moveTo>
                  <a:pt x="5087" y="312"/>
                </a:moveTo>
                <a:cubicBezTo>
                  <a:pt x="5086" y="304"/>
                  <a:pt x="5086" y="304"/>
                  <a:pt x="5086" y="304"/>
                </a:cubicBezTo>
                <a:cubicBezTo>
                  <a:pt x="5090" y="304"/>
                  <a:pt x="5094" y="303"/>
                  <a:pt x="5098" y="303"/>
                </a:cubicBezTo>
                <a:cubicBezTo>
                  <a:pt x="5099" y="311"/>
                  <a:pt x="5099" y="311"/>
                  <a:pt x="5099" y="311"/>
                </a:cubicBezTo>
                <a:cubicBezTo>
                  <a:pt x="5095" y="311"/>
                  <a:pt x="5091" y="312"/>
                  <a:pt x="5087" y="312"/>
                </a:cubicBezTo>
                <a:close/>
                <a:moveTo>
                  <a:pt x="4714" y="311"/>
                </a:moveTo>
                <a:cubicBezTo>
                  <a:pt x="4710" y="310"/>
                  <a:pt x="4706" y="310"/>
                  <a:pt x="4702" y="309"/>
                </a:cubicBezTo>
                <a:cubicBezTo>
                  <a:pt x="4703" y="301"/>
                  <a:pt x="4703" y="301"/>
                  <a:pt x="4703" y="301"/>
                </a:cubicBezTo>
                <a:cubicBezTo>
                  <a:pt x="4707" y="302"/>
                  <a:pt x="4711" y="302"/>
                  <a:pt x="4715" y="303"/>
                </a:cubicBezTo>
                <a:lnTo>
                  <a:pt x="4714" y="311"/>
                </a:lnTo>
                <a:close/>
                <a:moveTo>
                  <a:pt x="5111" y="309"/>
                </a:moveTo>
                <a:cubicBezTo>
                  <a:pt x="5110" y="301"/>
                  <a:pt x="5110" y="301"/>
                  <a:pt x="5110" y="301"/>
                </a:cubicBezTo>
                <a:cubicBezTo>
                  <a:pt x="5114" y="301"/>
                  <a:pt x="5118" y="300"/>
                  <a:pt x="5122" y="299"/>
                </a:cubicBezTo>
                <a:cubicBezTo>
                  <a:pt x="5123" y="307"/>
                  <a:pt x="5123" y="307"/>
                  <a:pt x="5123" y="307"/>
                </a:cubicBezTo>
                <a:cubicBezTo>
                  <a:pt x="5119" y="308"/>
                  <a:pt x="5115" y="309"/>
                  <a:pt x="5111" y="309"/>
                </a:cubicBezTo>
                <a:close/>
                <a:moveTo>
                  <a:pt x="4690" y="307"/>
                </a:moveTo>
                <a:cubicBezTo>
                  <a:pt x="4686" y="306"/>
                  <a:pt x="4682" y="306"/>
                  <a:pt x="4678" y="305"/>
                </a:cubicBezTo>
                <a:cubicBezTo>
                  <a:pt x="4680" y="297"/>
                  <a:pt x="4680" y="297"/>
                  <a:pt x="4680" y="297"/>
                </a:cubicBezTo>
                <a:cubicBezTo>
                  <a:pt x="4683" y="298"/>
                  <a:pt x="4687" y="298"/>
                  <a:pt x="4691" y="299"/>
                </a:cubicBezTo>
                <a:lnTo>
                  <a:pt x="4690" y="307"/>
                </a:lnTo>
                <a:close/>
                <a:moveTo>
                  <a:pt x="1813" y="307"/>
                </a:moveTo>
                <a:cubicBezTo>
                  <a:pt x="1801" y="302"/>
                  <a:pt x="1801" y="302"/>
                  <a:pt x="1801" y="302"/>
                </a:cubicBezTo>
                <a:cubicBezTo>
                  <a:pt x="1804" y="295"/>
                  <a:pt x="1804" y="295"/>
                  <a:pt x="1804" y="295"/>
                </a:cubicBezTo>
                <a:cubicBezTo>
                  <a:pt x="1815" y="299"/>
                  <a:pt x="1815" y="299"/>
                  <a:pt x="1815" y="299"/>
                </a:cubicBezTo>
                <a:lnTo>
                  <a:pt x="1813" y="307"/>
                </a:lnTo>
                <a:close/>
                <a:moveTo>
                  <a:pt x="5135" y="306"/>
                </a:moveTo>
                <a:cubicBezTo>
                  <a:pt x="5134" y="298"/>
                  <a:pt x="5134" y="298"/>
                  <a:pt x="5134" y="298"/>
                </a:cubicBezTo>
                <a:cubicBezTo>
                  <a:pt x="5138" y="297"/>
                  <a:pt x="5141" y="297"/>
                  <a:pt x="5145" y="296"/>
                </a:cubicBezTo>
                <a:cubicBezTo>
                  <a:pt x="5147" y="304"/>
                  <a:pt x="5147" y="304"/>
                  <a:pt x="5147" y="304"/>
                </a:cubicBezTo>
                <a:cubicBezTo>
                  <a:pt x="5143" y="304"/>
                  <a:pt x="5139" y="305"/>
                  <a:pt x="5135" y="306"/>
                </a:cubicBezTo>
                <a:close/>
                <a:moveTo>
                  <a:pt x="2717" y="305"/>
                </a:moveTo>
                <a:cubicBezTo>
                  <a:pt x="2715" y="298"/>
                  <a:pt x="2715" y="298"/>
                  <a:pt x="2715" y="298"/>
                </a:cubicBezTo>
                <a:cubicBezTo>
                  <a:pt x="2718" y="296"/>
                  <a:pt x="2722" y="295"/>
                  <a:pt x="2726" y="293"/>
                </a:cubicBezTo>
                <a:cubicBezTo>
                  <a:pt x="2729" y="301"/>
                  <a:pt x="2729" y="301"/>
                  <a:pt x="2729" y="301"/>
                </a:cubicBezTo>
                <a:cubicBezTo>
                  <a:pt x="2725" y="302"/>
                  <a:pt x="2721" y="304"/>
                  <a:pt x="2717" y="305"/>
                </a:cubicBezTo>
                <a:close/>
                <a:moveTo>
                  <a:pt x="4666" y="303"/>
                </a:moveTo>
                <a:cubicBezTo>
                  <a:pt x="4662" y="302"/>
                  <a:pt x="4658" y="301"/>
                  <a:pt x="4654" y="300"/>
                </a:cubicBezTo>
                <a:cubicBezTo>
                  <a:pt x="4656" y="293"/>
                  <a:pt x="4656" y="293"/>
                  <a:pt x="4656" y="293"/>
                </a:cubicBezTo>
                <a:cubicBezTo>
                  <a:pt x="4660" y="293"/>
                  <a:pt x="4664" y="294"/>
                  <a:pt x="4668" y="295"/>
                </a:cubicBezTo>
                <a:lnTo>
                  <a:pt x="4666" y="303"/>
                </a:lnTo>
                <a:close/>
                <a:moveTo>
                  <a:pt x="5159" y="302"/>
                </a:moveTo>
                <a:cubicBezTo>
                  <a:pt x="5157" y="294"/>
                  <a:pt x="5157" y="294"/>
                  <a:pt x="5157" y="294"/>
                </a:cubicBezTo>
                <a:cubicBezTo>
                  <a:pt x="5161" y="293"/>
                  <a:pt x="5165" y="293"/>
                  <a:pt x="5169" y="292"/>
                </a:cubicBezTo>
                <a:cubicBezTo>
                  <a:pt x="5170" y="300"/>
                  <a:pt x="5170" y="300"/>
                  <a:pt x="5170" y="300"/>
                </a:cubicBezTo>
                <a:cubicBezTo>
                  <a:pt x="5167" y="301"/>
                  <a:pt x="5163" y="301"/>
                  <a:pt x="5159" y="302"/>
                </a:cubicBezTo>
                <a:close/>
                <a:moveTo>
                  <a:pt x="1790" y="298"/>
                </a:moveTo>
                <a:cubicBezTo>
                  <a:pt x="1779" y="294"/>
                  <a:pt x="1779" y="294"/>
                  <a:pt x="1779" y="294"/>
                </a:cubicBezTo>
                <a:cubicBezTo>
                  <a:pt x="1782" y="286"/>
                  <a:pt x="1782" y="286"/>
                  <a:pt x="1782" y="286"/>
                </a:cubicBezTo>
                <a:cubicBezTo>
                  <a:pt x="1793" y="291"/>
                  <a:pt x="1793" y="291"/>
                  <a:pt x="1793" y="291"/>
                </a:cubicBezTo>
                <a:lnTo>
                  <a:pt x="1790" y="298"/>
                </a:lnTo>
                <a:close/>
                <a:moveTo>
                  <a:pt x="4643" y="298"/>
                </a:moveTo>
                <a:cubicBezTo>
                  <a:pt x="4639" y="297"/>
                  <a:pt x="4635" y="296"/>
                  <a:pt x="4631" y="295"/>
                </a:cubicBezTo>
                <a:cubicBezTo>
                  <a:pt x="4633" y="288"/>
                  <a:pt x="4633" y="288"/>
                  <a:pt x="4633" y="288"/>
                </a:cubicBezTo>
                <a:cubicBezTo>
                  <a:pt x="4636" y="288"/>
                  <a:pt x="4640" y="289"/>
                  <a:pt x="4644" y="290"/>
                </a:cubicBezTo>
                <a:lnTo>
                  <a:pt x="4643" y="298"/>
                </a:lnTo>
                <a:close/>
                <a:moveTo>
                  <a:pt x="5182" y="298"/>
                </a:moveTo>
                <a:cubicBezTo>
                  <a:pt x="5181" y="290"/>
                  <a:pt x="5181" y="290"/>
                  <a:pt x="5181" y="290"/>
                </a:cubicBezTo>
                <a:cubicBezTo>
                  <a:pt x="5185" y="289"/>
                  <a:pt x="5189" y="289"/>
                  <a:pt x="5193" y="288"/>
                </a:cubicBezTo>
                <a:cubicBezTo>
                  <a:pt x="5194" y="296"/>
                  <a:pt x="5194" y="296"/>
                  <a:pt x="5194" y="296"/>
                </a:cubicBezTo>
                <a:cubicBezTo>
                  <a:pt x="5190" y="296"/>
                  <a:pt x="5186" y="297"/>
                  <a:pt x="5182" y="298"/>
                </a:cubicBezTo>
                <a:close/>
                <a:moveTo>
                  <a:pt x="2740" y="297"/>
                </a:moveTo>
                <a:cubicBezTo>
                  <a:pt x="2737" y="289"/>
                  <a:pt x="2737" y="289"/>
                  <a:pt x="2737" y="289"/>
                </a:cubicBezTo>
                <a:cubicBezTo>
                  <a:pt x="2741" y="288"/>
                  <a:pt x="2745" y="286"/>
                  <a:pt x="2748" y="285"/>
                </a:cubicBezTo>
                <a:cubicBezTo>
                  <a:pt x="2751" y="292"/>
                  <a:pt x="2751" y="292"/>
                  <a:pt x="2751" y="292"/>
                </a:cubicBezTo>
                <a:cubicBezTo>
                  <a:pt x="2747" y="294"/>
                  <a:pt x="2744" y="295"/>
                  <a:pt x="2740" y="297"/>
                </a:cubicBezTo>
                <a:close/>
                <a:moveTo>
                  <a:pt x="5206" y="294"/>
                </a:moveTo>
                <a:cubicBezTo>
                  <a:pt x="5205" y="286"/>
                  <a:pt x="5205" y="286"/>
                  <a:pt x="5205" y="286"/>
                </a:cubicBezTo>
                <a:cubicBezTo>
                  <a:pt x="5216" y="283"/>
                  <a:pt x="5216" y="283"/>
                  <a:pt x="5216" y="283"/>
                </a:cubicBezTo>
                <a:cubicBezTo>
                  <a:pt x="5218" y="291"/>
                  <a:pt x="5218" y="291"/>
                  <a:pt x="5218" y="291"/>
                </a:cubicBezTo>
                <a:lnTo>
                  <a:pt x="5206" y="294"/>
                </a:lnTo>
                <a:close/>
                <a:moveTo>
                  <a:pt x="4619" y="293"/>
                </a:moveTo>
                <a:cubicBezTo>
                  <a:pt x="4615" y="292"/>
                  <a:pt x="4611" y="291"/>
                  <a:pt x="4607" y="290"/>
                </a:cubicBezTo>
                <a:cubicBezTo>
                  <a:pt x="4609" y="282"/>
                  <a:pt x="4609" y="282"/>
                  <a:pt x="4609" y="282"/>
                </a:cubicBezTo>
                <a:cubicBezTo>
                  <a:pt x="4613" y="283"/>
                  <a:pt x="4617" y="284"/>
                  <a:pt x="4621" y="285"/>
                </a:cubicBezTo>
                <a:lnTo>
                  <a:pt x="4619" y="293"/>
                </a:lnTo>
                <a:close/>
                <a:moveTo>
                  <a:pt x="1768" y="289"/>
                </a:moveTo>
                <a:cubicBezTo>
                  <a:pt x="1756" y="285"/>
                  <a:pt x="1756" y="285"/>
                  <a:pt x="1756" y="285"/>
                </a:cubicBezTo>
                <a:cubicBezTo>
                  <a:pt x="1759" y="277"/>
                  <a:pt x="1759" y="277"/>
                  <a:pt x="1759" y="277"/>
                </a:cubicBezTo>
                <a:cubicBezTo>
                  <a:pt x="1771" y="282"/>
                  <a:pt x="1771" y="282"/>
                  <a:pt x="1771" y="282"/>
                </a:cubicBezTo>
                <a:lnTo>
                  <a:pt x="1768" y="289"/>
                </a:lnTo>
                <a:close/>
                <a:moveTo>
                  <a:pt x="5230" y="289"/>
                </a:moveTo>
                <a:cubicBezTo>
                  <a:pt x="5228" y="281"/>
                  <a:pt x="5228" y="281"/>
                  <a:pt x="5228" y="281"/>
                </a:cubicBezTo>
                <a:cubicBezTo>
                  <a:pt x="5232" y="280"/>
                  <a:pt x="5236" y="279"/>
                  <a:pt x="5240" y="278"/>
                </a:cubicBezTo>
                <a:cubicBezTo>
                  <a:pt x="5242" y="286"/>
                  <a:pt x="5242" y="286"/>
                  <a:pt x="5242" y="286"/>
                </a:cubicBezTo>
                <a:cubicBezTo>
                  <a:pt x="5238" y="287"/>
                  <a:pt x="5234" y="288"/>
                  <a:pt x="5230" y="289"/>
                </a:cubicBezTo>
                <a:close/>
                <a:moveTo>
                  <a:pt x="2762" y="288"/>
                </a:moveTo>
                <a:cubicBezTo>
                  <a:pt x="2759" y="280"/>
                  <a:pt x="2759" y="280"/>
                  <a:pt x="2759" y="280"/>
                </a:cubicBezTo>
                <a:cubicBezTo>
                  <a:pt x="2763" y="279"/>
                  <a:pt x="2767" y="277"/>
                  <a:pt x="2771" y="276"/>
                </a:cubicBezTo>
                <a:cubicBezTo>
                  <a:pt x="2774" y="283"/>
                  <a:pt x="2774" y="283"/>
                  <a:pt x="2774" y="283"/>
                </a:cubicBezTo>
                <a:cubicBezTo>
                  <a:pt x="2770" y="285"/>
                  <a:pt x="2766" y="286"/>
                  <a:pt x="2762" y="288"/>
                </a:cubicBezTo>
                <a:close/>
                <a:moveTo>
                  <a:pt x="4596" y="287"/>
                </a:moveTo>
                <a:cubicBezTo>
                  <a:pt x="4592" y="286"/>
                  <a:pt x="4588" y="285"/>
                  <a:pt x="4584" y="283"/>
                </a:cubicBezTo>
                <a:cubicBezTo>
                  <a:pt x="4586" y="276"/>
                  <a:pt x="4586" y="276"/>
                  <a:pt x="4586" y="276"/>
                </a:cubicBezTo>
                <a:cubicBezTo>
                  <a:pt x="4590" y="277"/>
                  <a:pt x="4594" y="278"/>
                  <a:pt x="4598" y="279"/>
                </a:cubicBezTo>
                <a:lnTo>
                  <a:pt x="4596" y="287"/>
                </a:lnTo>
                <a:close/>
                <a:moveTo>
                  <a:pt x="3" y="285"/>
                </a:moveTo>
                <a:cubicBezTo>
                  <a:pt x="0" y="278"/>
                  <a:pt x="0" y="278"/>
                  <a:pt x="0" y="278"/>
                </a:cubicBezTo>
                <a:cubicBezTo>
                  <a:pt x="3" y="276"/>
                  <a:pt x="7" y="275"/>
                  <a:pt x="11" y="273"/>
                </a:cubicBezTo>
                <a:cubicBezTo>
                  <a:pt x="14" y="280"/>
                  <a:pt x="14" y="280"/>
                  <a:pt x="14" y="280"/>
                </a:cubicBezTo>
                <a:cubicBezTo>
                  <a:pt x="10" y="282"/>
                  <a:pt x="7" y="284"/>
                  <a:pt x="3" y="285"/>
                </a:cubicBezTo>
                <a:close/>
                <a:moveTo>
                  <a:pt x="5253" y="284"/>
                </a:moveTo>
                <a:cubicBezTo>
                  <a:pt x="5252" y="276"/>
                  <a:pt x="5252" y="276"/>
                  <a:pt x="5252" y="276"/>
                </a:cubicBezTo>
                <a:cubicBezTo>
                  <a:pt x="5256" y="275"/>
                  <a:pt x="5260" y="274"/>
                  <a:pt x="5264" y="273"/>
                </a:cubicBezTo>
                <a:cubicBezTo>
                  <a:pt x="5265" y="281"/>
                  <a:pt x="5265" y="281"/>
                  <a:pt x="5265" y="281"/>
                </a:cubicBezTo>
                <a:cubicBezTo>
                  <a:pt x="5261" y="282"/>
                  <a:pt x="5257" y="283"/>
                  <a:pt x="5253" y="284"/>
                </a:cubicBezTo>
                <a:close/>
                <a:moveTo>
                  <a:pt x="1745" y="280"/>
                </a:moveTo>
                <a:cubicBezTo>
                  <a:pt x="1734" y="276"/>
                  <a:pt x="1734" y="276"/>
                  <a:pt x="1734" y="276"/>
                </a:cubicBezTo>
                <a:cubicBezTo>
                  <a:pt x="1737" y="269"/>
                  <a:pt x="1737" y="269"/>
                  <a:pt x="1737" y="269"/>
                </a:cubicBezTo>
                <a:cubicBezTo>
                  <a:pt x="1748" y="273"/>
                  <a:pt x="1748" y="273"/>
                  <a:pt x="1748" y="273"/>
                </a:cubicBezTo>
                <a:lnTo>
                  <a:pt x="1745" y="280"/>
                </a:lnTo>
                <a:close/>
                <a:moveTo>
                  <a:pt x="4572" y="280"/>
                </a:moveTo>
                <a:cubicBezTo>
                  <a:pt x="4569" y="279"/>
                  <a:pt x="4565" y="278"/>
                  <a:pt x="4561" y="277"/>
                </a:cubicBezTo>
                <a:cubicBezTo>
                  <a:pt x="4563" y="269"/>
                  <a:pt x="4563" y="269"/>
                  <a:pt x="4563" y="269"/>
                </a:cubicBezTo>
                <a:cubicBezTo>
                  <a:pt x="4567" y="270"/>
                  <a:pt x="4571" y="271"/>
                  <a:pt x="4575" y="272"/>
                </a:cubicBezTo>
                <a:lnTo>
                  <a:pt x="4572" y="280"/>
                </a:lnTo>
                <a:close/>
                <a:moveTo>
                  <a:pt x="2785" y="279"/>
                </a:moveTo>
                <a:cubicBezTo>
                  <a:pt x="2782" y="271"/>
                  <a:pt x="2782" y="271"/>
                  <a:pt x="2782" y="271"/>
                </a:cubicBezTo>
                <a:cubicBezTo>
                  <a:pt x="2786" y="270"/>
                  <a:pt x="2789" y="268"/>
                  <a:pt x="2793" y="267"/>
                </a:cubicBezTo>
                <a:cubicBezTo>
                  <a:pt x="2796" y="274"/>
                  <a:pt x="2796" y="274"/>
                  <a:pt x="2796" y="274"/>
                </a:cubicBezTo>
                <a:cubicBezTo>
                  <a:pt x="2792" y="276"/>
                  <a:pt x="2789" y="277"/>
                  <a:pt x="2785" y="279"/>
                </a:cubicBezTo>
                <a:close/>
                <a:moveTo>
                  <a:pt x="5277" y="278"/>
                </a:moveTo>
                <a:cubicBezTo>
                  <a:pt x="5275" y="271"/>
                  <a:pt x="5275" y="271"/>
                  <a:pt x="5275" y="271"/>
                </a:cubicBezTo>
                <a:cubicBezTo>
                  <a:pt x="5279" y="270"/>
                  <a:pt x="5283" y="269"/>
                  <a:pt x="5287" y="268"/>
                </a:cubicBezTo>
                <a:cubicBezTo>
                  <a:pt x="5289" y="276"/>
                  <a:pt x="5289" y="276"/>
                  <a:pt x="5289" y="276"/>
                </a:cubicBezTo>
                <a:cubicBezTo>
                  <a:pt x="5285" y="277"/>
                  <a:pt x="5281" y="278"/>
                  <a:pt x="5277" y="278"/>
                </a:cubicBezTo>
                <a:close/>
                <a:moveTo>
                  <a:pt x="25" y="275"/>
                </a:moveTo>
                <a:cubicBezTo>
                  <a:pt x="22" y="268"/>
                  <a:pt x="22" y="268"/>
                  <a:pt x="22" y="268"/>
                </a:cubicBezTo>
                <a:cubicBezTo>
                  <a:pt x="25" y="266"/>
                  <a:pt x="29" y="265"/>
                  <a:pt x="33" y="263"/>
                </a:cubicBezTo>
                <a:cubicBezTo>
                  <a:pt x="36" y="271"/>
                  <a:pt x="36" y="271"/>
                  <a:pt x="36" y="271"/>
                </a:cubicBezTo>
                <a:cubicBezTo>
                  <a:pt x="32" y="272"/>
                  <a:pt x="29" y="274"/>
                  <a:pt x="25" y="275"/>
                </a:cubicBezTo>
                <a:close/>
                <a:moveTo>
                  <a:pt x="4549" y="273"/>
                </a:moveTo>
                <a:cubicBezTo>
                  <a:pt x="4545" y="272"/>
                  <a:pt x="4542" y="270"/>
                  <a:pt x="4538" y="269"/>
                </a:cubicBezTo>
                <a:cubicBezTo>
                  <a:pt x="4540" y="262"/>
                  <a:pt x="4540" y="262"/>
                  <a:pt x="4540" y="262"/>
                </a:cubicBezTo>
                <a:cubicBezTo>
                  <a:pt x="4544" y="263"/>
                  <a:pt x="4548" y="264"/>
                  <a:pt x="4552" y="265"/>
                </a:cubicBezTo>
                <a:lnTo>
                  <a:pt x="4549" y="273"/>
                </a:lnTo>
                <a:close/>
                <a:moveTo>
                  <a:pt x="5301" y="273"/>
                </a:moveTo>
                <a:cubicBezTo>
                  <a:pt x="5299" y="265"/>
                  <a:pt x="5299" y="265"/>
                  <a:pt x="5299" y="265"/>
                </a:cubicBezTo>
                <a:cubicBezTo>
                  <a:pt x="5303" y="264"/>
                  <a:pt x="5306" y="263"/>
                  <a:pt x="5310" y="262"/>
                </a:cubicBezTo>
                <a:cubicBezTo>
                  <a:pt x="5312" y="270"/>
                  <a:pt x="5312" y="270"/>
                  <a:pt x="5312" y="270"/>
                </a:cubicBezTo>
                <a:cubicBezTo>
                  <a:pt x="5308" y="271"/>
                  <a:pt x="5304" y="272"/>
                  <a:pt x="5301" y="273"/>
                </a:cubicBezTo>
                <a:close/>
                <a:moveTo>
                  <a:pt x="1723" y="272"/>
                </a:moveTo>
                <a:cubicBezTo>
                  <a:pt x="1712" y="267"/>
                  <a:pt x="1712" y="267"/>
                  <a:pt x="1712" y="267"/>
                </a:cubicBezTo>
                <a:cubicBezTo>
                  <a:pt x="1715" y="260"/>
                  <a:pt x="1715" y="260"/>
                  <a:pt x="1715" y="260"/>
                </a:cubicBezTo>
                <a:cubicBezTo>
                  <a:pt x="1726" y="264"/>
                  <a:pt x="1726" y="264"/>
                  <a:pt x="1726" y="264"/>
                </a:cubicBezTo>
                <a:lnTo>
                  <a:pt x="1723" y="272"/>
                </a:lnTo>
                <a:close/>
                <a:moveTo>
                  <a:pt x="2807" y="270"/>
                </a:moveTo>
                <a:cubicBezTo>
                  <a:pt x="2804" y="262"/>
                  <a:pt x="2804" y="262"/>
                  <a:pt x="2804" y="262"/>
                </a:cubicBezTo>
                <a:cubicBezTo>
                  <a:pt x="2808" y="261"/>
                  <a:pt x="2811" y="259"/>
                  <a:pt x="2815" y="258"/>
                </a:cubicBezTo>
                <a:cubicBezTo>
                  <a:pt x="2818" y="265"/>
                  <a:pt x="2818" y="265"/>
                  <a:pt x="2818" y="265"/>
                </a:cubicBezTo>
                <a:cubicBezTo>
                  <a:pt x="2815" y="267"/>
                  <a:pt x="2811" y="268"/>
                  <a:pt x="2807" y="270"/>
                </a:cubicBezTo>
                <a:close/>
                <a:moveTo>
                  <a:pt x="5324" y="267"/>
                </a:moveTo>
                <a:cubicBezTo>
                  <a:pt x="5322" y="259"/>
                  <a:pt x="5322" y="259"/>
                  <a:pt x="5322" y="259"/>
                </a:cubicBezTo>
                <a:cubicBezTo>
                  <a:pt x="5326" y="258"/>
                  <a:pt x="5330" y="257"/>
                  <a:pt x="5334" y="256"/>
                </a:cubicBezTo>
                <a:cubicBezTo>
                  <a:pt x="5336" y="264"/>
                  <a:pt x="5336" y="264"/>
                  <a:pt x="5336" y="264"/>
                </a:cubicBezTo>
                <a:cubicBezTo>
                  <a:pt x="5332" y="265"/>
                  <a:pt x="5328" y="266"/>
                  <a:pt x="5324" y="267"/>
                </a:cubicBezTo>
                <a:close/>
                <a:moveTo>
                  <a:pt x="47" y="266"/>
                </a:moveTo>
                <a:cubicBezTo>
                  <a:pt x="44" y="258"/>
                  <a:pt x="44" y="258"/>
                  <a:pt x="44" y="258"/>
                </a:cubicBezTo>
                <a:cubicBezTo>
                  <a:pt x="48" y="257"/>
                  <a:pt x="51" y="255"/>
                  <a:pt x="55" y="254"/>
                </a:cubicBezTo>
                <a:cubicBezTo>
                  <a:pt x="58" y="261"/>
                  <a:pt x="58" y="261"/>
                  <a:pt x="58" y="261"/>
                </a:cubicBezTo>
                <a:cubicBezTo>
                  <a:pt x="54" y="263"/>
                  <a:pt x="51" y="264"/>
                  <a:pt x="47" y="266"/>
                </a:cubicBezTo>
                <a:close/>
                <a:moveTo>
                  <a:pt x="4526" y="265"/>
                </a:moveTo>
                <a:cubicBezTo>
                  <a:pt x="4523" y="264"/>
                  <a:pt x="4519" y="263"/>
                  <a:pt x="4515" y="261"/>
                </a:cubicBezTo>
                <a:cubicBezTo>
                  <a:pt x="4518" y="254"/>
                  <a:pt x="4518" y="254"/>
                  <a:pt x="4518" y="254"/>
                </a:cubicBezTo>
                <a:cubicBezTo>
                  <a:pt x="4522" y="255"/>
                  <a:pt x="4525" y="256"/>
                  <a:pt x="4529" y="258"/>
                </a:cubicBezTo>
                <a:lnTo>
                  <a:pt x="4526" y="265"/>
                </a:lnTo>
                <a:close/>
                <a:moveTo>
                  <a:pt x="1700" y="263"/>
                </a:moveTo>
                <a:cubicBezTo>
                  <a:pt x="1689" y="258"/>
                  <a:pt x="1689" y="258"/>
                  <a:pt x="1689" y="258"/>
                </a:cubicBezTo>
                <a:cubicBezTo>
                  <a:pt x="1692" y="251"/>
                  <a:pt x="1692" y="251"/>
                  <a:pt x="1692" y="251"/>
                </a:cubicBezTo>
                <a:cubicBezTo>
                  <a:pt x="1703" y="255"/>
                  <a:pt x="1703" y="255"/>
                  <a:pt x="1703" y="255"/>
                </a:cubicBezTo>
                <a:lnTo>
                  <a:pt x="1700" y="263"/>
                </a:lnTo>
                <a:close/>
                <a:moveTo>
                  <a:pt x="5347" y="261"/>
                </a:moveTo>
                <a:cubicBezTo>
                  <a:pt x="5345" y="253"/>
                  <a:pt x="5345" y="253"/>
                  <a:pt x="5345" y="253"/>
                </a:cubicBezTo>
                <a:cubicBezTo>
                  <a:pt x="5349" y="252"/>
                  <a:pt x="5353" y="251"/>
                  <a:pt x="5357" y="250"/>
                </a:cubicBezTo>
                <a:cubicBezTo>
                  <a:pt x="5359" y="258"/>
                  <a:pt x="5359" y="258"/>
                  <a:pt x="5359" y="258"/>
                </a:cubicBezTo>
                <a:cubicBezTo>
                  <a:pt x="5355" y="259"/>
                  <a:pt x="5351" y="260"/>
                  <a:pt x="5347" y="261"/>
                </a:cubicBezTo>
                <a:close/>
                <a:moveTo>
                  <a:pt x="2829" y="260"/>
                </a:moveTo>
                <a:cubicBezTo>
                  <a:pt x="2826" y="253"/>
                  <a:pt x="2826" y="253"/>
                  <a:pt x="2826" y="253"/>
                </a:cubicBezTo>
                <a:cubicBezTo>
                  <a:pt x="2837" y="248"/>
                  <a:pt x="2837" y="248"/>
                  <a:pt x="2837" y="248"/>
                </a:cubicBezTo>
                <a:cubicBezTo>
                  <a:pt x="2840" y="255"/>
                  <a:pt x="2840" y="255"/>
                  <a:pt x="2840" y="255"/>
                </a:cubicBezTo>
                <a:lnTo>
                  <a:pt x="2829" y="260"/>
                </a:lnTo>
                <a:close/>
                <a:moveTo>
                  <a:pt x="4504" y="257"/>
                </a:moveTo>
                <a:cubicBezTo>
                  <a:pt x="4500" y="255"/>
                  <a:pt x="4496" y="254"/>
                  <a:pt x="4492" y="253"/>
                </a:cubicBezTo>
                <a:cubicBezTo>
                  <a:pt x="4495" y="245"/>
                  <a:pt x="4495" y="245"/>
                  <a:pt x="4495" y="245"/>
                </a:cubicBezTo>
                <a:cubicBezTo>
                  <a:pt x="4499" y="247"/>
                  <a:pt x="4503" y="248"/>
                  <a:pt x="4507" y="249"/>
                </a:cubicBezTo>
                <a:lnTo>
                  <a:pt x="4504" y="257"/>
                </a:lnTo>
                <a:close/>
                <a:moveTo>
                  <a:pt x="69" y="256"/>
                </a:moveTo>
                <a:cubicBezTo>
                  <a:pt x="66" y="249"/>
                  <a:pt x="66" y="249"/>
                  <a:pt x="66" y="249"/>
                </a:cubicBezTo>
                <a:cubicBezTo>
                  <a:pt x="70" y="248"/>
                  <a:pt x="74" y="246"/>
                  <a:pt x="77" y="245"/>
                </a:cubicBezTo>
                <a:cubicBezTo>
                  <a:pt x="80" y="252"/>
                  <a:pt x="80" y="252"/>
                  <a:pt x="80" y="252"/>
                </a:cubicBezTo>
                <a:cubicBezTo>
                  <a:pt x="77" y="253"/>
                  <a:pt x="73" y="255"/>
                  <a:pt x="69" y="256"/>
                </a:cubicBezTo>
                <a:close/>
                <a:moveTo>
                  <a:pt x="5371" y="255"/>
                </a:moveTo>
                <a:cubicBezTo>
                  <a:pt x="5369" y="247"/>
                  <a:pt x="5369" y="247"/>
                  <a:pt x="5369" y="247"/>
                </a:cubicBezTo>
                <a:cubicBezTo>
                  <a:pt x="5372" y="246"/>
                  <a:pt x="5376" y="245"/>
                  <a:pt x="5380" y="244"/>
                </a:cubicBezTo>
                <a:cubicBezTo>
                  <a:pt x="5382" y="251"/>
                  <a:pt x="5382" y="251"/>
                  <a:pt x="5382" y="251"/>
                </a:cubicBezTo>
                <a:cubicBezTo>
                  <a:pt x="5378" y="252"/>
                  <a:pt x="5375" y="253"/>
                  <a:pt x="5371" y="255"/>
                </a:cubicBezTo>
                <a:close/>
                <a:moveTo>
                  <a:pt x="1678" y="254"/>
                </a:moveTo>
                <a:cubicBezTo>
                  <a:pt x="1667" y="250"/>
                  <a:pt x="1667" y="250"/>
                  <a:pt x="1667" y="250"/>
                </a:cubicBezTo>
                <a:cubicBezTo>
                  <a:pt x="1670" y="242"/>
                  <a:pt x="1670" y="242"/>
                  <a:pt x="1670" y="242"/>
                </a:cubicBezTo>
                <a:cubicBezTo>
                  <a:pt x="1681" y="247"/>
                  <a:pt x="1681" y="247"/>
                  <a:pt x="1681" y="247"/>
                </a:cubicBezTo>
                <a:lnTo>
                  <a:pt x="1678" y="254"/>
                </a:lnTo>
                <a:close/>
                <a:moveTo>
                  <a:pt x="2851" y="251"/>
                </a:moveTo>
                <a:cubicBezTo>
                  <a:pt x="2848" y="243"/>
                  <a:pt x="2848" y="243"/>
                  <a:pt x="2848" y="243"/>
                </a:cubicBezTo>
                <a:cubicBezTo>
                  <a:pt x="2859" y="239"/>
                  <a:pt x="2859" y="239"/>
                  <a:pt x="2859" y="239"/>
                </a:cubicBezTo>
                <a:cubicBezTo>
                  <a:pt x="2862" y="246"/>
                  <a:pt x="2862" y="246"/>
                  <a:pt x="2862" y="246"/>
                </a:cubicBezTo>
                <a:lnTo>
                  <a:pt x="2851" y="251"/>
                </a:lnTo>
                <a:close/>
                <a:moveTo>
                  <a:pt x="4481" y="248"/>
                </a:moveTo>
                <a:cubicBezTo>
                  <a:pt x="4478" y="247"/>
                  <a:pt x="4474" y="245"/>
                  <a:pt x="4470" y="243"/>
                </a:cubicBezTo>
                <a:cubicBezTo>
                  <a:pt x="4473" y="236"/>
                  <a:pt x="4473" y="236"/>
                  <a:pt x="4473" y="236"/>
                </a:cubicBezTo>
                <a:cubicBezTo>
                  <a:pt x="4477" y="238"/>
                  <a:pt x="4481" y="239"/>
                  <a:pt x="4484" y="241"/>
                </a:cubicBezTo>
                <a:lnTo>
                  <a:pt x="4481" y="248"/>
                </a:lnTo>
                <a:close/>
                <a:moveTo>
                  <a:pt x="5394" y="248"/>
                </a:moveTo>
                <a:cubicBezTo>
                  <a:pt x="5392" y="240"/>
                  <a:pt x="5392" y="240"/>
                  <a:pt x="5392" y="240"/>
                </a:cubicBezTo>
                <a:cubicBezTo>
                  <a:pt x="5396" y="239"/>
                  <a:pt x="5399" y="238"/>
                  <a:pt x="5403" y="237"/>
                </a:cubicBezTo>
                <a:cubicBezTo>
                  <a:pt x="5406" y="245"/>
                  <a:pt x="5406" y="245"/>
                  <a:pt x="5406" y="245"/>
                </a:cubicBezTo>
                <a:cubicBezTo>
                  <a:pt x="5402" y="246"/>
                  <a:pt x="5398" y="247"/>
                  <a:pt x="5394" y="248"/>
                </a:cubicBezTo>
                <a:close/>
                <a:moveTo>
                  <a:pt x="91" y="248"/>
                </a:moveTo>
                <a:cubicBezTo>
                  <a:pt x="89" y="240"/>
                  <a:pt x="89" y="240"/>
                  <a:pt x="89" y="240"/>
                </a:cubicBezTo>
                <a:cubicBezTo>
                  <a:pt x="92" y="239"/>
                  <a:pt x="96" y="237"/>
                  <a:pt x="100" y="236"/>
                </a:cubicBezTo>
                <a:cubicBezTo>
                  <a:pt x="103" y="243"/>
                  <a:pt x="103" y="243"/>
                  <a:pt x="103" y="243"/>
                </a:cubicBezTo>
                <a:cubicBezTo>
                  <a:pt x="99" y="245"/>
                  <a:pt x="95" y="246"/>
                  <a:pt x="91" y="248"/>
                </a:cubicBezTo>
                <a:close/>
                <a:moveTo>
                  <a:pt x="1656" y="246"/>
                </a:moveTo>
                <a:cubicBezTo>
                  <a:pt x="1652" y="244"/>
                  <a:pt x="1648" y="243"/>
                  <a:pt x="1644" y="241"/>
                </a:cubicBezTo>
                <a:cubicBezTo>
                  <a:pt x="1647" y="234"/>
                  <a:pt x="1647" y="234"/>
                  <a:pt x="1647" y="234"/>
                </a:cubicBezTo>
                <a:cubicBezTo>
                  <a:pt x="1651" y="235"/>
                  <a:pt x="1655" y="237"/>
                  <a:pt x="1658" y="238"/>
                </a:cubicBezTo>
                <a:lnTo>
                  <a:pt x="1656" y="246"/>
                </a:lnTo>
                <a:close/>
                <a:moveTo>
                  <a:pt x="5417" y="241"/>
                </a:moveTo>
                <a:cubicBezTo>
                  <a:pt x="5415" y="233"/>
                  <a:pt x="5415" y="233"/>
                  <a:pt x="5415" y="233"/>
                </a:cubicBezTo>
                <a:cubicBezTo>
                  <a:pt x="5419" y="232"/>
                  <a:pt x="5422" y="231"/>
                  <a:pt x="5426" y="230"/>
                </a:cubicBezTo>
                <a:cubicBezTo>
                  <a:pt x="5429" y="238"/>
                  <a:pt x="5429" y="238"/>
                  <a:pt x="5429" y="238"/>
                </a:cubicBezTo>
                <a:cubicBezTo>
                  <a:pt x="5425" y="239"/>
                  <a:pt x="5421" y="240"/>
                  <a:pt x="5417" y="241"/>
                </a:cubicBezTo>
                <a:close/>
                <a:moveTo>
                  <a:pt x="2873" y="241"/>
                </a:moveTo>
                <a:cubicBezTo>
                  <a:pt x="2870" y="234"/>
                  <a:pt x="2870" y="234"/>
                  <a:pt x="2870" y="234"/>
                </a:cubicBezTo>
                <a:cubicBezTo>
                  <a:pt x="2881" y="229"/>
                  <a:pt x="2881" y="229"/>
                  <a:pt x="2881" y="229"/>
                </a:cubicBezTo>
                <a:cubicBezTo>
                  <a:pt x="2884" y="236"/>
                  <a:pt x="2884" y="236"/>
                  <a:pt x="2884" y="236"/>
                </a:cubicBezTo>
                <a:lnTo>
                  <a:pt x="2873" y="241"/>
                </a:lnTo>
                <a:close/>
                <a:moveTo>
                  <a:pt x="114" y="239"/>
                </a:moveTo>
                <a:cubicBezTo>
                  <a:pt x="111" y="231"/>
                  <a:pt x="111" y="231"/>
                  <a:pt x="111" y="231"/>
                </a:cubicBezTo>
                <a:cubicBezTo>
                  <a:pt x="115" y="230"/>
                  <a:pt x="119" y="229"/>
                  <a:pt x="122" y="227"/>
                </a:cubicBezTo>
                <a:cubicBezTo>
                  <a:pt x="125" y="235"/>
                  <a:pt x="125" y="235"/>
                  <a:pt x="125" y="235"/>
                </a:cubicBezTo>
                <a:cubicBezTo>
                  <a:pt x="121" y="236"/>
                  <a:pt x="118" y="237"/>
                  <a:pt x="114" y="239"/>
                </a:cubicBezTo>
                <a:close/>
                <a:moveTo>
                  <a:pt x="4459" y="239"/>
                </a:moveTo>
                <a:cubicBezTo>
                  <a:pt x="4455" y="237"/>
                  <a:pt x="4452" y="236"/>
                  <a:pt x="4448" y="234"/>
                </a:cubicBezTo>
                <a:cubicBezTo>
                  <a:pt x="4451" y="227"/>
                  <a:pt x="4451" y="227"/>
                  <a:pt x="4451" y="227"/>
                </a:cubicBezTo>
                <a:cubicBezTo>
                  <a:pt x="4455" y="228"/>
                  <a:pt x="4459" y="230"/>
                  <a:pt x="4462" y="231"/>
                </a:cubicBezTo>
                <a:lnTo>
                  <a:pt x="4459" y="239"/>
                </a:lnTo>
                <a:close/>
                <a:moveTo>
                  <a:pt x="1633" y="237"/>
                </a:moveTo>
                <a:cubicBezTo>
                  <a:pt x="1629" y="236"/>
                  <a:pt x="1626" y="234"/>
                  <a:pt x="1622" y="233"/>
                </a:cubicBezTo>
                <a:cubicBezTo>
                  <a:pt x="1625" y="225"/>
                  <a:pt x="1625" y="225"/>
                  <a:pt x="1625" y="225"/>
                </a:cubicBezTo>
                <a:cubicBezTo>
                  <a:pt x="1628" y="227"/>
                  <a:pt x="1632" y="228"/>
                  <a:pt x="1636" y="230"/>
                </a:cubicBezTo>
                <a:lnTo>
                  <a:pt x="1633" y="237"/>
                </a:lnTo>
                <a:close/>
                <a:moveTo>
                  <a:pt x="5440" y="234"/>
                </a:moveTo>
                <a:cubicBezTo>
                  <a:pt x="5438" y="226"/>
                  <a:pt x="5438" y="226"/>
                  <a:pt x="5438" y="226"/>
                </a:cubicBezTo>
                <a:cubicBezTo>
                  <a:pt x="5442" y="225"/>
                  <a:pt x="5445" y="224"/>
                  <a:pt x="5449" y="223"/>
                </a:cubicBezTo>
                <a:cubicBezTo>
                  <a:pt x="5452" y="230"/>
                  <a:pt x="5452" y="230"/>
                  <a:pt x="5452" y="230"/>
                </a:cubicBezTo>
                <a:cubicBezTo>
                  <a:pt x="5448" y="232"/>
                  <a:pt x="5444" y="233"/>
                  <a:pt x="5440" y="234"/>
                </a:cubicBezTo>
                <a:close/>
                <a:moveTo>
                  <a:pt x="2896" y="231"/>
                </a:moveTo>
                <a:cubicBezTo>
                  <a:pt x="2892" y="224"/>
                  <a:pt x="2892" y="224"/>
                  <a:pt x="2892" y="224"/>
                </a:cubicBezTo>
                <a:cubicBezTo>
                  <a:pt x="2903" y="219"/>
                  <a:pt x="2903" y="219"/>
                  <a:pt x="2903" y="219"/>
                </a:cubicBezTo>
                <a:cubicBezTo>
                  <a:pt x="2906" y="226"/>
                  <a:pt x="2906" y="226"/>
                  <a:pt x="2906" y="226"/>
                </a:cubicBezTo>
                <a:lnTo>
                  <a:pt x="2896" y="231"/>
                </a:lnTo>
                <a:close/>
                <a:moveTo>
                  <a:pt x="136" y="231"/>
                </a:moveTo>
                <a:cubicBezTo>
                  <a:pt x="134" y="223"/>
                  <a:pt x="134" y="223"/>
                  <a:pt x="134" y="223"/>
                </a:cubicBezTo>
                <a:cubicBezTo>
                  <a:pt x="137" y="222"/>
                  <a:pt x="141" y="220"/>
                  <a:pt x="145" y="219"/>
                </a:cubicBezTo>
                <a:cubicBezTo>
                  <a:pt x="148" y="227"/>
                  <a:pt x="148" y="227"/>
                  <a:pt x="148" y="227"/>
                </a:cubicBezTo>
                <a:cubicBezTo>
                  <a:pt x="144" y="228"/>
                  <a:pt x="140" y="229"/>
                  <a:pt x="136" y="231"/>
                </a:cubicBezTo>
                <a:close/>
                <a:moveTo>
                  <a:pt x="4437" y="229"/>
                </a:moveTo>
                <a:cubicBezTo>
                  <a:pt x="4433" y="227"/>
                  <a:pt x="4430" y="226"/>
                  <a:pt x="4426" y="224"/>
                </a:cubicBezTo>
                <a:cubicBezTo>
                  <a:pt x="4429" y="217"/>
                  <a:pt x="4429" y="217"/>
                  <a:pt x="4429" y="217"/>
                </a:cubicBezTo>
                <a:cubicBezTo>
                  <a:pt x="4433" y="218"/>
                  <a:pt x="4437" y="220"/>
                  <a:pt x="4440" y="222"/>
                </a:cubicBezTo>
                <a:lnTo>
                  <a:pt x="4437" y="229"/>
                </a:lnTo>
                <a:close/>
                <a:moveTo>
                  <a:pt x="1610" y="229"/>
                </a:moveTo>
                <a:cubicBezTo>
                  <a:pt x="1607" y="227"/>
                  <a:pt x="1603" y="226"/>
                  <a:pt x="1599" y="225"/>
                </a:cubicBezTo>
                <a:cubicBezTo>
                  <a:pt x="1602" y="217"/>
                  <a:pt x="1602" y="217"/>
                  <a:pt x="1602" y="217"/>
                </a:cubicBezTo>
                <a:cubicBezTo>
                  <a:pt x="1606" y="218"/>
                  <a:pt x="1609" y="220"/>
                  <a:pt x="1613" y="221"/>
                </a:cubicBezTo>
                <a:lnTo>
                  <a:pt x="1610" y="229"/>
                </a:lnTo>
                <a:close/>
                <a:moveTo>
                  <a:pt x="5463" y="227"/>
                </a:moveTo>
                <a:cubicBezTo>
                  <a:pt x="5461" y="219"/>
                  <a:pt x="5461" y="219"/>
                  <a:pt x="5461" y="219"/>
                </a:cubicBezTo>
                <a:cubicBezTo>
                  <a:pt x="5465" y="218"/>
                  <a:pt x="5468" y="217"/>
                  <a:pt x="5472" y="215"/>
                </a:cubicBezTo>
                <a:cubicBezTo>
                  <a:pt x="5475" y="223"/>
                  <a:pt x="5475" y="223"/>
                  <a:pt x="5475" y="223"/>
                </a:cubicBezTo>
                <a:cubicBezTo>
                  <a:pt x="5471" y="224"/>
                  <a:pt x="5467" y="226"/>
                  <a:pt x="5463" y="227"/>
                </a:cubicBezTo>
                <a:close/>
                <a:moveTo>
                  <a:pt x="159" y="223"/>
                </a:moveTo>
                <a:cubicBezTo>
                  <a:pt x="156" y="215"/>
                  <a:pt x="156" y="215"/>
                  <a:pt x="156" y="215"/>
                </a:cubicBezTo>
                <a:cubicBezTo>
                  <a:pt x="160" y="214"/>
                  <a:pt x="164" y="212"/>
                  <a:pt x="168" y="211"/>
                </a:cubicBezTo>
                <a:cubicBezTo>
                  <a:pt x="170" y="219"/>
                  <a:pt x="170" y="219"/>
                  <a:pt x="170" y="219"/>
                </a:cubicBezTo>
                <a:cubicBezTo>
                  <a:pt x="167" y="220"/>
                  <a:pt x="163" y="221"/>
                  <a:pt x="159" y="223"/>
                </a:cubicBezTo>
                <a:close/>
                <a:moveTo>
                  <a:pt x="2917" y="221"/>
                </a:moveTo>
                <a:cubicBezTo>
                  <a:pt x="2914" y="214"/>
                  <a:pt x="2914" y="214"/>
                  <a:pt x="2914" y="214"/>
                </a:cubicBezTo>
                <a:cubicBezTo>
                  <a:pt x="2925" y="209"/>
                  <a:pt x="2925" y="209"/>
                  <a:pt x="2925" y="209"/>
                </a:cubicBezTo>
                <a:cubicBezTo>
                  <a:pt x="2928" y="217"/>
                  <a:pt x="2928" y="217"/>
                  <a:pt x="2928" y="217"/>
                </a:cubicBezTo>
                <a:lnTo>
                  <a:pt x="2917" y="221"/>
                </a:lnTo>
                <a:close/>
                <a:moveTo>
                  <a:pt x="1588" y="221"/>
                </a:moveTo>
                <a:cubicBezTo>
                  <a:pt x="1576" y="217"/>
                  <a:pt x="1576" y="217"/>
                  <a:pt x="1576" y="217"/>
                </a:cubicBezTo>
                <a:cubicBezTo>
                  <a:pt x="1579" y="209"/>
                  <a:pt x="1579" y="209"/>
                  <a:pt x="1579" y="209"/>
                </a:cubicBezTo>
                <a:cubicBezTo>
                  <a:pt x="1590" y="213"/>
                  <a:pt x="1590" y="213"/>
                  <a:pt x="1590" y="213"/>
                </a:cubicBezTo>
                <a:lnTo>
                  <a:pt x="1588" y="221"/>
                </a:lnTo>
                <a:close/>
                <a:moveTo>
                  <a:pt x="5486" y="219"/>
                </a:moveTo>
                <a:cubicBezTo>
                  <a:pt x="5484" y="212"/>
                  <a:pt x="5484" y="212"/>
                  <a:pt x="5484" y="212"/>
                </a:cubicBezTo>
                <a:cubicBezTo>
                  <a:pt x="5487" y="211"/>
                  <a:pt x="5491" y="209"/>
                  <a:pt x="5495" y="208"/>
                </a:cubicBezTo>
                <a:cubicBezTo>
                  <a:pt x="5498" y="216"/>
                  <a:pt x="5498" y="216"/>
                  <a:pt x="5498" y="216"/>
                </a:cubicBezTo>
                <a:cubicBezTo>
                  <a:pt x="5494" y="217"/>
                  <a:pt x="5490" y="218"/>
                  <a:pt x="5486" y="219"/>
                </a:cubicBezTo>
                <a:close/>
                <a:moveTo>
                  <a:pt x="4415" y="219"/>
                </a:moveTo>
                <a:cubicBezTo>
                  <a:pt x="4411" y="217"/>
                  <a:pt x="4408" y="216"/>
                  <a:pt x="4404" y="214"/>
                </a:cubicBezTo>
                <a:cubicBezTo>
                  <a:pt x="4408" y="207"/>
                  <a:pt x="4408" y="207"/>
                  <a:pt x="4408" y="207"/>
                </a:cubicBezTo>
                <a:cubicBezTo>
                  <a:pt x="4411" y="208"/>
                  <a:pt x="4415" y="210"/>
                  <a:pt x="4419" y="212"/>
                </a:cubicBezTo>
                <a:lnTo>
                  <a:pt x="4415" y="219"/>
                </a:lnTo>
                <a:close/>
                <a:moveTo>
                  <a:pt x="182" y="215"/>
                </a:moveTo>
                <a:cubicBezTo>
                  <a:pt x="179" y="207"/>
                  <a:pt x="179" y="207"/>
                  <a:pt x="179" y="207"/>
                </a:cubicBezTo>
                <a:cubicBezTo>
                  <a:pt x="183" y="206"/>
                  <a:pt x="187" y="205"/>
                  <a:pt x="191" y="204"/>
                </a:cubicBezTo>
                <a:cubicBezTo>
                  <a:pt x="193" y="211"/>
                  <a:pt x="193" y="211"/>
                  <a:pt x="193" y="211"/>
                </a:cubicBezTo>
                <a:cubicBezTo>
                  <a:pt x="189" y="212"/>
                  <a:pt x="186" y="214"/>
                  <a:pt x="182" y="215"/>
                </a:cubicBezTo>
                <a:close/>
                <a:moveTo>
                  <a:pt x="1565" y="213"/>
                </a:moveTo>
                <a:cubicBezTo>
                  <a:pt x="1561" y="212"/>
                  <a:pt x="1557" y="210"/>
                  <a:pt x="1554" y="209"/>
                </a:cubicBezTo>
                <a:cubicBezTo>
                  <a:pt x="1556" y="202"/>
                  <a:pt x="1556" y="202"/>
                  <a:pt x="1556" y="202"/>
                </a:cubicBezTo>
                <a:cubicBezTo>
                  <a:pt x="1560" y="203"/>
                  <a:pt x="1564" y="204"/>
                  <a:pt x="1568" y="205"/>
                </a:cubicBezTo>
                <a:lnTo>
                  <a:pt x="1565" y="213"/>
                </a:lnTo>
                <a:close/>
                <a:moveTo>
                  <a:pt x="5509" y="212"/>
                </a:moveTo>
                <a:cubicBezTo>
                  <a:pt x="5506" y="204"/>
                  <a:pt x="5506" y="204"/>
                  <a:pt x="5506" y="204"/>
                </a:cubicBezTo>
                <a:cubicBezTo>
                  <a:pt x="5510" y="203"/>
                  <a:pt x="5514" y="202"/>
                  <a:pt x="5518" y="200"/>
                </a:cubicBezTo>
                <a:cubicBezTo>
                  <a:pt x="5520" y="208"/>
                  <a:pt x="5520" y="208"/>
                  <a:pt x="5520" y="208"/>
                </a:cubicBezTo>
                <a:cubicBezTo>
                  <a:pt x="5517" y="209"/>
                  <a:pt x="5513" y="210"/>
                  <a:pt x="5509" y="212"/>
                </a:cubicBezTo>
                <a:close/>
                <a:moveTo>
                  <a:pt x="2939" y="212"/>
                </a:moveTo>
                <a:cubicBezTo>
                  <a:pt x="2936" y="204"/>
                  <a:pt x="2936" y="204"/>
                  <a:pt x="2936" y="204"/>
                </a:cubicBezTo>
                <a:cubicBezTo>
                  <a:pt x="2947" y="199"/>
                  <a:pt x="2947" y="199"/>
                  <a:pt x="2947" y="199"/>
                </a:cubicBezTo>
                <a:cubicBezTo>
                  <a:pt x="2950" y="207"/>
                  <a:pt x="2950" y="207"/>
                  <a:pt x="2950" y="207"/>
                </a:cubicBezTo>
                <a:lnTo>
                  <a:pt x="2939" y="212"/>
                </a:lnTo>
                <a:close/>
                <a:moveTo>
                  <a:pt x="4393" y="209"/>
                </a:moveTo>
                <a:cubicBezTo>
                  <a:pt x="4390" y="207"/>
                  <a:pt x="4386" y="205"/>
                  <a:pt x="4383" y="203"/>
                </a:cubicBezTo>
                <a:cubicBezTo>
                  <a:pt x="4386" y="196"/>
                  <a:pt x="4386" y="196"/>
                  <a:pt x="4386" y="196"/>
                </a:cubicBezTo>
                <a:cubicBezTo>
                  <a:pt x="4390" y="198"/>
                  <a:pt x="4393" y="200"/>
                  <a:pt x="4397" y="201"/>
                </a:cubicBezTo>
                <a:lnTo>
                  <a:pt x="4393" y="209"/>
                </a:lnTo>
                <a:close/>
                <a:moveTo>
                  <a:pt x="205" y="208"/>
                </a:moveTo>
                <a:cubicBezTo>
                  <a:pt x="202" y="200"/>
                  <a:pt x="202" y="200"/>
                  <a:pt x="202" y="200"/>
                </a:cubicBezTo>
                <a:cubicBezTo>
                  <a:pt x="206" y="199"/>
                  <a:pt x="210" y="197"/>
                  <a:pt x="214" y="196"/>
                </a:cubicBezTo>
                <a:cubicBezTo>
                  <a:pt x="216" y="204"/>
                  <a:pt x="216" y="204"/>
                  <a:pt x="216" y="204"/>
                </a:cubicBezTo>
                <a:cubicBezTo>
                  <a:pt x="212" y="205"/>
                  <a:pt x="208" y="206"/>
                  <a:pt x="205" y="208"/>
                </a:cubicBezTo>
                <a:close/>
                <a:moveTo>
                  <a:pt x="1542" y="205"/>
                </a:moveTo>
                <a:cubicBezTo>
                  <a:pt x="1538" y="204"/>
                  <a:pt x="1535" y="203"/>
                  <a:pt x="1531" y="202"/>
                </a:cubicBezTo>
                <a:cubicBezTo>
                  <a:pt x="1533" y="194"/>
                  <a:pt x="1533" y="194"/>
                  <a:pt x="1533" y="194"/>
                </a:cubicBezTo>
                <a:cubicBezTo>
                  <a:pt x="1537" y="195"/>
                  <a:pt x="1541" y="197"/>
                  <a:pt x="1545" y="198"/>
                </a:cubicBezTo>
                <a:lnTo>
                  <a:pt x="1542" y="205"/>
                </a:lnTo>
                <a:close/>
                <a:moveTo>
                  <a:pt x="5532" y="204"/>
                </a:moveTo>
                <a:cubicBezTo>
                  <a:pt x="5529" y="196"/>
                  <a:pt x="5529" y="196"/>
                  <a:pt x="5529" y="196"/>
                </a:cubicBezTo>
                <a:cubicBezTo>
                  <a:pt x="5533" y="195"/>
                  <a:pt x="5537" y="194"/>
                  <a:pt x="5541" y="192"/>
                </a:cubicBezTo>
                <a:cubicBezTo>
                  <a:pt x="5543" y="200"/>
                  <a:pt x="5543" y="200"/>
                  <a:pt x="5543" y="200"/>
                </a:cubicBezTo>
                <a:cubicBezTo>
                  <a:pt x="5539" y="201"/>
                  <a:pt x="5536" y="203"/>
                  <a:pt x="5532" y="204"/>
                </a:cubicBezTo>
                <a:close/>
                <a:moveTo>
                  <a:pt x="2961" y="202"/>
                </a:moveTo>
                <a:cubicBezTo>
                  <a:pt x="2958" y="194"/>
                  <a:pt x="2958" y="194"/>
                  <a:pt x="2958" y="194"/>
                </a:cubicBezTo>
                <a:cubicBezTo>
                  <a:pt x="2969" y="189"/>
                  <a:pt x="2969" y="189"/>
                  <a:pt x="2969" y="189"/>
                </a:cubicBezTo>
                <a:cubicBezTo>
                  <a:pt x="2972" y="197"/>
                  <a:pt x="2972" y="197"/>
                  <a:pt x="2972" y="197"/>
                </a:cubicBezTo>
                <a:lnTo>
                  <a:pt x="2961" y="202"/>
                </a:lnTo>
                <a:close/>
                <a:moveTo>
                  <a:pt x="228" y="200"/>
                </a:moveTo>
                <a:cubicBezTo>
                  <a:pt x="225" y="193"/>
                  <a:pt x="225" y="193"/>
                  <a:pt x="225" y="193"/>
                </a:cubicBezTo>
                <a:cubicBezTo>
                  <a:pt x="229" y="192"/>
                  <a:pt x="233" y="190"/>
                  <a:pt x="237" y="189"/>
                </a:cubicBezTo>
                <a:cubicBezTo>
                  <a:pt x="239" y="197"/>
                  <a:pt x="239" y="197"/>
                  <a:pt x="239" y="197"/>
                </a:cubicBezTo>
                <a:cubicBezTo>
                  <a:pt x="235" y="198"/>
                  <a:pt x="231" y="199"/>
                  <a:pt x="228" y="200"/>
                </a:cubicBezTo>
                <a:close/>
                <a:moveTo>
                  <a:pt x="1519" y="198"/>
                </a:moveTo>
                <a:cubicBezTo>
                  <a:pt x="1515" y="197"/>
                  <a:pt x="1512" y="196"/>
                  <a:pt x="1508" y="195"/>
                </a:cubicBezTo>
                <a:cubicBezTo>
                  <a:pt x="1510" y="187"/>
                  <a:pt x="1510" y="187"/>
                  <a:pt x="1510" y="187"/>
                </a:cubicBezTo>
                <a:cubicBezTo>
                  <a:pt x="1514" y="188"/>
                  <a:pt x="1518" y="189"/>
                  <a:pt x="1522" y="191"/>
                </a:cubicBezTo>
                <a:lnTo>
                  <a:pt x="1519" y="198"/>
                </a:lnTo>
                <a:close/>
                <a:moveTo>
                  <a:pt x="4372" y="198"/>
                </a:moveTo>
                <a:cubicBezTo>
                  <a:pt x="4368" y="196"/>
                  <a:pt x="4365" y="195"/>
                  <a:pt x="4361" y="193"/>
                </a:cubicBezTo>
                <a:cubicBezTo>
                  <a:pt x="4365" y="186"/>
                  <a:pt x="4365" y="186"/>
                  <a:pt x="4365" y="186"/>
                </a:cubicBezTo>
                <a:cubicBezTo>
                  <a:pt x="4368" y="187"/>
                  <a:pt x="4372" y="189"/>
                  <a:pt x="4375" y="191"/>
                </a:cubicBezTo>
                <a:lnTo>
                  <a:pt x="4372" y="198"/>
                </a:lnTo>
                <a:close/>
                <a:moveTo>
                  <a:pt x="5555" y="196"/>
                </a:moveTo>
                <a:cubicBezTo>
                  <a:pt x="5552" y="188"/>
                  <a:pt x="5552" y="188"/>
                  <a:pt x="5552" y="188"/>
                </a:cubicBezTo>
                <a:cubicBezTo>
                  <a:pt x="5563" y="184"/>
                  <a:pt x="5563" y="184"/>
                  <a:pt x="5563" y="184"/>
                </a:cubicBezTo>
                <a:cubicBezTo>
                  <a:pt x="5566" y="192"/>
                  <a:pt x="5566" y="192"/>
                  <a:pt x="5566" y="192"/>
                </a:cubicBezTo>
                <a:lnTo>
                  <a:pt x="5555" y="196"/>
                </a:lnTo>
                <a:close/>
                <a:moveTo>
                  <a:pt x="251" y="194"/>
                </a:moveTo>
                <a:cubicBezTo>
                  <a:pt x="248" y="186"/>
                  <a:pt x="248" y="186"/>
                  <a:pt x="248" y="186"/>
                </a:cubicBezTo>
                <a:cubicBezTo>
                  <a:pt x="252" y="185"/>
                  <a:pt x="256" y="184"/>
                  <a:pt x="260" y="183"/>
                </a:cubicBezTo>
                <a:cubicBezTo>
                  <a:pt x="262" y="190"/>
                  <a:pt x="262" y="190"/>
                  <a:pt x="262" y="190"/>
                </a:cubicBezTo>
                <a:cubicBezTo>
                  <a:pt x="258" y="191"/>
                  <a:pt x="254" y="192"/>
                  <a:pt x="251" y="194"/>
                </a:cubicBezTo>
                <a:close/>
                <a:moveTo>
                  <a:pt x="2983" y="192"/>
                </a:moveTo>
                <a:cubicBezTo>
                  <a:pt x="2980" y="185"/>
                  <a:pt x="2980" y="185"/>
                  <a:pt x="2980" y="185"/>
                </a:cubicBezTo>
                <a:cubicBezTo>
                  <a:pt x="2991" y="180"/>
                  <a:pt x="2991" y="180"/>
                  <a:pt x="2991" y="180"/>
                </a:cubicBezTo>
                <a:cubicBezTo>
                  <a:pt x="2994" y="187"/>
                  <a:pt x="2994" y="187"/>
                  <a:pt x="2994" y="187"/>
                </a:cubicBezTo>
                <a:lnTo>
                  <a:pt x="2983" y="192"/>
                </a:lnTo>
                <a:close/>
                <a:moveTo>
                  <a:pt x="1496" y="191"/>
                </a:moveTo>
                <a:cubicBezTo>
                  <a:pt x="1492" y="190"/>
                  <a:pt x="1488" y="189"/>
                  <a:pt x="1485" y="188"/>
                </a:cubicBezTo>
                <a:cubicBezTo>
                  <a:pt x="1487" y="180"/>
                  <a:pt x="1487" y="180"/>
                  <a:pt x="1487" y="180"/>
                </a:cubicBezTo>
                <a:cubicBezTo>
                  <a:pt x="1491" y="181"/>
                  <a:pt x="1494" y="183"/>
                  <a:pt x="1498" y="184"/>
                </a:cubicBezTo>
                <a:lnTo>
                  <a:pt x="1496" y="191"/>
                </a:lnTo>
                <a:close/>
                <a:moveTo>
                  <a:pt x="5577" y="188"/>
                </a:moveTo>
                <a:cubicBezTo>
                  <a:pt x="5575" y="180"/>
                  <a:pt x="5575" y="180"/>
                  <a:pt x="5575" y="180"/>
                </a:cubicBezTo>
                <a:cubicBezTo>
                  <a:pt x="5586" y="176"/>
                  <a:pt x="5586" y="176"/>
                  <a:pt x="5586" y="176"/>
                </a:cubicBezTo>
                <a:cubicBezTo>
                  <a:pt x="5589" y="184"/>
                  <a:pt x="5589" y="184"/>
                  <a:pt x="5589" y="184"/>
                </a:cubicBezTo>
                <a:lnTo>
                  <a:pt x="5577" y="188"/>
                </a:lnTo>
                <a:close/>
                <a:moveTo>
                  <a:pt x="4350" y="187"/>
                </a:moveTo>
                <a:cubicBezTo>
                  <a:pt x="4339" y="182"/>
                  <a:pt x="4339" y="182"/>
                  <a:pt x="4339" y="182"/>
                </a:cubicBezTo>
                <a:cubicBezTo>
                  <a:pt x="4343" y="175"/>
                  <a:pt x="4343" y="175"/>
                  <a:pt x="4343" y="175"/>
                </a:cubicBezTo>
                <a:cubicBezTo>
                  <a:pt x="4354" y="180"/>
                  <a:pt x="4354" y="180"/>
                  <a:pt x="4354" y="180"/>
                </a:cubicBezTo>
                <a:lnTo>
                  <a:pt x="4350" y="187"/>
                </a:lnTo>
                <a:close/>
                <a:moveTo>
                  <a:pt x="274" y="187"/>
                </a:moveTo>
                <a:cubicBezTo>
                  <a:pt x="272" y="179"/>
                  <a:pt x="272" y="179"/>
                  <a:pt x="272" y="179"/>
                </a:cubicBezTo>
                <a:cubicBezTo>
                  <a:pt x="275" y="178"/>
                  <a:pt x="279" y="177"/>
                  <a:pt x="283" y="176"/>
                </a:cubicBezTo>
                <a:cubicBezTo>
                  <a:pt x="285" y="184"/>
                  <a:pt x="285" y="184"/>
                  <a:pt x="285" y="184"/>
                </a:cubicBezTo>
                <a:cubicBezTo>
                  <a:pt x="281" y="185"/>
                  <a:pt x="278" y="186"/>
                  <a:pt x="274" y="187"/>
                </a:cubicBezTo>
                <a:close/>
                <a:moveTo>
                  <a:pt x="1473" y="185"/>
                </a:moveTo>
                <a:cubicBezTo>
                  <a:pt x="1469" y="184"/>
                  <a:pt x="1465" y="183"/>
                  <a:pt x="1461" y="182"/>
                </a:cubicBezTo>
                <a:cubicBezTo>
                  <a:pt x="1463" y="174"/>
                  <a:pt x="1463" y="174"/>
                  <a:pt x="1463" y="174"/>
                </a:cubicBezTo>
                <a:cubicBezTo>
                  <a:pt x="1467" y="175"/>
                  <a:pt x="1471" y="176"/>
                  <a:pt x="1475" y="177"/>
                </a:cubicBezTo>
                <a:lnTo>
                  <a:pt x="1473" y="185"/>
                </a:lnTo>
                <a:close/>
                <a:moveTo>
                  <a:pt x="3005" y="182"/>
                </a:moveTo>
                <a:cubicBezTo>
                  <a:pt x="3002" y="175"/>
                  <a:pt x="3002" y="175"/>
                  <a:pt x="3002" y="175"/>
                </a:cubicBezTo>
                <a:cubicBezTo>
                  <a:pt x="3013" y="170"/>
                  <a:pt x="3013" y="170"/>
                  <a:pt x="3013" y="170"/>
                </a:cubicBezTo>
                <a:cubicBezTo>
                  <a:pt x="3016" y="177"/>
                  <a:pt x="3016" y="177"/>
                  <a:pt x="3016" y="177"/>
                </a:cubicBezTo>
                <a:lnTo>
                  <a:pt x="3005" y="182"/>
                </a:lnTo>
                <a:close/>
                <a:moveTo>
                  <a:pt x="297" y="181"/>
                </a:moveTo>
                <a:cubicBezTo>
                  <a:pt x="295" y="173"/>
                  <a:pt x="295" y="173"/>
                  <a:pt x="295" y="173"/>
                </a:cubicBezTo>
                <a:cubicBezTo>
                  <a:pt x="299" y="172"/>
                  <a:pt x="303" y="171"/>
                  <a:pt x="306" y="170"/>
                </a:cubicBezTo>
                <a:cubicBezTo>
                  <a:pt x="308" y="178"/>
                  <a:pt x="308" y="178"/>
                  <a:pt x="308" y="178"/>
                </a:cubicBezTo>
                <a:cubicBezTo>
                  <a:pt x="305" y="179"/>
                  <a:pt x="301" y="180"/>
                  <a:pt x="297" y="181"/>
                </a:cubicBezTo>
                <a:close/>
                <a:moveTo>
                  <a:pt x="5600" y="180"/>
                </a:moveTo>
                <a:cubicBezTo>
                  <a:pt x="5597" y="172"/>
                  <a:pt x="5597" y="172"/>
                  <a:pt x="5597" y="172"/>
                </a:cubicBezTo>
                <a:cubicBezTo>
                  <a:pt x="5609" y="168"/>
                  <a:pt x="5609" y="168"/>
                  <a:pt x="5609" y="168"/>
                </a:cubicBezTo>
                <a:cubicBezTo>
                  <a:pt x="5611" y="175"/>
                  <a:pt x="5611" y="175"/>
                  <a:pt x="5611" y="175"/>
                </a:cubicBezTo>
                <a:lnTo>
                  <a:pt x="5600" y="180"/>
                </a:lnTo>
                <a:close/>
                <a:moveTo>
                  <a:pt x="1450" y="179"/>
                </a:moveTo>
                <a:cubicBezTo>
                  <a:pt x="1446" y="178"/>
                  <a:pt x="1442" y="177"/>
                  <a:pt x="1438" y="176"/>
                </a:cubicBezTo>
                <a:cubicBezTo>
                  <a:pt x="1440" y="168"/>
                  <a:pt x="1440" y="168"/>
                  <a:pt x="1440" y="168"/>
                </a:cubicBezTo>
                <a:cubicBezTo>
                  <a:pt x="1444" y="169"/>
                  <a:pt x="1448" y="170"/>
                  <a:pt x="1452" y="171"/>
                </a:cubicBezTo>
                <a:lnTo>
                  <a:pt x="1450" y="179"/>
                </a:lnTo>
                <a:close/>
                <a:moveTo>
                  <a:pt x="4329" y="177"/>
                </a:moveTo>
                <a:cubicBezTo>
                  <a:pt x="4318" y="171"/>
                  <a:pt x="4318" y="171"/>
                  <a:pt x="4318" y="171"/>
                </a:cubicBezTo>
                <a:cubicBezTo>
                  <a:pt x="4322" y="164"/>
                  <a:pt x="4322" y="164"/>
                  <a:pt x="4322" y="164"/>
                </a:cubicBezTo>
                <a:cubicBezTo>
                  <a:pt x="4332" y="169"/>
                  <a:pt x="4332" y="169"/>
                  <a:pt x="4332" y="169"/>
                </a:cubicBezTo>
                <a:lnTo>
                  <a:pt x="4329" y="177"/>
                </a:lnTo>
                <a:close/>
                <a:moveTo>
                  <a:pt x="320" y="175"/>
                </a:moveTo>
                <a:cubicBezTo>
                  <a:pt x="318" y="167"/>
                  <a:pt x="318" y="167"/>
                  <a:pt x="318" y="167"/>
                </a:cubicBezTo>
                <a:cubicBezTo>
                  <a:pt x="322" y="166"/>
                  <a:pt x="326" y="165"/>
                  <a:pt x="330" y="164"/>
                </a:cubicBezTo>
                <a:cubicBezTo>
                  <a:pt x="332" y="172"/>
                  <a:pt x="332" y="172"/>
                  <a:pt x="332" y="172"/>
                </a:cubicBezTo>
                <a:cubicBezTo>
                  <a:pt x="328" y="173"/>
                  <a:pt x="324" y="174"/>
                  <a:pt x="320" y="175"/>
                </a:cubicBezTo>
                <a:close/>
                <a:moveTo>
                  <a:pt x="1426" y="173"/>
                </a:moveTo>
                <a:cubicBezTo>
                  <a:pt x="1423" y="172"/>
                  <a:pt x="1419" y="171"/>
                  <a:pt x="1415" y="170"/>
                </a:cubicBezTo>
                <a:cubicBezTo>
                  <a:pt x="1417" y="162"/>
                  <a:pt x="1417" y="162"/>
                  <a:pt x="1417" y="162"/>
                </a:cubicBezTo>
                <a:cubicBezTo>
                  <a:pt x="1421" y="163"/>
                  <a:pt x="1424" y="164"/>
                  <a:pt x="1428" y="165"/>
                </a:cubicBezTo>
                <a:lnTo>
                  <a:pt x="1426" y="173"/>
                </a:lnTo>
                <a:close/>
                <a:moveTo>
                  <a:pt x="3027" y="172"/>
                </a:moveTo>
                <a:cubicBezTo>
                  <a:pt x="3024" y="165"/>
                  <a:pt x="3024" y="165"/>
                  <a:pt x="3024" y="165"/>
                </a:cubicBezTo>
                <a:cubicBezTo>
                  <a:pt x="3035" y="160"/>
                  <a:pt x="3035" y="160"/>
                  <a:pt x="3035" y="160"/>
                </a:cubicBezTo>
                <a:cubicBezTo>
                  <a:pt x="3038" y="167"/>
                  <a:pt x="3038" y="167"/>
                  <a:pt x="3038" y="167"/>
                </a:cubicBezTo>
                <a:lnTo>
                  <a:pt x="3027" y="172"/>
                </a:lnTo>
                <a:close/>
                <a:moveTo>
                  <a:pt x="5623" y="171"/>
                </a:moveTo>
                <a:cubicBezTo>
                  <a:pt x="5620" y="164"/>
                  <a:pt x="5620" y="164"/>
                  <a:pt x="5620" y="164"/>
                </a:cubicBezTo>
                <a:cubicBezTo>
                  <a:pt x="5631" y="160"/>
                  <a:pt x="5631" y="160"/>
                  <a:pt x="5631" y="160"/>
                </a:cubicBezTo>
                <a:cubicBezTo>
                  <a:pt x="5634" y="167"/>
                  <a:pt x="5634" y="167"/>
                  <a:pt x="5634" y="167"/>
                </a:cubicBezTo>
                <a:lnTo>
                  <a:pt x="5623" y="171"/>
                </a:lnTo>
                <a:close/>
                <a:moveTo>
                  <a:pt x="343" y="169"/>
                </a:moveTo>
                <a:cubicBezTo>
                  <a:pt x="341" y="161"/>
                  <a:pt x="341" y="161"/>
                  <a:pt x="341" y="161"/>
                </a:cubicBezTo>
                <a:cubicBezTo>
                  <a:pt x="345" y="161"/>
                  <a:pt x="349" y="160"/>
                  <a:pt x="353" y="159"/>
                </a:cubicBezTo>
                <a:cubicBezTo>
                  <a:pt x="355" y="166"/>
                  <a:pt x="355" y="166"/>
                  <a:pt x="355" y="166"/>
                </a:cubicBezTo>
                <a:cubicBezTo>
                  <a:pt x="351" y="167"/>
                  <a:pt x="347" y="168"/>
                  <a:pt x="343" y="169"/>
                </a:cubicBezTo>
                <a:close/>
                <a:moveTo>
                  <a:pt x="1403" y="167"/>
                </a:moveTo>
                <a:cubicBezTo>
                  <a:pt x="1399" y="166"/>
                  <a:pt x="1395" y="165"/>
                  <a:pt x="1391" y="164"/>
                </a:cubicBezTo>
                <a:cubicBezTo>
                  <a:pt x="1393" y="156"/>
                  <a:pt x="1393" y="156"/>
                  <a:pt x="1393" y="156"/>
                </a:cubicBezTo>
                <a:cubicBezTo>
                  <a:pt x="1397" y="157"/>
                  <a:pt x="1401" y="158"/>
                  <a:pt x="1405" y="159"/>
                </a:cubicBezTo>
                <a:lnTo>
                  <a:pt x="1403" y="167"/>
                </a:lnTo>
                <a:close/>
                <a:moveTo>
                  <a:pt x="4307" y="166"/>
                </a:moveTo>
                <a:cubicBezTo>
                  <a:pt x="4296" y="160"/>
                  <a:pt x="4296" y="160"/>
                  <a:pt x="4296" y="160"/>
                </a:cubicBezTo>
                <a:cubicBezTo>
                  <a:pt x="4300" y="153"/>
                  <a:pt x="4300" y="153"/>
                  <a:pt x="4300" y="153"/>
                </a:cubicBezTo>
                <a:cubicBezTo>
                  <a:pt x="4311" y="158"/>
                  <a:pt x="4311" y="158"/>
                  <a:pt x="4311" y="158"/>
                </a:cubicBezTo>
                <a:lnTo>
                  <a:pt x="4307" y="166"/>
                </a:lnTo>
                <a:close/>
                <a:moveTo>
                  <a:pt x="367" y="164"/>
                </a:moveTo>
                <a:cubicBezTo>
                  <a:pt x="365" y="156"/>
                  <a:pt x="365" y="156"/>
                  <a:pt x="365" y="156"/>
                </a:cubicBezTo>
                <a:cubicBezTo>
                  <a:pt x="369" y="155"/>
                  <a:pt x="373" y="154"/>
                  <a:pt x="377" y="153"/>
                </a:cubicBezTo>
                <a:cubicBezTo>
                  <a:pt x="378" y="161"/>
                  <a:pt x="378" y="161"/>
                  <a:pt x="378" y="161"/>
                </a:cubicBezTo>
                <a:cubicBezTo>
                  <a:pt x="374" y="162"/>
                  <a:pt x="370" y="163"/>
                  <a:pt x="367" y="164"/>
                </a:cubicBezTo>
                <a:close/>
                <a:moveTo>
                  <a:pt x="5645" y="163"/>
                </a:moveTo>
                <a:cubicBezTo>
                  <a:pt x="5642" y="155"/>
                  <a:pt x="5642" y="155"/>
                  <a:pt x="5642" y="155"/>
                </a:cubicBezTo>
                <a:cubicBezTo>
                  <a:pt x="5654" y="151"/>
                  <a:pt x="5654" y="151"/>
                  <a:pt x="5654" y="151"/>
                </a:cubicBezTo>
                <a:cubicBezTo>
                  <a:pt x="5657" y="159"/>
                  <a:pt x="5657" y="159"/>
                  <a:pt x="5657" y="159"/>
                </a:cubicBezTo>
                <a:lnTo>
                  <a:pt x="5645" y="163"/>
                </a:lnTo>
                <a:close/>
                <a:moveTo>
                  <a:pt x="3049" y="163"/>
                </a:moveTo>
                <a:cubicBezTo>
                  <a:pt x="3046" y="155"/>
                  <a:pt x="3046" y="155"/>
                  <a:pt x="3046" y="155"/>
                </a:cubicBezTo>
                <a:cubicBezTo>
                  <a:pt x="3057" y="150"/>
                  <a:pt x="3057" y="150"/>
                  <a:pt x="3057" y="150"/>
                </a:cubicBezTo>
                <a:cubicBezTo>
                  <a:pt x="3060" y="158"/>
                  <a:pt x="3060" y="158"/>
                  <a:pt x="3060" y="158"/>
                </a:cubicBezTo>
                <a:lnTo>
                  <a:pt x="3049" y="163"/>
                </a:lnTo>
                <a:close/>
                <a:moveTo>
                  <a:pt x="1380" y="161"/>
                </a:moveTo>
                <a:cubicBezTo>
                  <a:pt x="1376" y="161"/>
                  <a:pt x="1372" y="160"/>
                  <a:pt x="1368" y="159"/>
                </a:cubicBezTo>
                <a:cubicBezTo>
                  <a:pt x="1370" y="151"/>
                  <a:pt x="1370" y="151"/>
                  <a:pt x="1370" y="151"/>
                </a:cubicBezTo>
                <a:cubicBezTo>
                  <a:pt x="1373" y="152"/>
                  <a:pt x="1377" y="153"/>
                  <a:pt x="1381" y="154"/>
                </a:cubicBezTo>
                <a:lnTo>
                  <a:pt x="1380" y="161"/>
                </a:lnTo>
                <a:close/>
                <a:moveTo>
                  <a:pt x="390" y="159"/>
                </a:moveTo>
                <a:cubicBezTo>
                  <a:pt x="388" y="151"/>
                  <a:pt x="388" y="151"/>
                  <a:pt x="388" y="151"/>
                </a:cubicBezTo>
                <a:cubicBezTo>
                  <a:pt x="392" y="150"/>
                  <a:pt x="396" y="149"/>
                  <a:pt x="400" y="148"/>
                </a:cubicBezTo>
                <a:cubicBezTo>
                  <a:pt x="402" y="156"/>
                  <a:pt x="402" y="156"/>
                  <a:pt x="402" y="156"/>
                </a:cubicBezTo>
                <a:cubicBezTo>
                  <a:pt x="398" y="157"/>
                  <a:pt x="394" y="158"/>
                  <a:pt x="390" y="159"/>
                </a:cubicBezTo>
                <a:close/>
                <a:moveTo>
                  <a:pt x="1356" y="156"/>
                </a:moveTo>
                <a:cubicBezTo>
                  <a:pt x="1352" y="155"/>
                  <a:pt x="1348" y="155"/>
                  <a:pt x="1344" y="154"/>
                </a:cubicBezTo>
                <a:cubicBezTo>
                  <a:pt x="1346" y="146"/>
                  <a:pt x="1346" y="146"/>
                  <a:pt x="1346" y="146"/>
                </a:cubicBezTo>
                <a:cubicBezTo>
                  <a:pt x="1350" y="147"/>
                  <a:pt x="1354" y="148"/>
                  <a:pt x="1358" y="148"/>
                </a:cubicBezTo>
                <a:lnTo>
                  <a:pt x="1356" y="156"/>
                </a:lnTo>
                <a:close/>
                <a:moveTo>
                  <a:pt x="4286" y="155"/>
                </a:moveTo>
                <a:cubicBezTo>
                  <a:pt x="4275" y="149"/>
                  <a:pt x="4275" y="149"/>
                  <a:pt x="4275" y="149"/>
                </a:cubicBezTo>
                <a:cubicBezTo>
                  <a:pt x="4279" y="142"/>
                  <a:pt x="4279" y="142"/>
                  <a:pt x="4279" y="142"/>
                </a:cubicBezTo>
                <a:cubicBezTo>
                  <a:pt x="4289" y="148"/>
                  <a:pt x="4289" y="148"/>
                  <a:pt x="4289" y="148"/>
                </a:cubicBezTo>
                <a:lnTo>
                  <a:pt x="4286" y="155"/>
                </a:lnTo>
                <a:close/>
                <a:moveTo>
                  <a:pt x="5668" y="154"/>
                </a:moveTo>
                <a:cubicBezTo>
                  <a:pt x="5665" y="147"/>
                  <a:pt x="5665" y="147"/>
                  <a:pt x="5665" y="147"/>
                </a:cubicBezTo>
                <a:cubicBezTo>
                  <a:pt x="5676" y="142"/>
                  <a:pt x="5676" y="142"/>
                  <a:pt x="5676" y="142"/>
                </a:cubicBezTo>
                <a:cubicBezTo>
                  <a:pt x="5679" y="150"/>
                  <a:pt x="5679" y="150"/>
                  <a:pt x="5679" y="150"/>
                </a:cubicBezTo>
                <a:lnTo>
                  <a:pt x="5668" y="154"/>
                </a:lnTo>
                <a:close/>
                <a:moveTo>
                  <a:pt x="413" y="154"/>
                </a:moveTo>
                <a:cubicBezTo>
                  <a:pt x="412" y="146"/>
                  <a:pt x="412" y="146"/>
                  <a:pt x="412" y="146"/>
                </a:cubicBezTo>
                <a:cubicBezTo>
                  <a:pt x="416" y="145"/>
                  <a:pt x="420" y="144"/>
                  <a:pt x="424" y="144"/>
                </a:cubicBezTo>
                <a:cubicBezTo>
                  <a:pt x="425" y="151"/>
                  <a:pt x="425" y="151"/>
                  <a:pt x="425" y="151"/>
                </a:cubicBezTo>
                <a:cubicBezTo>
                  <a:pt x="421" y="152"/>
                  <a:pt x="417" y="153"/>
                  <a:pt x="413" y="154"/>
                </a:cubicBezTo>
                <a:close/>
                <a:moveTo>
                  <a:pt x="3071" y="153"/>
                </a:moveTo>
                <a:cubicBezTo>
                  <a:pt x="3068" y="146"/>
                  <a:pt x="3068" y="146"/>
                  <a:pt x="3068" y="146"/>
                </a:cubicBezTo>
                <a:cubicBezTo>
                  <a:pt x="3072" y="144"/>
                  <a:pt x="3075" y="143"/>
                  <a:pt x="3079" y="141"/>
                </a:cubicBezTo>
                <a:cubicBezTo>
                  <a:pt x="3082" y="148"/>
                  <a:pt x="3082" y="148"/>
                  <a:pt x="3082" y="148"/>
                </a:cubicBezTo>
                <a:cubicBezTo>
                  <a:pt x="3079" y="150"/>
                  <a:pt x="3075" y="151"/>
                  <a:pt x="3071" y="153"/>
                </a:cubicBezTo>
                <a:close/>
                <a:moveTo>
                  <a:pt x="1332" y="151"/>
                </a:moveTo>
                <a:cubicBezTo>
                  <a:pt x="1329" y="151"/>
                  <a:pt x="1325" y="150"/>
                  <a:pt x="1321" y="149"/>
                </a:cubicBezTo>
                <a:cubicBezTo>
                  <a:pt x="1322" y="141"/>
                  <a:pt x="1322" y="141"/>
                  <a:pt x="1322" y="141"/>
                </a:cubicBezTo>
                <a:cubicBezTo>
                  <a:pt x="1326" y="142"/>
                  <a:pt x="1330" y="143"/>
                  <a:pt x="1334" y="144"/>
                </a:cubicBezTo>
                <a:lnTo>
                  <a:pt x="1332" y="151"/>
                </a:lnTo>
                <a:close/>
                <a:moveTo>
                  <a:pt x="437" y="149"/>
                </a:moveTo>
                <a:cubicBezTo>
                  <a:pt x="435" y="141"/>
                  <a:pt x="435" y="141"/>
                  <a:pt x="435" y="141"/>
                </a:cubicBezTo>
                <a:cubicBezTo>
                  <a:pt x="439" y="141"/>
                  <a:pt x="443" y="140"/>
                  <a:pt x="447" y="139"/>
                </a:cubicBezTo>
                <a:cubicBezTo>
                  <a:pt x="449" y="147"/>
                  <a:pt x="449" y="147"/>
                  <a:pt x="449" y="147"/>
                </a:cubicBezTo>
                <a:cubicBezTo>
                  <a:pt x="445" y="148"/>
                  <a:pt x="441" y="148"/>
                  <a:pt x="437" y="149"/>
                </a:cubicBezTo>
                <a:close/>
                <a:moveTo>
                  <a:pt x="1309" y="147"/>
                </a:moveTo>
                <a:cubicBezTo>
                  <a:pt x="1305" y="146"/>
                  <a:pt x="1301" y="145"/>
                  <a:pt x="1297" y="145"/>
                </a:cubicBezTo>
                <a:cubicBezTo>
                  <a:pt x="1298" y="137"/>
                  <a:pt x="1298" y="137"/>
                  <a:pt x="1298" y="137"/>
                </a:cubicBezTo>
                <a:cubicBezTo>
                  <a:pt x="1302" y="138"/>
                  <a:pt x="1306" y="138"/>
                  <a:pt x="1310" y="139"/>
                </a:cubicBezTo>
                <a:lnTo>
                  <a:pt x="1309" y="147"/>
                </a:lnTo>
                <a:close/>
                <a:moveTo>
                  <a:pt x="5690" y="146"/>
                </a:moveTo>
                <a:cubicBezTo>
                  <a:pt x="5687" y="138"/>
                  <a:pt x="5687" y="138"/>
                  <a:pt x="5687" y="138"/>
                </a:cubicBezTo>
                <a:cubicBezTo>
                  <a:pt x="5699" y="134"/>
                  <a:pt x="5699" y="134"/>
                  <a:pt x="5699" y="134"/>
                </a:cubicBezTo>
                <a:cubicBezTo>
                  <a:pt x="5701" y="141"/>
                  <a:pt x="5701" y="141"/>
                  <a:pt x="5701" y="141"/>
                </a:cubicBezTo>
                <a:lnTo>
                  <a:pt x="5690" y="146"/>
                </a:lnTo>
                <a:close/>
                <a:moveTo>
                  <a:pt x="461" y="145"/>
                </a:moveTo>
                <a:cubicBezTo>
                  <a:pt x="459" y="137"/>
                  <a:pt x="459" y="137"/>
                  <a:pt x="459" y="137"/>
                </a:cubicBezTo>
                <a:cubicBezTo>
                  <a:pt x="463" y="136"/>
                  <a:pt x="467" y="136"/>
                  <a:pt x="471" y="135"/>
                </a:cubicBezTo>
                <a:cubicBezTo>
                  <a:pt x="472" y="143"/>
                  <a:pt x="472" y="143"/>
                  <a:pt x="472" y="143"/>
                </a:cubicBezTo>
                <a:cubicBezTo>
                  <a:pt x="468" y="143"/>
                  <a:pt x="464" y="144"/>
                  <a:pt x="461" y="145"/>
                </a:cubicBezTo>
                <a:close/>
                <a:moveTo>
                  <a:pt x="4264" y="144"/>
                </a:moveTo>
                <a:cubicBezTo>
                  <a:pt x="4261" y="142"/>
                  <a:pt x="4257" y="141"/>
                  <a:pt x="4253" y="139"/>
                </a:cubicBezTo>
                <a:cubicBezTo>
                  <a:pt x="4257" y="132"/>
                  <a:pt x="4257" y="132"/>
                  <a:pt x="4257" y="132"/>
                </a:cubicBezTo>
                <a:cubicBezTo>
                  <a:pt x="4261" y="133"/>
                  <a:pt x="4264" y="135"/>
                  <a:pt x="4268" y="137"/>
                </a:cubicBezTo>
                <a:lnTo>
                  <a:pt x="4264" y="144"/>
                </a:lnTo>
                <a:close/>
                <a:moveTo>
                  <a:pt x="3093" y="144"/>
                </a:moveTo>
                <a:cubicBezTo>
                  <a:pt x="3090" y="136"/>
                  <a:pt x="3090" y="136"/>
                  <a:pt x="3090" y="136"/>
                </a:cubicBezTo>
                <a:cubicBezTo>
                  <a:pt x="3101" y="132"/>
                  <a:pt x="3101" y="132"/>
                  <a:pt x="3101" y="132"/>
                </a:cubicBezTo>
                <a:cubicBezTo>
                  <a:pt x="3104" y="139"/>
                  <a:pt x="3104" y="139"/>
                  <a:pt x="3104" y="139"/>
                </a:cubicBezTo>
                <a:lnTo>
                  <a:pt x="3093" y="144"/>
                </a:lnTo>
                <a:close/>
                <a:moveTo>
                  <a:pt x="1285" y="143"/>
                </a:moveTo>
                <a:cubicBezTo>
                  <a:pt x="1281" y="142"/>
                  <a:pt x="1277" y="141"/>
                  <a:pt x="1273" y="140"/>
                </a:cubicBezTo>
                <a:cubicBezTo>
                  <a:pt x="1275" y="133"/>
                  <a:pt x="1275" y="133"/>
                  <a:pt x="1275" y="133"/>
                </a:cubicBezTo>
                <a:cubicBezTo>
                  <a:pt x="1279" y="133"/>
                  <a:pt x="1283" y="134"/>
                  <a:pt x="1287" y="135"/>
                </a:cubicBezTo>
                <a:lnTo>
                  <a:pt x="1285" y="143"/>
                </a:lnTo>
                <a:close/>
                <a:moveTo>
                  <a:pt x="484" y="141"/>
                </a:moveTo>
                <a:cubicBezTo>
                  <a:pt x="483" y="133"/>
                  <a:pt x="483" y="133"/>
                  <a:pt x="483" y="133"/>
                </a:cubicBezTo>
                <a:cubicBezTo>
                  <a:pt x="487" y="132"/>
                  <a:pt x="491" y="131"/>
                  <a:pt x="495" y="131"/>
                </a:cubicBezTo>
                <a:cubicBezTo>
                  <a:pt x="496" y="139"/>
                  <a:pt x="496" y="139"/>
                  <a:pt x="496" y="139"/>
                </a:cubicBezTo>
                <a:cubicBezTo>
                  <a:pt x="492" y="139"/>
                  <a:pt x="488" y="140"/>
                  <a:pt x="484" y="141"/>
                </a:cubicBezTo>
                <a:close/>
                <a:moveTo>
                  <a:pt x="1261" y="138"/>
                </a:moveTo>
                <a:cubicBezTo>
                  <a:pt x="1257" y="138"/>
                  <a:pt x="1254" y="137"/>
                  <a:pt x="1250" y="137"/>
                </a:cubicBezTo>
                <a:cubicBezTo>
                  <a:pt x="1251" y="129"/>
                  <a:pt x="1251" y="129"/>
                  <a:pt x="1251" y="129"/>
                </a:cubicBezTo>
                <a:cubicBezTo>
                  <a:pt x="1255" y="129"/>
                  <a:pt x="1259" y="130"/>
                  <a:pt x="1263" y="131"/>
                </a:cubicBezTo>
                <a:lnTo>
                  <a:pt x="1261" y="138"/>
                </a:lnTo>
                <a:close/>
                <a:moveTo>
                  <a:pt x="5713" y="137"/>
                </a:moveTo>
                <a:cubicBezTo>
                  <a:pt x="5710" y="129"/>
                  <a:pt x="5710" y="129"/>
                  <a:pt x="5710" y="129"/>
                </a:cubicBezTo>
                <a:cubicBezTo>
                  <a:pt x="5721" y="125"/>
                  <a:pt x="5721" y="125"/>
                  <a:pt x="5721" y="125"/>
                </a:cubicBezTo>
                <a:cubicBezTo>
                  <a:pt x="5724" y="133"/>
                  <a:pt x="5724" y="133"/>
                  <a:pt x="5724" y="133"/>
                </a:cubicBezTo>
                <a:lnTo>
                  <a:pt x="5713" y="137"/>
                </a:lnTo>
                <a:close/>
                <a:moveTo>
                  <a:pt x="508" y="137"/>
                </a:moveTo>
                <a:cubicBezTo>
                  <a:pt x="507" y="129"/>
                  <a:pt x="507" y="129"/>
                  <a:pt x="507" y="129"/>
                </a:cubicBezTo>
                <a:cubicBezTo>
                  <a:pt x="510" y="128"/>
                  <a:pt x="514" y="128"/>
                  <a:pt x="518" y="127"/>
                </a:cubicBezTo>
                <a:cubicBezTo>
                  <a:pt x="520" y="135"/>
                  <a:pt x="520" y="135"/>
                  <a:pt x="520" y="135"/>
                </a:cubicBezTo>
                <a:cubicBezTo>
                  <a:pt x="516" y="136"/>
                  <a:pt x="512" y="136"/>
                  <a:pt x="508" y="137"/>
                </a:cubicBezTo>
                <a:close/>
                <a:moveTo>
                  <a:pt x="1238" y="135"/>
                </a:moveTo>
                <a:cubicBezTo>
                  <a:pt x="1234" y="134"/>
                  <a:pt x="1230" y="133"/>
                  <a:pt x="1226" y="133"/>
                </a:cubicBezTo>
                <a:cubicBezTo>
                  <a:pt x="1227" y="125"/>
                  <a:pt x="1227" y="125"/>
                  <a:pt x="1227" y="125"/>
                </a:cubicBezTo>
                <a:cubicBezTo>
                  <a:pt x="1231" y="126"/>
                  <a:pt x="1235" y="126"/>
                  <a:pt x="1239" y="127"/>
                </a:cubicBezTo>
                <a:lnTo>
                  <a:pt x="1238" y="135"/>
                </a:lnTo>
                <a:close/>
                <a:moveTo>
                  <a:pt x="3116" y="134"/>
                </a:moveTo>
                <a:cubicBezTo>
                  <a:pt x="3112" y="127"/>
                  <a:pt x="3112" y="127"/>
                  <a:pt x="3112" y="127"/>
                </a:cubicBezTo>
                <a:cubicBezTo>
                  <a:pt x="3116" y="125"/>
                  <a:pt x="3120" y="124"/>
                  <a:pt x="3124" y="122"/>
                </a:cubicBezTo>
                <a:cubicBezTo>
                  <a:pt x="3127" y="130"/>
                  <a:pt x="3127" y="130"/>
                  <a:pt x="3127" y="130"/>
                </a:cubicBezTo>
                <a:cubicBezTo>
                  <a:pt x="3123" y="131"/>
                  <a:pt x="3119" y="133"/>
                  <a:pt x="3116" y="134"/>
                </a:cubicBezTo>
                <a:close/>
                <a:moveTo>
                  <a:pt x="4243" y="134"/>
                </a:moveTo>
                <a:cubicBezTo>
                  <a:pt x="4239" y="132"/>
                  <a:pt x="4235" y="130"/>
                  <a:pt x="4232" y="128"/>
                </a:cubicBezTo>
                <a:cubicBezTo>
                  <a:pt x="4235" y="121"/>
                  <a:pt x="4235" y="121"/>
                  <a:pt x="4235" y="121"/>
                </a:cubicBezTo>
                <a:cubicBezTo>
                  <a:pt x="4239" y="123"/>
                  <a:pt x="4242" y="125"/>
                  <a:pt x="4246" y="126"/>
                </a:cubicBezTo>
                <a:lnTo>
                  <a:pt x="4243" y="134"/>
                </a:lnTo>
                <a:close/>
                <a:moveTo>
                  <a:pt x="531" y="133"/>
                </a:moveTo>
                <a:cubicBezTo>
                  <a:pt x="530" y="125"/>
                  <a:pt x="530" y="125"/>
                  <a:pt x="530" y="125"/>
                </a:cubicBezTo>
                <a:cubicBezTo>
                  <a:pt x="534" y="125"/>
                  <a:pt x="538" y="124"/>
                  <a:pt x="542" y="124"/>
                </a:cubicBezTo>
                <a:cubicBezTo>
                  <a:pt x="543" y="131"/>
                  <a:pt x="543" y="131"/>
                  <a:pt x="543" y="131"/>
                </a:cubicBezTo>
                <a:cubicBezTo>
                  <a:pt x="539" y="132"/>
                  <a:pt x="535" y="133"/>
                  <a:pt x="531" y="133"/>
                </a:cubicBezTo>
                <a:close/>
                <a:moveTo>
                  <a:pt x="1214" y="131"/>
                </a:moveTo>
                <a:cubicBezTo>
                  <a:pt x="1210" y="131"/>
                  <a:pt x="1206" y="130"/>
                  <a:pt x="1202" y="129"/>
                </a:cubicBezTo>
                <a:cubicBezTo>
                  <a:pt x="1203" y="122"/>
                  <a:pt x="1203" y="122"/>
                  <a:pt x="1203" y="122"/>
                </a:cubicBezTo>
                <a:cubicBezTo>
                  <a:pt x="1207" y="122"/>
                  <a:pt x="1211" y="123"/>
                  <a:pt x="1215" y="123"/>
                </a:cubicBezTo>
                <a:lnTo>
                  <a:pt x="1214" y="131"/>
                </a:lnTo>
                <a:close/>
                <a:moveTo>
                  <a:pt x="555" y="130"/>
                </a:moveTo>
                <a:cubicBezTo>
                  <a:pt x="554" y="122"/>
                  <a:pt x="554" y="122"/>
                  <a:pt x="554" y="122"/>
                </a:cubicBezTo>
                <a:cubicBezTo>
                  <a:pt x="558" y="121"/>
                  <a:pt x="562" y="121"/>
                  <a:pt x="566" y="120"/>
                </a:cubicBezTo>
                <a:cubicBezTo>
                  <a:pt x="567" y="128"/>
                  <a:pt x="567" y="128"/>
                  <a:pt x="567" y="128"/>
                </a:cubicBezTo>
                <a:cubicBezTo>
                  <a:pt x="563" y="129"/>
                  <a:pt x="559" y="129"/>
                  <a:pt x="555" y="130"/>
                </a:cubicBezTo>
                <a:close/>
                <a:moveTo>
                  <a:pt x="5735" y="128"/>
                </a:moveTo>
                <a:cubicBezTo>
                  <a:pt x="5732" y="121"/>
                  <a:pt x="5732" y="121"/>
                  <a:pt x="5732" y="121"/>
                </a:cubicBezTo>
                <a:cubicBezTo>
                  <a:pt x="5743" y="116"/>
                  <a:pt x="5743" y="116"/>
                  <a:pt x="5743" y="116"/>
                </a:cubicBezTo>
                <a:cubicBezTo>
                  <a:pt x="5746" y="124"/>
                  <a:pt x="5746" y="124"/>
                  <a:pt x="5746" y="124"/>
                </a:cubicBezTo>
                <a:lnTo>
                  <a:pt x="5735" y="128"/>
                </a:lnTo>
                <a:close/>
                <a:moveTo>
                  <a:pt x="1190" y="128"/>
                </a:moveTo>
                <a:cubicBezTo>
                  <a:pt x="1186" y="127"/>
                  <a:pt x="1182" y="127"/>
                  <a:pt x="1178" y="126"/>
                </a:cubicBezTo>
                <a:cubicBezTo>
                  <a:pt x="1179" y="118"/>
                  <a:pt x="1179" y="118"/>
                  <a:pt x="1179" y="118"/>
                </a:cubicBezTo>
                <a:cubicBezTo>
                  <a:pt x="1183" y="119"/>
                  <a:pt x="1187" y="119"/>
                  <a:pt x="1191" y="120"/>
                </a:cubicBezTo>
                <a:lnTo>
                  <a:pt x="1190" y="128"/>
                </a:lnTo>
                <a:close/>
                <a:moveTo>
                  <a:pt x="579" y="127"/>
                </a:moveTo>
                <a:cubicBezTo>
                  <a:pt x="578" y="119"/>
                  <a:pt x="578" y="119"/>
                  <a:pt x="578" y="119"/>
                </a:cubicBezTo>
                <a:cubicBezTo>
                  <a:pt x="582" y="118"/>
                  <a:pt x="586" y="118"/>
                  <a:pt x="590" y="117"/>
                </a:cubicBezTo>
                <a:cubicBezTo>
                  <a:pt x="591" y="125"/>
                  <a:pt x="591" y="125"/>
                  <a:pt x="591" y="125"/>
                </a:cubicBezTo>
                <a:cubicBezTo>
                  <a:pt x="587" y="126"/>
                  <a:pt x="583" y="126"/>
                  <a:pt x="579" y="127"/>
                </a:cubicBezTo>
                <a:close/>
                <a:moveTo>
                  <a:pt x="3138" y="125"/>
                </a:moveTo>
                <a:cubicBezTo>
                  <a:pt x="3135" y="118"/>
                  <a:pt x="3135" y="118"/>
                  <a:pt x="3135" y="118"/>
                </a:cubicBezTo>
                <a:cubicBezTo>
                  <a:pt x="3138" y="116"/>
                  <a:pt x="3142" y="115"/>
                  <a:pt x="3146" y="113"/>
                </a:cubicBezTo>
                <a:cubicBezTo>
                  <a:pt x="3149" y="121"/>
                  <a:pt x="3149" y="121"/>
                  <a:pt x="3149" y="121"/>
                </a:cubicBezTo>
                <a:cubicBezTo>
                  <a:pt x="3145" y="122"/>
                  <a:pt x="3141" y="124"/>
                  <a:pt x="3138" y="125"/>
                </a:cubicBezTo>
                <a:close/>
                <a:moveTo>
                  <a:pt x="1166" y="125"/>
                </a:moveTo>
                <a:cubicBezTo>
                  <a:pt x="1162" y="124"/>
                  <a:pt x="1158" y="124"/>
                  <a:pt x="1154" y="123"/>
                </a:cubicBezTo>
                <a:cubicBezTo>
                  <a:pt x="1155" y="116"/>
                  <a:pt x="1155" y="116"/>
                  <a:pt x="1155" y="116"/>
                </a:cubicBezTo>
                <a:cubicBezTo>
                  <a:pt x="1159" y="116"/>
                  <a:pt x="1163" y="116"/>
                  <a:pt x="1167" y="117"/>
                </a:cubicBezTo>
                <a:lnTo>
                  <a:pt x="1166" y="125"/>
                </a:lnTo>
                <a:close/>
                <a:moveTo>
                  <a:pt x="603" y="124"/>
                </a:moveTo>
                <a:cubicBezTo>
                  <a:pt x="602" y="116"/>
                  <a:pt x="602" y="116"/>
                  <a:pt x="602" y="116"/>
                </a:cubicBezTo>
                <a:cubicBezTo>
                  <a:pt x="606" y="115"/>
                  <a:pt x="610" y="115"/>
                  <a:pt x="614" y="115"/>
                </a:cubicBezTo>
                <a:cubicBezTo>
                  <a:pt x="615" y="122"/>
                  <a:pt x="615" y="122"/>
                  <a:pt x="615" y="122"/>
                </a:cubicBezTo>
                <a:cubicBezTo>
                  <a:pt x="611" y="123"/>
                  <a:pt x="607" y="123"/>
                  <a:pt x="603" y="124"/>
                </a:cubicBezTo>
                <a:close/>
                <a:moveTo>
                  <a:pt x="4221" y="123"/>
                </a:moveTo>
                <a:cubicBezTo>
                  <a:pt x="4217" y="122"/>
                  <a:pt x="4214" y="120"/>
                  <a:pt x="4210" y="118"/>
                </a:cubicBezTo>
                <a:cubicBezTo>
                  <a:pt x="4213" y="111"/>
                  <a:pt x="4213" y="111"/>
                  <a:pt x="4213" y="111"/>
                </a:cubicBezTo>
                <a:cubicBezTo>
                  <a:pt x="4217" y="113"/>
                  <a:pt x="4221" y="114"/>
                  <a:pt x="4224" y="116"/>
                </a:cubicBezTo>
                <a:lnTo>
                  <a:pt x="4221" y="123"/>
                </a:lnTo>
                <a:close/>
                <a:moveTo>
                  <a:pt x="1142" y="122"/>
                </a:moveTo>
                <a:cubicBezTo>
                  <a:pt x="1138" y="122"/>
                  <a:pt x="1134" y="121"/>
                  <a:pt x="1130" y="121"/>
                </a:cubicBezTo>
                <a:cubicBezTo>
                  <a:pt x="1131" y="113"/>
                  <a:pt x="1131" y="113"/>
                  <a:pt x="1131" y="113"/>
                </a:cubicBezTo>
                <a:cubicBezTo>
                  <a:pt x="1135" y="113"/>
                  <a:pt x="1139" y="114"/>
                  <a:pt x="1143" y="114"/>
                </a:cubicBezTo>
                <a:lnTo>
                  <a:pt x="1142" y="122"/>
                </a:lnTo>
                <a:close/>
                <a:moveTo>
                  <a:pt x="627" y="121"/>
                </a:moveTo>
                <a:cubicBezTo>
                  <a:pt x="626" y="113"/>
                  <a:pt x="626" y="113"/>
                  <a:pt x="626" y="113"/>
                </a:cubicBezTo>
                <a:cubicBezTo>
                  <a:pt x="630" y="113"/>
                  <a:pt x="634" y="112"/>
                  <a:pt x="638" y="112"/>
                </a:cubicBezTo>
                <a:cubicBezTo>
                  <a:pt x="639" y="120"/>
                  <a:pt x="639" y="120"/>
                  <a:pt x="639" y="120"/>
                </a:cubicBezTo>
                <a:cubicBezTo>
                  <a:pt x="635" y="120"/>
                  <a:pt x="631" y="121"/>
                  <a:pt x="627" y="121"/>
                </a:cubicBezTo>
                <a:close/>
                <a:moveTo>
                  <a:pt x="1118" y="120"/>
                </a:moveTo>
                <a:cubicBezTo>
                  <a:pt x="1114" y="119"/>
                  <a:pt x="1110" y="119"/>
                  <a:pt x="1106" y="118"/>
                </a:cubicBezTo>
                <a:cubicBezTo>
                  <a:pt x="1107" y="110"/>
                  <a:pt x="1107" y="110"/>
                  <a:pt x="1107" y="110"/>
                </a:cubicBezTo>
                <a:cubicBezTo>
                  <a:pt x="1111" y="111"/>
                  <a:pt x="1115" y="111"/>
                  <a:pt x="1119" y="112"/>
                </a:cubicBezTo>
                <a:lnTo>
                  <a:pt x="1118" y="120"/>
                </a:lnTo>
                <a:close/>
                <a:moveTo>
                  <a:pt x="5758" y="119"/>
                </a:moveTo>
                <a:cubicBezTo>
                  <a:pt x="5755" y="112"/>
                  <a:pt x="5755" y="112"/>
                  <a:pt x="5755" y="112"/>
                </a:cubicBezTo>
                <a:cubicBezTo>
                  <a:pt x="5766" y="107"/>
                  <a:pt x="5766" y="107"/>
                  <a:pt x="5766" y="107"/>
                </a:cubicBezTo>
                <a:cubicBezTo>
                  <a:pt x="5769" y="115"/>
                  <a:pt x="5769" y="115"/>
                  <a:pt x="5769" y="115"/>
                </a:cubicBezTo>
                <a:lnTo>
                  <a:pt x="5758" y="119"/>
                </a:lnTo>
                <a:close/>
                <a:moveTo>
                  <a:pt x="651" y="119"/>
                </a:moveTo>
                <a:cubicBezTo>
                  <a:pt x="650" y="111"/>
                  <a:pt x="650" y="111"/>
                  <a:pt x="650" y="111"/>
                </a:cubicBezTo>
                <a:cubicBezTo>
                  <a:pt x="654" y="110"/>
                  <a:pt x="658" y="110"/>
                  <a:pt x="662" y="110"/>
                </a:cubicBezTo>
                <a:cubicBezTo>
                  <a:pt x="662" y="118"/>
                  <a:pt x="662" y="118"/>
                  <a:pt x="662" y="118"/>
                </a:cubicBezTo>
                <a:cubicBezTo>
                  <a:pt x="658" y="118"/>
                  <a:pt x="654" y="118"/>
                  <a:pt x="651" y="119"/>
                </a:cubicBezTo>
                <a:close/>
                <a:moveTo>
                  <a:pt x="1094" y="117"/>
                </a:moveTo>
                <a:cubicBezTo>
                  <a:pt x="1090" y="117"/>
                  <a:pt x="1086" y="117"/>
                  <a:pt x="1082" y="116"/>
                </a:cubicBezTo>
                <a:cubicBezTo>
                  <a:pt x="1083" y="108"/>
                  <a:pt x="1083" y="108"/>
                  <a:pt x="1083" y="108"/>
                </a:cubicBezTo>
                <a:cubicBezTo>
                  <a:pt x="1087" y="109"/>
                  <a:pt x="1091" y="109"/>
                  <a:pt x="1095" y="109"/>
                </a:cubicBezTo>
                <a:lnTo>
                  <a:pt x="1094" y="117"/>
                </a:lnTo>
                <a:close/>
                <a:moveTo>
                  <a:pt x="674" y="117"/>
                </a:moveTo>
                <a:cubicBezTo>
                  <a:pt x="674" y="109"/>
                  <a:pt x="674" y="109"/>
                  <a:pt x="674" y="109"/>
                </a:cubicBezTo>
                <a:cubicBezTo>
                  <a:pt x="678" y="108"/>
                  <a:pt x="682" y="108"/>
                  <a:pt x="686" y="108"/>
                </a:cubicBezTo>
                <a:cubicBezTo>
                  <a:pt x="686" y="116"/>
                  <a:pt x="686" y="116"/>
                  <a:pt x="686" y="116"/>
                </a:cubicBezTo>
                <a:cubicBezTo>
                  <a:pt x="682" y="116"/>
                  <a:pt x="678" y="116"/>
                  <a:pt x="674" y="117"/>
                </a:cubicBezTo>
                <a:close/>
                <a:moveTo>
                  <a:pt x="3160" y="116"/>
                </a:moveTo>
                <a:cubicBezTo>
                  <a:pt x="3157" y="109"/>
                  <a:pt x="3157" y="109"/>
                  <a:pt x="3157" y="109"/>
                </a:cubicBezTo>
                <a:cubicBezTo>
                  <a:pt x="3161" y="107"/>
                  <a:pt x="3165" y="106"/>
                  <a:pt x="3168" y="104"/>
                </a:cubicBezTo>
                <a:cubicBezTo>
                  <a:pt x="3171" y="112"/>
                  <a:pt x="3171" y="112"/>
                  <a:pt x="3171" y="112"/>
                </a:cubicBezTo>
                <a:cubicBezTo>
                  <a:pt x="3167" y="113"/>
                  <a:pt x="3164" y="115"/>
                  <a:pt x="3160" y="116"/>
                </a:cubicBezTo>
                <a:close/>
                <a:moveTo>
                  <a:pt x="1070" y="115"/>
                </a:moveTo>
                <a:cubicBezTo>
                  <a:pt x="1066" y="115"/>
                  <a:pt x="1062" y="115"/>
                  <a:pt x="1058" y="114"/>
                </a:cubicBezTo>
                <a:cubicBezTo>
                  <a:pt x="1059" y="106"/>
                  <a:pt x="1059" y="106"/>
                  <a:pt x="1059" y="106"/>
                </a:cubicBezTo>
                <a:cubicBezTo>
                  <a:pt x="1063" y="107"/>
                  <a:pt x="1067" y="107"/>
                  <a:pt x="1071" y="107"/>
                </a:cubicBezTo>
                <a:lnTo>
                  <a:pt x="1070" y="115"/>
                </a:lnTo>
                <a:close/>
                <a:moveTo>
                  <a:pt x="698" y="115"/>
                </a:moveTo>
                <a:cubicBezTo>
                  <a:pt x="698" y="107"/>
                  <a:pt x="698" y="107"/>
                  <a:pt x="698" y="107"/>
                </a:cubicBezTo>
                <a:cubicBezTo>
                  <a:pt x="702" y="106"/>
                  <a:pt x="706" y="106"/>
                  <a:pt x="710" y="106"/>
                </a:cubicBezTo>
                <a:cubicBezTo>
                  <a:pt x="710" y="114"/>
                  <a:pt x="710" y="114"/>
                  <a:pt x="710" y="114"/>
                </a:cubicBezTo>
                <a:cubicBezTo>
                  <a:pt x="706" y="114"/>
                  <a:pt x="702" y="114"/>
                  <a:pt x="698" y="115"/>
                </a:cubicBezTo>
                <a:close/>
                <a:moveTo>
                  <a:pt x="1046" y="114"/>
                </a:moveTo>
                <a:cubicBezTo>
                  <a:pt x="1042" y="113"/>
                  <a:pt x="1038" y="113"/>
                  <a:pt x="1034" y="113"/>
                </a:cubicBezTo>
                <a:cubicBezTo>
                  <a:pt x="1035" y="105"/>
                  <a:pt x="1035" y="105"/>
                  <a:pt x="1035" y="105"/>
                </a:cubicBezTo>
                <a:cubicBezTo>
                  <a:pt x="1039" y="105"/>
                  <a:pt x="1043" y="105"/>
                  <a:pt x="1047" y="106"/>
                </a:cubicBezTo>
                <a:lnTo>
                  <a:pt x="1046" y="114"/>
                </a:lnTo>
                <a:close/>
                <a:moveTo>
                  <a:pt x="4199" y="113"/>
                </a:moveTo>
                <a:cubicBezTo>
                  <a:pt x="4195" y="112"/>
                  <a:pt x="4192" y="110"/>
                  <a:pt x="4188" y="108"/>
                </a:cubicBezTo>
                <a:cubicBezTo>
                  <a:pt x="4191" y="101"/>
                  <a:pt x="4191" y="101"/>
                  <a:pt x="4191" y="101"/>
                </a:cubicBezTo>
                <a:cubicBezTo>
                  <a:pt x="4195" y="103"/>
                  <a:pt x="4199" y="104"/>
                  <a:pt x="4202" y="106"/>
                </a:cubicBezTo>
                <a:lnTo>
                  <a:pt x="4199" y="113"/>
                </a:lnTo>
                <a:close/>
                <a:moveTo>
                  <a:pt x="722" y="113"/>
                </a:moveTo>
                <a:cubicBezTo>
                  <a:pt x="722" y="105"/>
                  <a:pt x="722" y="105"/>
                  <a:pt x="722" y="105"/>
                </a:cubicBezTo>
                <a:cubicBezTo>
                  <a:pt x="726" y="105"/>
                  <a:pt x="730" y="105"/>
                  <a:pt x="734" y="104"/>
                </a:cubicBezTo>
                <a:cubicBezTo>
                  <a:pt x="734" y="112"/>
                  <a:pt x="734" y="112"/>
                  <a:pt x="734" y="112"/>
                </a:cubicBezTo>
                <a:cubicBezTo>
                  <a:pt x="730" y="112"/>
                  <a:pt x="726" y="113"/>
                  <a:pt x="722" y="113"/>
                </a:cubicBezTo>
                <a:close/>
                <a:moveTo>
                  <a:pt x="1022" y="112"/>
                </a:moveTo>
                <a:cubicBezTo>
                  <a:pt x="1018" y="112"/>
                  <a:pt x="1014" y="112"/>
                  <a:pt x="1010" y="111"/>
                </a:cubicBezTo>
                <a:cubicBezTo>
                  <a:pt x="1011" y="103"/>
                  <a:pt x="1011" y="103"/>
                  <a:pt x="1011" y="103"/>
                </a:cubicBezTo>
                <a:cubicBezTo>
                  <a:pt x="1015" y="104"/>
                  <a:pt x="1019" y="104"/>
                  <a:pt x="1023" y="104"/>
                </a:cubicBezTo>
                <a:lnTo>
                  <a:pt x="1022" y="112"/>
                </a:lnTo>
                <a:close/>
                <a:moveTo>
                  <a:pt x="746" y="112"/>
                </a:moveTo>
                <a:cubicBezTo>
                  <a:pt x="746" y="104"/>
                  <a:pt x="746" y="104"/>
                  <a:pt x="746" y="104"/>
                </a:cubicBezTo>
                <a:cubicBezTo>
                  <a:pt x="750" y="103"/>
                  <a:pt x="754" y="103"/>
                  <a:pt x="758" y="103"/>
                </a:cubicBezTo>
                <a:cubicBezTo>
                  <a:pt x="758" y="111"/>
                  <a:pt x="758" y="111"/>
                  <a:pt x="758" y="111"/>
                </a:cubicBezTo>
                <a:cubicBezTo>
                  <a:pt x="754" y="111"/>
                  <a:pt x="750" y="111"/>
                  <a:pt x="746" y="112"/>
                </a:cubicBezTo>
                <a:close/>
                <a:moveTo>
                  <a:pt x="998" y="111"/>
                </a:moveTo>
                <a:cubicBezTo>
                  <a:pt x="994" y="111"/>
                  <a:pt x="990" y="110"/>
                  <a:pt x="986" y="110"/>
                </a:cubicBezTo>
                <a:cubicBezTo>
                  <a:pt x="987" y="102"/>
                  <a:pt x="987" y="102"/>
                  <a:pt x="987" y="102"/>
                </a:cubicBezTo>
                <a:cubicBezTo>
                  <a:pt x="991" y="102"/>
                  <a:pt x="995" y="103"/>
                  <a:pt x="999" y="103"/>
                </a:cubicBezTo>
                <a:lnTo>
                  <a:pt x="998" y="111"/>
                </a:lnTo>
                <a:close/>
                <a:moveTo>
                  <a:pt x="5780" y="110"/>
                </a:moveTo>
                <a:cubicBezTo>
                  <a:pt x="5777" y="103"/>
                  <a:pt x="5777" y="103"/>
                  <a:pt x="5777" y="103"/>
                </a:cubicBezTo>
                <a:cubicBezTo>
                  <a:pt x="5788" y="99"/>
                  <a:pt x="5788" y="99"/>
                  <a:pt x="5788" y="99"/>
                </a:cubicBezTo>
                <a:cubicBezTo>
                  <a:pt x="5791" y="106"/>
                  <a:pt x="5791" y="106"/>
                  <a:pt x="5791" y="106"/>
                </a:cubicBezTo>
                <a:lnTo>
                  <a:pt x="5780" y="110"/>
                </a:lnTo>
                <a:close/>
                <a:moveTo>
                  <a:pt x="770" y="110"/>
                </a:moveTo>
                <a:cubicBezTo>
                  <a:pt x="770" y="102"/>
                  <a:pt x="770" y="102"/>
                  <a:pt x="770" y="102"/>
                </a:cubicBezTo>
                <a:cubicBezTo>
                  <a:pt x="774" y="102"/>
                  <a:pt x="778" y="102"/>
                  <a:pt x="782" y="102"/>
                </a:cubicBezTo>
                <a:cubicBezTo>
                  <a:pt x="782" y="110"/>
                  <a:pt x="782" y="110"/>
                  <a:pt x="782" y="110"/>
                </a:cubicBezTo>
                <a:cubicBezTo>
                  <a:pt x="778" y="110"/>
                  <a:pt x="774" y="110"/>
                  <a:pt x="770" y="110"/>
                </a:cubicBezTo>
                <a:close/>
                <a:moveTo>
                  <a:pt x="974" y="110"/>
                </a:moveTo>
                <a:cubicBezTo>
                  <a:pt x="970" y="109"/>
                  <a:pt x="966" y="109"/>
                  <a:pt x="962" y="109"/>
                </a:cubicBezTo>
                <a:cubicBezTo>
                  <a:pt x="963" y="101"/>
                  <a:pt x="963" y="101"/>
                  <a:pt x="963" y="101"/>
                </a:cubicBezTo>
                <a:cubicBezTo>
                  <a:pt x="967" y="101"/>
                  <a:pt x="971" y="102"/>
                  <a:pt x="975" y="102"/>
                </a:cubicBezTo>
                <a:lnTo>
                  <a:pt x="974" y="110"/>
                </a:lnTo>
                <a:close/>
                <a:moveTo>
                  <a:pt x="794" y="109"/>
                </a:moveTo>
                <a:cubicBezTo>
                  <a:pt x="794" y="101"/>
                  <a:pt x="794" y="101"/>
                  <a:pt x="794" y="101"/>
                </a:cubicBezTo>
                <a:cubicBezTo>
                  <a:pt x="798" y="101"/>
                  <a:pt x="802" y="101"/>
                  <a:pt x="806" y="101"/>
                </a:cubicBezTo>
                <a:cubicBezTo>
                  <a:pt x="806" y="109"/>
                  <a:pt x="806" y="109"/>
                  <a:pt x="806" y="109"/>
                </a:cubicBezTo>
                <a:cubicBezTo>
                  <a:pt x="802" y="109"/>
                  <a:pt x="798" y="109"/>
                  <a:pt x="794" y="109"/>
                </a:cubicBezTo>
                <a:close/>
                <a:moveTo>
                  <a:pt x="950" y="109"/>
                </a:moveTo>
                <a:cubicBezTo>
                  <a:pt x="946" y="109"/>
                  <a:pt x="942" y="109"/>
                  <a:pt x="938" y="109"/>
                </a:cubicBezTo>
                <a:cubicBezTo>
                  <a:pt x="939" y="101"/>
                  <a:pt x="939" y="101"/>
                  <a:pt x="939" y="101"/>
                </a:cubicBezTo>
                <a:cubicBezTo>
                  <a:pt x="943" y="101"/>
                  <a:pt x="947" y="101"/>
                  <a:pt x="951" y="101"/>
                </a:cubicBezTo>
                <a:lnTo>
                  <a:pt x="950" y="109"/>
                </a:lnTo>
                <a:close/>
                <a:moveTo>
                  <a:pt x="818" y="109"/>
                </a:moveTo>
                <a:cubicBezTo>
                  <a:pt x="818" y="101"/>
                  <a:pt x="818" y="101"/>
                  <a:pt x="818" y="101"/>
                </a:cubicBezTo>
                <a:cubicBezTo>
                  <a:pt x="822" y="101"/>
                  <a:pt x="826" y="100"/>
                  <a:pt x="830" y="100"/>
                </a:cubicBezTo>
                <a:cubicBezTo>
                  <a:pt x="830" y="108"/>
                  <a:pt x="830" y="108"/>
                  <a:pt x="830" y="108"/>
                </a:cubicBezTo>
                <a:cubicBezTo>
                  <a:pt x="826" y="108"/>
                  <a:pt x="822" y="109"/>
                  <a:pt x="818" y="109"/>
                </a:cubicBezTo>
                <a:close/>
                <a:moveTo>
                  <a:pt x="926" y="108"/>
                </a:moveTo>
                <a:cubicBezTo>
                  <a:pt x="922" y="108"/>
                  <a:pt x="918" y="108"/>
                  <a:pt x="914" y="108"/>
                </a:cubicBezTo>
                <a:cubicBezTo>
                  <a:pt x="914" y="100"/>
                  <a:pt x="914" y="100"/>
                  <a:pt x="914" y="100"/>
                </a:cubicBezTo>
                <a:cubicBezTo>
                  <a:pt x="918" y="100"/>
                  <a:pt x="923" y="100"/>
                  <a:pt x="927" y="100"/>
                </a:cubicBezTo>
                <a:lnTo>
                  <a:pt x="926" y="108"/>
                </a:lnTo>
                <a:close/>
                <a:moveTo>
                  <a:pt x="842" y="108"/>
                </a:moveTo>
                <a:cubicBezTo>
                  <a:pt x="842" y="100"/>
                  <a:pt x="842" y="100"/>
                  <a:pt x="842" y="100"/>
                </a:cubicBezTo>
                <a:cubicBezTo>
                  <a:pt x="846" y="100"/>
                  <a:pt x="850" y="100"/>
                  <a:pt x="854" y="100"/>
                </a:cubicBezTo>
                <a:cubicBezTo>
                  <a:pt x="854" y="108"/>
                  <a:pt x="854" y="108"/>
                  <a:pt x="854" y="108"/>
                </a:cubicBezTo>
                <a:cubicBezTo>
                  <a:pt x="850" y="108"/>
                  <a:pt x="846" y="108"/>
                  <a:pt x="842" y="108"/>
                </a:cubicBezTo>
                <a:close/>
                <a:moveTo>
                  <a:pt x="902" y="108"/>
                </a:moveTo>
                <a:cubicBezTo>
                  <a:pt x="898" y="108"/>
                  <a:pt x="894" y="108"/>
                  <a:pt x="890" y="108"/>
                </a:cubicBezTo>
                <a:cubicBezTo>
                  <a:pt x="890" y="100"/>
                  <a:pt x="890" y="100"/>
                  <a:pt x="890" y="100"/>
                </a:cubicBezTo>
                <a:cubicBezTo>
                  <a:pt x="894" y="100"/>
                  <a:pt x="898" y="100"/>
                  <a:pt x="902" y="100"/>
                </a:cubicBezTo>
                <a:lnTo>
                  <a:pt x="902" y="108"/>
                </a:lnTo>
                <a:close/>
                <a:moveTo>
                  <a:pt x="866" y="108"/>
                </a:moveTo>
                <a:cubicBezTo>
                  <a:pt x="866" y="100"/>
                  <a:pt x="866" y="100"/>
                  <a:pt x="866" y="100"/>
                </a:cubicBezTo>
                <a:cubicBezTo>
                  <a:pt x="870" y="100"/>
                  <a:pt x="874" y="100"/>
                  <a:pt x="878" y="100"/>
                </a:cubicBezTo>
                <a:cubicBezTo>
                  <a:pt x="878" y="108"/>
                  <a:pt x="878" y="108"/>
                  <a:pt x="878" y="108"/>
                </a:cubicBezTo>
                <a:cubicBezTo>
                  <a:pt x="874" y="108"/>
                  <a:pt x="870" y="108"/>
                  <a:pt x="866" y="108"/>
                </a:cubicBezTo>
                <a:close/>
                <a:moveTo>
                  <a:pt x="3182" y="108"/>
                </a:moveTo>
                <a:cubicBezTo>
                  <a:pt x="3179" y="100"/>
                  <a:pt x="3179" y="100"/>
                  <a:pt x="3179" y="100"/>
                </a:cubicBezTo>
                <a:cubicBezTo>
                  <a:pt x="3183" y="99"/>
                  <a:pt x="3187" y="97"/>
                  <a:pt x="3191" y="96"/>
                </a:cubicBezTo>
                <a:cubicBezTo>
                  <a:pt x="3194" y="103"/>
                  <a:pt x="3194" y="103"/>
                  <a:pt x="3194" y="103"/>
                </a:cubicBezTo>
                <a:cubicBezTo>
                  <a:pt x="3190" y="105"/>
                  <a:pt x="3186" y="106"/>
                  <a:pt x="3182" y="108"/>
                </a:cubicBezTo>
                <a:close/>
                <a:moveTo>
                  <a:pt x="4177" y="104"/>
                </a:moveTo>
                <a:cubicBezTo>
                  <a:pt x="4173" y="102"/>
                  <a:pt x="4170" y="100"/>
                  <a:pt x="4166" y="99"/>
                </a:cubicBezTo>
                <a:cubicBezTo>
                  <a:pt x="4169" y="91"/>
                  <a:pt x="4169" y="91"/>
                  <a:pt x="4169" y="91"/>
                </a:cubicBezTo>
                <a:cubicBezTo>
                  <a:pt x="4173" y="93"/>
                  <a:pt x="4176" y="95"/>
                  <a:pt x="4180" y="96"/>
                </a:cubicBezTo>
                <a:lnTo>
                  <a:pt x="4177" y="104"/>
                </a:lnTo>
                <a:close/>
                <a:moveTo>
                  <a:pt x="3205" y="99"/>
                </a:moveTo>
                <a:cubicBezTo>
                  <a:pt x="3202" y="92"/>
                  <a:pt x="3202" y="92"/>
                  <a:pt x="3202" y="92"/>
                </a:cubicBezTo>
                <a:cubicBezTo>
                  <a:pt x="3206" y="90"/>
                  <a:pt x="3210" y="89"/>
                  <a:pt x="3213" y="88"/>
                </a:cubicBezTo>
                <a:cubicBezTo>
                  <a:pt x="3216" y="95"/>
                  <a:pt x="3216" y="95"/>
                  <a:pt x="3216" y="95"/>
                </a:cubicBezTo>
                <a:cubicBezTo>
                  <a:pt x="3212" y="96"/>
                  <a:pt x="3209" y="98"/>
                  <a:pt x="3205" y="99"/>
                </a:cubicBezTo>
                <a:close/>
                <a:moveTo>
                  <a:pt x="4155" y="94"/>
                </a:moveTo>
                <a:cubicBezTo>
                  <a:pt x="4151" y="93"/>
                  <a:pt x="4147" y="91"/>
                  <a:pt x="4144" y="90"/>
                </a:cubicBezTo>
                <a:cubicBezTo>
                  <a:pt x="4147" y="82"/>
                  <a:pt x="4147" y="82"/>
                  <a:pt x="4147" y="82"/>
                </a:cubicBezTo>
                <a:cubicBezTo>
                  <a:pt x="4150" y="84"/>
                  <a:pt x="4154" y="85"/>
                  <a:pt x="4158" y="87"/>
                </a:cubicBezTo>
                <a:lnTo>
                  <a:pt x="4155" y="94"/>
                </a:lnTo>
                <a:close/>
                <a:moveTo>
                  <a:pt x="3227" y="91"/>
                </a:moveTo>
                <a:cubicBezTo>
                  <a:pt x="3225" y="83"/>
                  <a:pt x="3225" y="83"/>
                  <a:pt x="3225" y="83"/>
                </a:cubicBezTo>
                <a:cubicBezTo>
                  <a:pt x="3228" y="82"/>
                  <a:pt x="3232" y="81"/>
                  <a:pt x="3236" y="79"/>
                </a:cubicBezTo>
                <a:cubicBezTo>
                  <a:pt x="3239" y="87"/>
                  <a:pt x="3239" y="87"/>
                  <a:pt x="3239" y="87"/>
                </a:cubicBezTo>
                <a:cubicBezTo>
                  <a:pt x="3235" y="88"/>
                  <a:pt x="3231" y="90"/>
                  <a:pt x="3227" y="91"/>
                </a:cubicBezTo>
                <a:close/>
                <a:moveTo>
                  <a:pt x="4132" y="85"/>
                </a:moveTo>
                <a:cubicBezTo>
                  <a:pt x="4129" y="84"/>
                  <a:pt x="4125" y="83"/>
                  <a:pt x="4121" y="81"/>
                </a:cubicBezTo>
                <a:cubicBezTo>
                  <a:pt x="4124" y="74"/>
                  <a:pt x="4124" y="74"/>
                  <a:pt x="4124" y="74"/>
                </a:cubicBezTo>
                <a:cubicBezTo>
                  <a:pt x="4128" y="75"/>
                  <a:pt x="4132" y="77"/>
                  <a:pt x="4135" y="78"/>
                </a:cubicBezTo>
                <a:lnTo>
                  <a:pt x="4132" y="85"/>
                </a:lnTo>
                <a:close/>
                <a:moveTo>
                  <a:pt x="3250" y="83"/>
                </a:moveTo>
                <a:cubicBezTo>
                  <a:pt x="3247" y="76"/>
                  <a:pt x="3247" y="76"/>
                  <a:pt x="3247" y="76"/>
                </a:cubicBezTo>
                <a:cubicBezTo>
                  <a:pt x="3251" y="74"/>
                  <a:pt x="3255" y="73"/>
                  <a:pt x="3259" y="72"/>
                </a:cubicBezTo>
                <a:cubicBezTo>
                  <a:pt x="3261" y="79"/>
                  <a:pt x="3261" y="79"/>
                  <a:pt x="3261" y="79"/>
                </a:cubicBezTo>
                <a:cubicBezTo>
                  <a:pt x="3257" y="81"/>
                  <a:pt x="3254" y="82"/>
                  <a:pt x="3250" y="83"/>
                </a:cubicBezTo>
                <a:close/>
                <a:moveTo>
                  <a:pt x="4110" y="77"/>
                </a:moveTo>
                <a:cubicBezTo>
                  <a:pt x="4106" y="76"/>
                  <a:pt x="4102" y="75"/>
                  <a:pt x="4099" y="73"/>
                </a:cubicBezTo>
                <a:cubicBezTo>
                  <a:pt x="4101" y="66"/>
                  <a:pt x="4101" y="66"/>
                  <a:pt x="4101" y="66"/>
                </a:cubicBezTo>
                <a:cubicBezTo>
                  <a:pt x="4105" y="67"/>
                  <a:pt x="4109" y="68"/>
                  <a:pt x="4113" y="70"/>
                </a:cubicBezTo>
                <a:lnTo>
                  <a:pt x="4110" y="77"/>
                </a:lnTo>
                <a:close/>
                <a:moveTo>
                  <a:pt x="3273" y="76"/>
                </a:moveTo>
                <a:cubicBezTo>
                  <a:pt x="3270" y="68"/>
                  <a:pt x="3270" y="68"/>
                  <a:pt x="3270" y="68"/>
                </a:cubicBezTo>
                <a:cubicBezTo>
                  <a:pt x="3274" y="67"/>
                  <a:pt x="3278" y="65"/>
                  <a:pt x="3282" y="64"/>
                </a:cubicBezTo>
                <a:cubicBezTo>
                  <a:pt x="3284" y="72"/>
                  <a:pt x="3284" y="72"/>
                  <a:pt x="3284" y="72"/>
                </a:cubicBezTo>
                <a:cubicBezTo>
                  <a:pt x="3280" y="73"/>
                  <a:pt x="3276" y="74"/>
                  <a:pt x="3273" y="76"/>
                </a:cubicBezTo>
                <a:close/>
                <a:moveTo>
                  <a:pt x="4087" y="69"/>
                </a:moveTo>
                <a:cubicBezTo>
                  <a:pt x="4083" y="68"/>
                  <a:pt x="4080" y="67"/>
                  <a:pt x="4076" y="66"/>
                </a:cubicBezTo>
                <a:cubicBezTo>
                  <a:pt x="4078" y="58"/>
                  <a:pt x="4078" y="58"/>
                  <a:pt x="4078" y="58"/>
                </a:cubicBezTo>
                <a:cubicBezTo>
                  <a:pt x="4082" y="59"/>
                  <a:pt x="4086" y="61"/>
                  <a:pt x="4090" y="62"/>
                </a:cubicBezTo>
                <a:lnTo>
                  <a:pt x="4087" y="69"/>
                </a:lnTo>
                <a:close/>
                <a:moveTo>
                  <a:pt x="3295" y="68"/>
                </a:moveTo>
                <a:cubicBezTo>
                  <a:pt x="3293" y="61"/>
                  <a:pt x="3293" y="61"/>
                  <a:pt x="3293" y="61"/>
                </a:cubicBezTo>
                <a:cubicBezTo>
                  <a:pt x="3297" y="59"/>
                  <a:pt x="3301" y="58"/>
                  <a:pt x="3305" y="57"/>
                </a:cubicBezTo>
                <a:cubicBezTo>
                  <a:pt x="3307" y="65"/>
                  <a:pt x="3307" y="65"/>
                  <a:pt x="3307" y="65"/>
                </a:cubicBezTo>
                <a:cubicBezTo>
                  <a:pt x="3303" y="66"/>
                  <a:pt x="3299" y="67"/>
                  <a:pt x="3295" y="68"/>
                </a:cubicBezTo>
                <a:close/>
                <a:moveTo>
                  <a:pt x="4064" y="62"/>
                </a:moveTo>
                <a:cubicBezTo>
                  <a:pt x="4060" y="61"/>
                  <a:pt x="4057" y="60"/>
                  <a:pt x="4053" y="59"/>
                </a:cubicBezTo>
                <a:cubicBezTo>
                  <a:pt x="4055" y="51"/>
                  <a:pt x="4055" y="51"/>
                  <a:pt x="4055" y="51"/>
                </a:cubicBezTo>
                <a:cubicBezTo>
                  <a:pt x="4059" y="52"/>
                  <a:pt x="4063" y="53"/>
                  <a:pt x="4067" y="55"/>
                </a:cubicBezTo>
                <a:lnTo>
                  <a:pt x="4064" y="62"/>
                </a:lnTo>
                <a:close/>
                <a:moveTo>
                  <a:pt x="3318" y="61"/>
                </a:moveTo>
                <a:cubicBezTo>
                  <a:pt x="3316" y="54"/>
                  <a:pt x="3316" y="54"/>
                  <a:pt x="3316" y="54"/>
                </a:cubicBezTo>
                <a:cubicBezTo>
                  <a:pt x="3320" y="53"/>
                  <a:pt x="3324" y="51"/>
                  <a:pt x="3328" y="50"/>
                </a:cubicBezTo>
                <a:cubicBezTo>
                  <a:pt x="3330" y="58"/>
                  <a:pt x="3330" y="58"/>
                  <a:pt x="3330" y="58"/>
                </a:cubicBezTo>
                <a:cubicBezTo>
                  <a:pt x="3326" y="59"/>
                  <a:pt x="3322" y="60"/>
                  <a:pt x="3318" y="61"/>
                </a:cubicBezTo>
                <a:close/>
                <a:moveTo>
                  <a:pt x="4041" y="55"/>
                </a:moveTo>
                <a:cubicBezTo>
                  <a:pt x="4037" y="54"/>
                  <a:pt x="4033" y="53"/>
                  <a:pt x="4030" y="52"/>
                </a:cubicBezTo>
                <a:cubicBezTo>
                  <a:pt x="4032" y="45"/>
                  <a:pt x="4032" y="45"/>
                  <a:pt x="4032" y="45"/>
                </a:cubicBezTo>
                <a:cubicBezTo>
                  <a:pt x="4036" y="46"/>
                  <a:pt x="4039" y="47"/>
                  <a:pt x="4043" y="48"/>
                </a:cubicBezTo>
                <a:lnTo>
                  <a:pt x="4041" y="55"/>
                </a:lnTo>
                <a:close/>
                <a:moveTo>
                  <a:pt x="3341" y="55"/>
                </a:moveTo>
                <a:cubicBezTo>
                  <a:pt x="3339" y="47"/>
                  <a:pt x="3339" y="47"/>
                  <a:pt x="3339" y="47"/>
                </a:cubicBezTo>
                <a:cubicBezTo>
                  <a:pt x="3343" y="46"/>
                  <a:pt x="3347" y="45"/>
                  <a:pt x="3351" y="44"/>
                </a:cubicBezTo>
                <a:cubicBezTo>
                  <a:pt x="3353" y="52"/>
                  <a:pt x="3353" y="52"/>
                  <a:pt x="3353" y="52"/>
                </a:cubicBezTo>
                <a:cubicBezTo>
                  <a:pt x="3349" y="53"/>
                  <a:pt x="3345" y="54"/>
                  <a:pt x="3341" y="55"/>
                </a:cubicBezTo>
                <a:close/>
                <a:moveTo>
                  <a:pt x="4018" y="49"/>
                </a:moveTo>
                <a:cubicBezTo>
                  <a:pt x="4014" y="48"/>
                  <a:pt x="4010" y="47"/>
                  <a:pt x="4006" y="46"/>
                </a:cubicBezTo>
                <a:cubicBezTo>
                  <a:pt x="4008" y="38"/>
                  <a:pt x="4008" y="38"/>
                  <a:pt x="4008" y="38"/>
                </a:cubicBezTo>
                <a:cubicBezTo>
                  <a:pt x="4012" y="39"/>
                  <a:pt x="4016" y="40"/>
                  <a:pt x="4020" y="41"/>
                </a:cubicBezTo>
                <a:lnTo>
                  <a:pt x="4018" y="49"/>
                </a:lnTo>
                <a:close/>
                <a:moveTo>
                  <a:pt x="3365" y="49"/>
                </a:moveTo>
                <a:cubicBezTo>
                  <a:pt x="3363" y="41"/>
                  <a:pt x="3363" y="41"/>
                  <a:pt x="3363" y="41"/>
                </a:cubicBezTo>
                <a:cubicBezTo>
                  <a:pt x="3367" y="40"/>
                  <a:pt x="3370" y="39"/>
                  <a:pt x="3374" y="38"/>
                </a:cubicBezTo>
                <a:cubicBezTo>
                  <a:pt x="3376" y="46"/>
                  <a:pt x="3376" y="46"/>
                  <a:pt x="3376" y="46"/>
                </a:cubicBezTo>
                <a:cubicBezTo>
                  <a:pt x="3372" y="47"/>
                  <a:pt x="3369" y="48"/>
                  <a:pt x="3365" y="49"/>
                </a:cubicBezTo>
                <a:close/>
                <a:moveTo>
                  <a:pt x="3995" y="43"/>
                </a:moveTo>
                <a:cubicBezTo>
                  <a:pt x="3991" y="42"/>
                  <a:pt x="3987" y="42"/>
                  <a:pt x="3983" y="41"/>
                </a:cubicBezTo>
                <a:cubicBezTo>
                  <a:pt x="3985" y="33"/>
                  <a:pt x="3985" y="33"/>
                  <a:pt x="3985" y="33"/>
                </a:cubicBezTo>
                <a:cubicBezTo>
                  <a:pt x="3989" y="34"/>
                  <a:pt x="3993" y="35"/>
                  <a:pt x="3996" y="36"/>
                </a:cubicBezTo>
                <a:lnTo>
                  <a:pt x="3995" y="43"/>
                </a:lnTo>
                <a:close/>
                <a:moveTo>
                  <a:pt x="3388" y="43"/>
                </a:moveTo>
                <a:cubicBezTo>
                  <a:pt x="3386" y="35"/>
                  <a:pt x="3386" y="35"/>
                  <a:pt x="3386" y="35"/>
                </a:cubicBezTo>
                <a:cubicBezTo>
                  <a:pt x="3390" y="34"/>
                  <a:pt x="3394" y="33"/>
                  <a:pt x="3398" y="32"/>
                </a:cubicBezTo>
                <a:cubicBezTo>
                  <a:pt x="3400" y="40"/>
                  <a:pt x="3400" y="40"/>
                  <a:pt x="3400" y="40"/>
                </a:cubicBezTo>
                <a:cubicBezTo>
                  <a:pt x="3396" y="41"/>
                  <a:pt x="3392" y="42"/>
                  <a:pt x="3388" y="43"/>
                </a:cubicBezTo>
                <a:close/>
                <a:moveTo>
                  <a:pt x="3971" y="38"/>
                </a:moveTo>
                <a:cubicBezTo>
                  <a:pt x="3967" y="37"/>
                  <a:pt x="3963" y="36"/>
                  <a:pt x="3959" y="36"/>
                </a:cubicBezTo>
                <a:cubicBezTo>
                  <a:pt x="3961" y="28"/>
                  <a:pt x="3961" y="28"/>
                  <a:pt x="3961" y="28"/>
                </a:cubicBezTo>
                <a:cubicBezTo>
                  <a:pt x="3965" y="29"/>
                  <a:pt x="3969" y="29"/>
                  <a:pt x="3973" y="30"/>
                </a:cubicBezTo>
                <a:lnTo>
                  <a:pt x="3971" y="38"/>
                </a:lnTo>
                <a:close/>
                <a:moveTo>
                  <a:pt x="3411" y="37"/>
                </a:moveTo>
                <a:cubicBezTo>
                  <a:pt x="3410" y="30"/>
                  <a:pt x="3410" y="30"/>
                  <a:pt x="3410" y="30"/>
                </a:cubicBezTo>
                <a:cubicBezTo>
                  <a:pt x="3414" y="29"/>
                  <a:pt x="3417" y="28"/>
                  <a:pt x="3421" y="27"/>
                </a:cubicBezTo>
                <a:cubicBezTo>
                  <a:pt x="3423" y="35"/>
                  <a:pt x="3423" y="35"/>
                  <a:pt x="3423" y="35"/>
                </a:cubicBezTo>
                <a:cubicBezTo>
                  <a:pt x="3419" y="36"/>
                  <a:pt x="3415" y="37"/>
                  <a:pt x="3411" y="37"/>
                </a:cubicBezTo>
                <a:close/>
                <a:moveTo>
                  <a:pt x="3948" y="33"/>
                </a:moveTo>
                <a:cubicBezTo>
                  <a:pt x="3944" y="32"/>
                  <a:pt x="3940" y="32"/>
                  <a:pt x="3936" y="31"/>
                </a:cubicBezTo>
                <a:cubicBezTo>
                  <a:pt x="3937" y="23"/>
                  <a:pt x="3937" y="23"/>
                  <a:pt x="3937" y="23"/>
                </a:cubicBezTo>
                <a:cubicBezTo>
                  <a:pt x="3941" y="24"/>
                  <a:pt x="3945" y="25"/>
                  <a:pt x="3949" y="25"/>
                </a:cubicBezTo>
                <a:lnTo>
                  <a:pt x="3948" y="33"/>
                </a:lnTo>
                <a:close/>
                <a:moveTo>
                  <a:pt x="3435" y="33"/>
                </a:moveTo>
                <a:cubicBezTo>
                  <a:pt x="3433" y="25"/>
                  <a:pt x="3433" y="25"/>
                  <a:pt x="3433" y="25"/>
                </a:cubicBezTo>
                <a:cubicBezTo>
                  <a:pt x="3437" y="24"/>
                  <a:pt x="3441" y="23"/>
                  <a:pt x="3445" y="22"/>
                </a:cubicBezTo>
                <a:cubicBezTo>
                  <a:pt x="3447" y="30"/>
                  <a:pt x="3447" y="30"/>
                  <a:pt x="3447" y="30"/>
                </a:cubicBezTo>
                <a:cubicBezTo>
                  <a:pt x="3443" y="31"/>
                  <a:pt x="3439" y="32"/>
                  <a:pt x="3435" y="33"/>
                </a:cubicBezTo>
                <a:close/>
                <a:moveTo>
                  <a:pt x="3924" y="29"/>
                </a:moveTo>
                <a:cubicBezTo>
                  <a:pt x="3920" y="28"/>
                  <a:pt x="3916" y="27"/>
                  <a:pt x="3912" y="27"/>
                </a:cubicBezTo>
                <a:cubicBezTo>
                  <a:pt x="3914" y="19"/>
                  <a:pt x="3914" y="19"/>
                  <a:pt x="3914" y="19"/>
                </a:cubicBezTo>
                <a:cubicBezTo>
                  <a:pt x="3918" y="19"/>
                  <a:pt x="3921" y="20"/>
                  <a:pt x="3925" y="21"/>
                </a:cubicBezTo>
                <a:lnTo>
                  <a:pt x="3924" y="29"/>
                </a:lnTo>
                <a:close/>
                <a:moveTo>
                  <a:pt x="3458" y="28"/>
                </a:moveTo>
                <a:cubicBezTo>
                  <a:pt x="3457" y="20"/>
                  <a:pt x="3457" y="20"/>
                  <a:pt x="3457" y="20"/>
                </a:cubicBezTo>
                <a:cubicBezTo>
                  <a:pt x="3460" y="20"/>
                  <a:pt x="3464" y="19"/>
                  <a:pt x="3467" y="18"/>
                </a:cubicBezTo>
                <a:cubicBezTo>
                  <a:pt x="3469" y="18"/>
                  <a:pt x="3469" y="18"/>
                  <a:pt x="3469" y="18"/>
                </a:cubicBezTo>
                <a:cubicBezTo>
                  <a:pt x="3470" y="26"/>
                  <a:pt x="3470" y="26"/>
                  <a:pt x="3470" y="26"/>
                </a:cubicBezTo>
                <a:cubicBezTo>
                  <a:pt x="3468" y="26"/>
                  <a:pt x="3468" y="26"/>
                  <a:pt x="3468" y="26"/>
                </a:cubicBezTo>
                <a:cubicBezTo>
                  <a:pt x="3465" y="27"/>
                  <a:pt x="3462" y="27"/>
                  <a:pt x="3458" y="28"/>
                </a:cubicBezTo>
                <a:close/>
                <a:moveTo>
                  <a:pt x="3900" y="25"/>
                </a:moveTo>
                <a:cubicBezTo>
                  <a:pt x="3896" y="24"/>
                  <a:pt x="3892" y="23"/>
                  <a:pt x="3888" y="23"/>
                </a:cubicBezTo>
                <a:cubicBezTo>
                  <a:pt x="3890" y="15"/>
                  <a:pt x="3890" y="15"/>
                  <a:pt x="3890" y="15"/>
                </a:cubicBezTo>
                <a:cubicBezTo>
                  <a:pt x="3894" y="16"/>
                  <a:pt x="3898" y="16"/>
                  <a:pt x="3902" y="17"/>
                </a:cubicBezTo>
                <a:lnTo>
                  <a:pt x="3900" y="25"/>
                </a:lnTo>
                <a:close/>
                <a:moveTo>
                  <a:pt x="3482" y="24"/>
                </a:moveTo>
                <a:cubicBezTo>
                  <a:pt x="3481" y="16"/>
                  <a:pt x="3481" y="16"/>
                  <a:pt x="3481" y="16"/>
                </a:cubicBezTo>
                <a:cubicBezTo>
                  <a:pt x="3485" y="15"/>
                  <a:pt x="3489" y="15"/>
                  <a:pt x="3493" y="14"/>
                </a:cubicBezTo>
                <a:cubicBezTo>
                  <a:pt x="3494" y="22"/>
                  <a:pt x="3494" y="22"/>
                  <a:pt x="3494" y="22"/>
                </a:cubicBezTo>
                <a:cubicBezTo>
                  <a:pt x="3490" y="23"/>
                  <a:pt x="3486" y="23"/>
                  <a:pt x="3482" y="24"/>
                </a:cubicBezTo>
                <a:close/>
                <a:moveTo>
                  <a:pt x="3877" y="21"/>
                </a:moveTo>
                <a:cubicBezTo>
                  <a:pt x="3873" y="21"/>
                  <a:pt x="3869" y="20"/>
                  <a:pt x="3865" y="20"/>
                </a:cubicBezTo>
                <a:cubicBezTo>
                  <a:pt x="3866" y="12"/>
                  <a:pt x="3866" y="12"/>
                  <a:pt x="3866" y="12"/>
                </a:cubicBezTo>
                <a:cubicBezTo>
                  <a:pt x="3870" y="12"/>
                  <a:pt x="3874" y="13"/>
                  <a:pt x="3878" y="13"/>
                </a:cubicBezTo>
                <a:lnTo>
                  <a:pt x="3877" y="21"/>
                </a:lnTo>
                <a:close/>
                <a:moveTo>
                  <a:pt x="3506" y="20"/>
                </a:moveTo>
                <a:cubicBezTo>
                  <a:pt x="3505" y="12"/>
                  <a:pt x="3505" y="12"/>
                  <a:pt x="3505" y="12"/>
                </a:cubicBezTo>
                <a:cubicBezTo>
                  <a:pt x="3509" y="12"/>
                  <a:pt x="3513" y="11"/>
                  <a:pt x="3517" y="11"/>
                </a:cubicBezTo>
                <a:cubicBezTo>
                  <a:pt x="3518" y="19"/>
                  <a:pt x="3518" y="19"/>
                  <a:pt x="3518" y="19"/>
                </a:cubicBezTo>
                <a:cubicBezTo>
                  <a:pt x="3514" y="19"/>
                  <a:pt x="3510" y="20"/>
                  <a:pt x="3506" y="20"/>
                </a:cubicBezTo>
                <a:close/>
                <a:moveTo>
                  <a:pt x="3853" y="18"/>
                </a:moveTo>
                <a:cubicBezTo>
                  <a:pt x="3849" y="18"/>
                  <a:pt x="3845" y="17"/>
                  <a:pt x="3841" y="17"/>
                </a:cubicBezTo>
                <a:cubicBezTo>
                  <a:pt x="3842" y="9"/>
                  <a:pt x="3842" y="9"/>
                  <a:pt x="3842" y="9"/>
                </a:cubicBezTo>
                <a:cubicBezTo>
                  <a:pt x="3846" y="9"/>
                  <a:pt x="3850" y="10"/>
                  <a:pt x="3854" y="10"/>
                </a:cubicBezTo>
                <a:lnTo>
                  <a:pt x="3853" y="18"/>
                </a:lnTo>
                <a:close/>
                <a:moveTo>
                  <a:pt x="3529" y="17"/>
                </a:moveTo>
                <a:cubicBezTo>
                  <a:pt x="3529" y="9"/>
                  <a:pt x="3529" y="9"/>
                  <a:pt x="3529" y="9"/>
                </a:cubicBezTo>
                <a:cubicBezTo>
                  <a:pt x="3533" y="9"/>
                  <a:pt x="3537" y="8"/>
                  <a:pt x="3541" y="8"/>
                </a:cubicBezTo>
                <a:cubicBezTo>
                  <a:pt x="3541" y="16"/>
                  <a:pt x="3541" y="16"/>
                  <a:pt x="3541" y="16"/>
                </a:cubicBezTo>
                <a:cubicBezTo>
                  <a:pt x="3537" y="16"/>
                  <a:pt x="3533" y="17"/>
                  <a:pt x="3529" y="17"/>
                </a:cubicBezTo>
                <a:close/>
                <a:moveTo>
                  <a:pt x="3829" y="15"/>
                </a:moveTo>
                <a:cubicBezTo>
                  <a:pt x="3825" y="15"/>
                  <a:pt x="3821" y="14"/>
                  <a:pt x="3817" y="14"/>
                </a:cubicBezTo>
                <a:cubicBezTo>
                  <a:pt x="3818" y="6"/>
                  <a:pt x="3818" y="6"/>
                  <a:pt x="3818" y="6"/>
                </a:cubicBezTo>
                <a:cubicBezTo>
                  <a:pt x="3822" y="7"/>
                  <a:pt x="3826" y="7"/>
                  <a:pt x="3830" y="7"/>
                </a:cubicBezTo>
                <a:lnTo>
                  <a:pt x="3829" y="15"/>
                </a:lnTo>
                <a:close/>
                <a:moveTo>
                  <a:pt x="3553" y="15"/>
                </a:moveTo>
                <a:cubicBezTo>
                  <a:pt x="3553" y="7"/>
                  <a:pt x="3553" y="7"/>
                  <a:pt x="3553" y="7"/>
                </a:cubicBezTo>
                <a:cubicBezTo>
                  <a:pt x="3557" y="6"/>
                  <a:pt x="3561" y="6"/>
                  <a:pt x="3565" y="5"/>
                </a:cubicBezTo>
                <a:cubicBezTo>
                  <a:pt x="3565" y="13"/>
                  <a:pt x="3565" y="13"/>
                  <a:pt x="3565" y="13"/>
                </a:cubicBezTo>
                <a:cubicBezTo>
                  <a:pt x="3561" y="14"/>
                  <a:pt x="3557" y="14"/>
                  <a:pt x="3553" y="15"/>
                </a:cubicBezTo>
                <a:close/>
                <a:moveTo>
                  <a:pt x="3805" y="13"/>
                </a:moveTo>
                <a:cubicBezTo>
                  <a:pt x="3801" y="13"/>
                  <a:pt x="3797" y="12"/>
                  <a:pt x="3793" y="12"/>
                </a:cubicBezTo>
                <a:cubicBezTo>
                  <a:pt x="3794" y="4"/>
                  <a:pt x="3794" y="4"/>
                  <a:pt x="3794" y="4"/>
                </a:cubicBezTo>
                <a:cubicBezTo>
                  <a:pt x="3798" y="4"/>
                  <a:pt x="3802" y="5"/>
                  <a:pt x="3806" y="5"/>
                </a:cubicBezTo>
                <a:lnTo>
                  <a:pt x="3805" y="13"/>
                </a:lnTo>
                <a:close/>
                <a:moveTo>
                  <a:pt x="3577" y="12"/>
                </a:moveTo>
                <a:cubicBezTo>
                  <a:pt x="3577" y="4"/>
                  <a:pt x="3577" y="4"/>
                  <a:pt x="3577" y="4"/>
                </a:cubicBezTo>
                <a:cubicBezTo>
                  <a:pt x="3581" y="4"/>
                  <a:pt x="3585" y="4"/>
                  <a:pt x="3589" y="4"/>
                </a:cubicBezTo>
                <a:cubicBezTo>
                  <a:pt x="3589" y="11"/>
                  <a:pt x="3589" y="11"/>
                  <a:pt x="3589" y="11"/>
                </a:cubicBezTo>
                <a:cubicBezTo>
                  <a:pt x="3585" y="12"/>
                  <a:pt x="3581" y="12"/>
                  <a:pt x="3577" y="12"/>
                </a:cubicBezTo>
                <a:close/>
                <a:moveTo>
                  <a:pt x="3781" y="11"/>
                </a:moveTo>
                <a:cubicBezTo>
                  <a:pt x="3777" y="11"/>
                  <a:pt x="3773" y="11"/>
                  <a:pt x="3769" y="10"/>
                </a:cubicBezTo>
                <a:cubicBezTo>
                  <a:pt x="3770" y="2"/>
                  <a:pt x="3770" y="2"/>
                  <a:pt x="3770" y="2"/>
                </a:cubicBezTo>
                <a:cubicBezTo>
                  <a:pt x="3774" y="3"/>
                  <a:pt x="3778" y="3"/>
                  <a:pt x="3782" y="3"/>
                </a:cubicBezTo>
                <a:lnTo>
                  <a:pt x="3781" y="11"/>
                </a:lnTo>
                <a:close/>
                <a:moveTo>
                  <a:pt x="3601" y="11"/>
                </a:moveTo>
                <a:cubicBezTo>
                  <a:pt x="3601" y="3"/>
                  <a:pt x="3601" y="3"/>
                  <a:pt x="3601" y="3"/>
                </a:cubicBezTo>
                <a:cubicBezTo>
                  <a:pt x="3605" y="2"/>
                  <a:pt x="3609" y="2"/>
                  <a:pt x="3613" y="2"/>
                </a:cubicBezTo>
                <a:cubicBezTo>
                  <a:pt x="3613" y="10"/>
                  <a:pt x="3613" y="10"/>
                  <a:pt x="3613" y="10"/>
                </a:cubicBezTo>
                <a:cubicBezTo>
                  <a:pt x="3609" y="10"/>
                  <a:pt x="3605" y="10"/>
                  <a:pt x="3601" y="11"/>
                </a:cubicBezTo>
                <a:close/>
                <a:moveTo>
                  <a:pt x="3757" y="10"/>
                </a:moveTo>
                <a:cubicBezTo>
                  <a:pt x="3753" y="9"/>
                  <a:pt x="3749" y="9"/>
                  <a:pt x="3745" y="9"/>
                </a:cubicBezTo>
                <a:cubicBezTo>
                  <a:pt x="3745" y="1"/>
                  <a:pt x="3745" y="1"/>
                  <a:pt x="3745" y="1"/>
                </a:cubicBezTo>
                <a:cubicBezTo>
                  <a:pt x="3749" y="1"/>
                  <a:pt x="3753" y="1"/>
                  <a:pt x="3757" y="2"/>
                </a:cubicBezTo>
                <a:lnTo>
                  <a:pt x="3757" y="10"/>
                </a:lnTo>
                <a:close/>
                <a:moveTo>
                  <a:pt x="3625" y="9"/>
                </a:moveTo>
                <a:cubicBezTo>
                  <a:pt x="3625" y="1"/>
                  <a:pt x="3625" y="1"/>
                  <a:pt x="3625" y="1"/>
                </a:cubicBezTo>
                <a:cubicBezTo>
                  <a:pt x="3629" y="1"/>
                  <a:pt x="3633" y="1"/>
                  <a:pt x="3637" y="1"/>
                </a:cubicBezTo>
                <a:cubicBezTo>
                  <a:pt x="3637" y="9"/>
                  <a:pt x="3637" y="9"/>
                  <a:pt x="3637" y="9"/>
                </a:cubicBezTo>
                <a:cubicBezTo>
                  <a:pt x="3633" y="9"/>
                  <a:pt x="3629" y="9"/>
                  <a:pt x="3625" y="9"/>
                </a:cubicBezTo>
                <a:close/>
                <a:moveTo>
                  <a:pt x="3733" y="9"/>
                </a:moveTo>
                <a:cubicBezTo>
                  <a:pt x="3729" y="9"/>
                  <a:pt x="3725" y="8"/>
                  <a:pt x="3721" y="8"/>
                </a:cubicBezTo>
                <a:cubicBezTo>
                  <a:pt x="3721" y="0"/>
                  <a:pt x="3721" y="0"/>
                  <a:pt x="3721" y="0"/>
                </a:cubicBezTo>
                <a:cubicBezTo>
                  <a:pt x="3725" y="0"/>
                  <a:pt x="3729" y="1"/>
                  <a:pt x="3733" y="1"/>
                </a:cubicBezTo>
                <a:lnTo>
                  <a:pt x="3733" y="9"/>
                </a:lnTo>
                <a:close/>
                <a:moveTo>
                  <a:pt x="3649" y="8"/>
                </a:moveTo>
                <a:cubicBezTo>
                  <a:pt x="3649" y="0"/>
                  <a:pt x="3649" y="0"/>
                  <a:pt x="3649" y="0"/>
                </a:cubicBezTo>
                <a:cubicBezTo>
                  <a:pt x="3653" y="0"/>
                  <a:pt x="3657" y="0"/>
                  <a:pt x="3661" y="0"/>
                </a:cubicBezTo>
                <a:cubicBezTo>
                  <a:pt x="3661" y="8"/>
                  <a:pt x="3661" y="8"/>
                  <a:pt x="3661" y="8"/>
                </a:cubicBezTo>
                <a:cubicBezTo>
                  <a:pt x="3657" y="8"/>
                  <a:pt x="3653" y="8"/>
                  <a:pt x="3649" y="8"/>
                </a:cubicBezTo>
                <a:close/>
                <a:moveTo>
                  <a:pt x="3709" y="8"/>
                </a:moveTo>
                <a:cubicBezTo>
                  <a:pt x="3705" y="8"/>
                  <a:pt x="3701" y="8"/>
                  <a:pt x="3697" y="8"/>
                </a:cubicBezTo>
                <a:cubicBezTo>
                  <a:pt x="3697" y="0"/>
                  <a:pt x="3697" y="0"/>
                  <a:pt x="3697" y="0"/>
                </a:cubicBezTo>
                <a:cubicBezTo>
                  <a:pt x="3701" y="0"/>
                  <a:pt x="3705" y="0"/>
                  <a:pt x="3709" y="0"/>
                </a:cubicBezTo>
                <a:lnTo>
                  <a:pt x="3709" y="8"/>
                </a:lnTo>
                <a:close/>
                <a:moveTo>
                  <a:pt x="3673" y="8"/>
                </a:moveTo>
                <a:cubicBezTo>
                  <a:pt x="3673" y="0"/>
                  <a:pt x="3673" y="0"/>
                  <a:pt x="3673" y="0"/>
                </a:cubicBezTo>
                <a:cubicBezTo>
                  <a:pt x="3677" y="0"/>
                  <a:pt x="3681" y="0"/>
                  <a:pt x="3685" y="0"/>
                </a:cubicBezTo>
                <a:cubicBezTo>
                  <a:pt x="3685" y="8"/>
                  <a:pt x="3685" y="8"/>
                  <a:pt x="3685" y="8"/>
                </a:cubicBezTo>
                <a:cubicBezTo>
                  <a:pt x="3681" y="8"/>
                  <a:pt x="3677" y="8"/>
                  <a:pt x="3673" y="8"/>
                </a:cubicBezTo>
                <a:close/>
              </a:path>
            </a:pathLst>
          </a:custGeom>
          <a:solidFill>
            <a:srgbClr val="BEBEB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266" name="Freeform 3429"/>
          <p:cNvSpPr>
            <a:spLocks/>
          </p:cNvSpPr>
          <p:nvPr/>
        </p:nvSpPr>
        <p:spPr bwMode="auto">
          <a:xfrm>
            <a:off x="1411288" y="3692525"/>
            <a:ext cx="2227263" cy="1195387"/>
          </a:xfrm>
          <a:custGeom>
            <a:avLst/>
            <a:gdLst>
              <a:gd name="T0" fmla="*/ 1001 w 1077"/>
              <a:gd name="T1" fmla="*/ 134 h 578"/>
              <a:gd name="T2" fmla="*/ 0 w 1077"/>
              <a:gd name="T3" fmla="*/ 42 h 578"/>
              <a:gd name="T4" fmla="*/ 546 w 1077"/>
              <a:gd name="T5" fmla="*/ 578 h 578"/>
              <a:gd name="T6" fmla="*/ 1077 w 1077"/>
              <a:gd name="T7" fmla="*/ 162 h 578"/>
              <a:gd name="T8" fmla="*/ 1001 w 1077"/>
              <a:gd name="T9" fmla="*/ 134 h 578"/>
            </a:gdLst>
            <a:ahLst/>
            <a:cxnLst>
              <a:cxn ang="0">
                <a:pos x="T0" y="T1"/>
              </a:cxn>
              <a:cxn ang="0">
                <a:pos x="T2" y="T3"/>
              </a:cxn>
              <a:cxn ang="0">
                <a:pos x="T4" y="T5"/>
              </a:cxn>
              <a:cxn ang="0">
                <a:pos x="T6" y="T7"/>
              </a:cxn>
              <a:cxn ang="0">
                <a:pos x="T8" y="T9"/>
              </a:cxn>
            </a:cxnLst>
            <a:rect l="0" t="0" r="r" b="b"/>
            <a:pathLst>
              <a:path w="1077" h="578">
                <a:moveTo>
                  <a:pt x="1001" y="134"/>
                </a:moveTo>
                <a:cubicBezTo>
                  <a:pt x="697" y="29"/>
                  <a:pt x="336" y="0"/>
                  <a:pt x="0" y="42"/>
                </a:cubicBezTo>
                <a:cubicBezTo>
                  <a:pt x="5" y="339"/>
                  <a:pt x="248" y="578"/>
                  <a:pt x="546" y="578"/>
                </a:cubicBezTo>
                <a:cubicBezTo>
                  <a:pt x="803" y="578"/>
                  <a:pt x="1018" y="401"/>
                  <a:pt x="1077" y="162"/>
                </a:cubicBezTo>
                <a:cubicBezTo>
                  <a:pt x="1052" y="152"/>
                  <a:pt x="1026" y="143"/>
                  <a:pt x="1001" y="134"/>
                </a:cubicBezTo>
                <a:close/>
              </a:path>
            </a:pathLst>
          </a:custGeom>
          <a:solidFill>
            <a:srgbClr val="8D2376"/>
          </a:solidFill>
          <a:ln>
            <a:noFill/>
          </a:ln>
          <a:extLst/>
        </p:spPr>
        <p:txBody>
          <a:bodyPr vert="horz" wrap="square" lIns="91440" tIns="45720" rIns="91440" bIns="0" numCol="1" anchor="ctr" anchorCtr="0" compatLnSpc="1">
            <a:prstTxWarp prst="textNoShape">
              <a:avLst/>
            </a:prstTxWarp>
          </a:bodyPr>
          <a:lstStyle/>
          <a:p>
            <a:pPr algn="ctr" defTabSz="1088105">
              <a:lnSpc>
                <a:spcPct val="130000"/>
              </a:lnSpc>
              <a:defRPr/>
            </a:pPr>
            <a:r>
              <a:rPr lang="en-US" sz="2000" kern="0" dirty="0" smtClean="0">
                <a:solidFill>
                  <a:srgbClr val="FFFFFF"/>
                </a:solidFill>
                <a:latin typeface="Segoe UI Light"/>
              </a:rPr>
              <a:t>Developers</a:t>
            </a:r>
          </a:p>
        </p:txBody>
      </p:sp>
      <p:grpSp>
        <p:nvGrpSpPr>
          <p:cNvPr id="62" name="Group 61"/>
          <p:cNvGrpSpPr/>
          <p:nvPr/>
        </p:nvGrpSpPr>
        <p:grpSpPr>
          <a:xfrm>
            <a:off x="122237" y="1930399"/>
            <a:ext cx="2167722" cy="1871663"/>
            <a:chOff x="122237" y="1930399"/>
            <a:chExt cx="2167722" cy="1871663"/>
          </a:xfrm>
        </p:grpSpPr>
        <p:sp>
          <p:nvSpPr>
            <p:cNvPr id="580" name="Rectangle 3449"/>
            <p:cNvSpPr>
              <a:spLocks noChangeArrowheads="1"/>
            </p:cNvSpPr>
            <p:nvPr/>
          </p:nvSpPr>
          <p:spPr bwMode="auto">
            <a:xfrm>
              <a:off x="122237" y="2647900"/>
              <a:ext cx="1213643" cy="1154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600" dirty="0" smtClean="0">
                  <a:solidFill>
                    <a:srgbClr val="002050"/>
                  </a:solidFill>
                  <a:latin typeface="Segoe UI Light"/>
                </a:rPr>
                <a:t>26.7%</a:t>
              </a:r>
              <a:r>
                <a:rPr lang="en-US" altLang="en-US" sz="900" dirty="0" smtClean="0">
                  <a:solidFill>
                    <a:srgbClr val="002050"/>
                  </a:solidFill>
                  <a:latin typeface="Segoe UI" panose="020B0502040204020203" pitchFamily="34" charset="0"/>
                </a:rPr>
                <a:t/>
              </a:r>
              <a:br>
                <a:rPr lang="en-US" altLang="en-US" sz="900" dirty="0" smtClean="0">
                  <a:solidFill>
                    <a:srgbClr val="002050"/>
                  </a:solidFill>
                  <a:latin typeface="Segoe UI" panose="020B0502040204020203" pitchFamily="34" charset="0"/>
                </a:rPr>
              </a:br>
              <a:r>
                <a:rPr lang="en-US" altLang="en-US" sz="900" dirty="0" smtClean="0">
                  <a:solidFill>
                    <a:srgbClr val="002050"/>
                  </a:solidFill>
                  <a:latin typeface="Segoe UI" panose="020B0502040204020203" pitchFamily="34" charset="0"/>
                </a:rPr>
                <a:t>No executive support</a:t>
              </a:r>
            </a:p>
            <a:p>
              <a:pPr algn="ctr" defTabSz="914400"/>
              <a:r>
                <a:rPr lang="en-US" altLang="en-US" sz="1600" dirty="0" smtClean="0">
                  <a:solidFill>
                    <a:srgbClr val="002050"/>
                  </a:solidFill>
                  <a:latin typeface="Segoe UI Light"/>
                </a:rPr>
                <a:t>56.7%</a:t>
              </a:r>
              <a:r>
                <a:rPr lang="en-US" altLang="en-US" sz="900" dirty="0" smtClean="0">
                  <a:solidFill>
                    <a:srgbClr val="002050"/>
                  </a:solidFill>
                  <a:latin typeface="Segoe UI" panose="020B0502040204020203" pitchFamily="34" charset="0"/>
                </a:rPr>
                <a:t/>
              </a:r>
              <a:br>
                <a:rPr lang="en-US" altLang="en-US" sz="900" dirty="0" smtClean="0">
                  <a:solidFill>
                    <a:srgbClr val="002050"/>
                  </a:solidFill>
                  <a:latin typeface="Segoe UI" panose="020B0502040204020203" pitchFamily="34" charset="0"/>
                </a:rPr>
              </a:br>
              <a:r>
                <a:rPr lang="en-US" altLang="en-US" sz="900" dirty="0" smtClean="0">
                  <a:solidFill>
                    <a:srgbClr val="002050"/>
                  </a:solidFill>
                  <a:latin typeface="Segoe UI" panose="020B0502040204020203" pitchFamily="34" charset="0"/>
                </a:rPr>
                <a:t>Cultural inhibitors</a:t>
              </a:r>
            </a:p>
            <a:p>
              <a:pPr algn="ctr" defTabSz="914400"/>
              <a:r>
                <a:rPr lang="en-US" altLang="en-US" sz="1600" dirty="0" smtClean="0">
                  <a:solidFill>
                    <a:srgbClr val="002050"/>
                  </a:solidFill>
                  <a:latin typeface="Segoe UI Light"/>
                </a:rPr>
                <a:t>43.3%</a:t>
              </a:r>
              <a:r>
                <a:rPr lang="en-US" altLang="en-US" sz="900" dirty="0" smtClean="0">
                  <a:solidFill>
                    <a:srgbClr val="002050"/>
                  </a:solidFill>
                  <a:latin typeface="Segoe UI" panose="020B0502040204020203" pitchFamily="34" charset="0"/>
                </a:rPr>
                <a:t/>
              </a:r>
              <a:br>
                <a:rPr lang="en-US" altLang="en-US" sz="900" dirty="0" smtClean="0">
                  <a:solidFill>
                    <a:srgbClr val="002050"/>
                  </a:solidFill>
                  <a:latin typeface="Segoe UI" panose="020B0502040204020203" pitchFamily="34" charset="0"/>
                </a:rPr>
              </a:br>
              <a:r>
                <a:rPr lang="en-US" altLang="en-US" sz="900" spc="-40" dirty="0" smtClean="0">
                  <a:solidFill>
                    <a:srgbClr val="002050"/>
                  </a:solidFill>
                  <a:latin typeface="Segoe UI" panose="020B0502040204020203" pitchFamily="34" charset="0"/>
                </a:rPr>
                <a:t>Fragmented processes</a:t>
              </a:r>
              <a:endParaRPr lang="en-US" altLang="en-US" sz="900" spc="-40" dirty="0">
                <a:solidFill>
                  <a:srgbClr val="002050"/>
                </a:solidFill>
                <a:latin typeface="Segoe UI" panose="020B0502040204020203" pitchFamily="34" charset="0"/>
              </a:endParaRPr>
            </a:p>
          </p:txBody>
        </p:sp>
        <p:grpSp>
          <p:nvGrpSpPr>
            <p:cNvPr id="584" name="Group 583"/>
            <p:cNvGrpSpPr/>
            <p:nvPr/>
          </p:nvGrpSpPr>
          <p:grpSpPr>
            <a:xfrm>
              <a:off x="655637" y="1930399"/>
              <a:ext cx="1634322" cy="652463"/>
              <a:chOff x="780044" y="2006599"/>
              <a:chExt cx="1634322" cy="652463"/>
            </a:xfrm>
          </p:grpSpPr>
          <p:sp>
            <p:nvSpPr>
              <p:cNvPr id="33" name="Freeform 3171"/>
              <p:cNvSpPr>
                <a:spLocks/>
              </p:cNvSpPr>
              <p:nvPr/>
            </p:nvSpPr>
            <p:spPr bwMode="auto">
              <a:xfrm>
                <a:off x="1000706" y="2347913"/>
                <a:ext cx="1413660" cy="311149"/>
              </a:xfrm>
              <a:custGeom>
                <a:avLst/>
                <a:gdLst>
                  <a:gd name="T0" fmla="*/ 440 w 520"/>
                  <a:gd name="T1" fmla="*/ 162 h 162"/>
                  <a:gd name="T2" fmla="*/ 80 w 520"/>
                  <a:gd name="T3" fmla="*/ 162 h 162"/>
                  <a:gd name="T4" fmla="*/ 0 w 520"/>
                  <a:gd name="T5" fmla="*/ 82 h 162"/>
                  <a:gd name="T6" fmla="*/ 0 w 520"/>
                  <a:gd name="T7" fmla="*/ 81 h 162"/>
                  <a:gd name="T8" fmla="*/ 80 w 520"/>
                  <a:gd name="T9" fmla="*/ 0 h 162"/>
                  <a:gd name="T10" fmla="*/ 440 w 520"/>
                  <a:gd name="T11" fmla="*/ 0 h 162"/>
                  <a:gd name="T12" fmla="*/ 520 w 520"/>
                  <a:gd name="T13" fmla="*/ 81 h 162"/>
                  <a:gd name="T14" fmla="*/ 520 w 520"/>
                  <a:gd name="T15" fmla="*/ 82 h 162"/>
                  <a:gd name="T16" fmla="*/ 440 w 520"/>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0" h="162">
                    <a:moveTo>
                      <a:pt x="440" y="162"/>
                    </a:moveTo>
                    <a:cubicBezTo>
                      <a:pt x="80" y="162"/>
                      <a:pt x="80" y="162"/>
                      <a:pt x="80" y="162"/>
                    </a:cubicBezTo>
                    <a:cubicBezTo>
                      <a:pt x="35" y="162"/>
                      <a:pt x="0" y="126"/>
                      <a:pt x="0" y="82"/>
                    </a:cubicBezTo>
                    <a:cubicBezTo>
                      <a:pt x="0" y="81"/>
                      <a:pt x="0" y="81"/>
                      <a:pt x="0" y="81"/>
                    </a:cubicBezTo>
                    <a:cubicBezTo>
                      <a:pt x="0" y="36"/>
                      <a:pt x="35" y="0"/>
                      <a:pt x="80" y="0"/>
                    </a:cubicBezTo>
                    <a:cubicBezTo>
                      <a:pt x="440" y="0"/>
                      <a:pt x="440" y="0"/>
                      <a:pt x="440" y="0"/>
                    </a:cubicBezTo>
                    <a:cubicBezTo>
                      <a:pt x="484" y="0"/>
                      <a:pt x="520" y="36"/>
                      <a:pt x="520" y="81"/>
                    </a:cubicBezTo>
                    <a:cubicBezTo>
                      <a:pt x="520" y="82"/>
                      <a:pt x="520" y="82"/>
                      <a:pt x="520" y="82"/>
                    </a:cubicBezTo>
                    <a:cubicBezTo>
                      <a:pt x="520" y="126"/>
                      <a:pt x="484" y="162"/>
                      <a:pt x="440" y="162"/>
                    </a:cubicBez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4" name="Freeform 3172"/>
              <p:cNvSpPr>
                <a:spLocks/>
              </p:cNvSpPr>
              <p:nvPr/>
            </p:nvSpPr>
            <p:spPr bwMode="auto">
              <a:xfrm>
                <a:off x="1016582" y="2238374"/>
                <a:ext cx="41275" cy="215900"/>
              </a:xfrm>
              <a:custGeom>
                <a:avLst/>
                <a:gdLst>
                  <a:gd name="T0" fmla="*/ 16 w 26"/>
                  <a:gd name="T1" fmla="*/ 24 h 136"/>
                  <a:gd name="T2" fmla="*/ 9 w 26"/>
                  <a:gd name="T3" fmla="*/ 30 h 136"/>
                  <a:gd name="T4" fmla="*/ 9 w 26"/>
                  <a:gd name="T5" fmla="*/ 136 h 136"/>
                  <a:gd name="T6" fmla="*/ 26 w 26"/>
                  <a:gd name="T7" fmla="*/ 3 h 136"/>
                  <a:gd name="T8" fmla="*/ 26 w 26"/>
                  <a:gd name="T9" fmla="*/ 0 h 136"/>
                  <a:gd name="T10" fmla="*/ 25 w 26"/>
                  <a:gd name="T11" fmla="*/ 0 h 136"/>
                  <a:gd name="T12" fmla="*/ 0 w 26"/>
                  <a:gd name="T13" fmla="*/ 14 h 136"/>
                  <a:gd name="T14" fmla="*/ 16 w 26"/>
                  <a:gd name="T15" fmla="*/ 24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36">
                    <a:moveTo>
                      <a:pt x="16" y="24"/>
                    </a:moveTo>
                    <a:lnTo>
                      <a:pt x="9" y="30"/>
                    </a:lnTo>
                    <a:lnTo>
                      <a:pt x="9" y="136"/>
                    </a:lnTo>
                    <a:lnTo>
                      <a:pt x="26" y="3"/>
                    </a:lnTo>
                    <a:lnTo>
                      <a:pt x="26" y="0"/>
                    </a:lnTo>
                    <a:lnTo>
                      <a:pt x="25" y="0"/>
                    </a:lnTo>
                    <a:lnTo>
                      <a:pt x="0" y="14"/>
                    </a:lnTo>
                    <a:lnTo>
                      <a:pt x="16" y="2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5" name="Freeform 3173"/>
              <p:cNvSpPr>
                <a:spLocks/>
              </p:cNvSpPr>
              <p:nvPr/>
            </p:nvSpPr>
            <p:spPr bwMode="auto">
              <a:xfrm>
                <a:off x="975307" y="2238374"/>
                <a:ext cx="41275" cy="242887"/>
              </a:xfrm>
              <a:custGeom>
                <a:avLst/>
                <a:gdLst>
                  <a:gd name="T0" fmla="*/ 20 w 26"/>
                  <a:gd name="T1" fmla="*/ 30 h 153"/>
                  <a:gd name="T2" fmla="*/ 11 w 26"/>
                  <a:gd name="T3" fmla="*/ 24 h 153"/>
                  <a:gd name="T4" fmla="*/ 26 w 26"/>
                  <a:gd name="T5" fmla="*/ 14 h 153"/>
                  <a:gd name="T6" fmla="*/ 0 w 26"/>
                  <a:gd name="T7" fmla="*/ 0 h 153"/>
                  <a:gd name="T8" fmla="*/ 0 w 26"/>
                  <a:gd name="T9" fmla="*/ 0 h 153"/>
                  <a:gd name="T10" fmla="*/ 0 w 26"/>
                  <a:gd name="T11" fmla="*/ 3 h 153"/>
                  <a:gd name="T12" fmla="*/ 19 w 26"/>
                  <a:gd name="T13" fmla="*/ 153 h 153"/>
                  <a:gd name="T14" fmla="*/ 20 w 26"/>
                  <a:gd name="T15" fmla="*/ 30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53">
                    <a:moveTo>
                      <a:pt x="20" y="30"/>
                    </a:moveTo>
                    <a:lnTo>
                      <a:pt x="11" y="24"/>
                    </a:lnTo>
                    <a:lnTo>
                      <a:pt x="26" y="14"/>
                    </a:lnTo>
                    <a:lnTo>
                      <a:pt x="0" y="0"/>
                    </a:lnTo>
                    <a:lnTo>
                      <a:pt x="0" y="0"/>
                    </a:lnTo>
                    <a:lnTo>
                      <a:pt x="0" y="3"/>
                    </a:lnTo>
                    <a:lnTo>
                      <a:pt x="19" y="153"/>
                    </a:lnTo>
                    <a:lnTo>
                      <a:pt x="20" y="3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6" name="Freeform 3174"/>
              <p:cNvSpPr>
                <a:spLocks noEditPoints="1"/>
              </p:cNvSpPr>
              <p:nvPr/>
            </p:nvSpPr>
            <p:spPr bwMode="auto">
              <a:xfrm>
                <a:off x="1035632" y="2027237"/>
                <a:ext cx="68263" cy="79375"/>
              </a:xfrm>
              <a:custGeom>
                <a:avLst/>
                <a:gdLst>
                  <a:gd name="T0" fmla="*/ 13 w 33"/>
                  <a:gd name="T1" fmla="*/ 14 h 39"/>
                  <a:gd name="T2" fmla="*/ 17 w 33"/>
                  <a:gd name="T3" fmla="*/ 24 h 39"/>
                  <a:gd name="T4" fmla="*/ 23 w 33"/>
                  <a:gd name="T5" fmla="*/ 22 h 39"/>
                  <a:gd name="T6" fmla="*/ 23 w 33"/>
                  <a:gd name="T7" fmla="*/ 24 h 39"/>
                  <a:gd name="T8" fmla="*/ 23 w 33"/>
                  <a:gd name="T9" fmla="*/ 26 h 39"/>
                  <a:gd name="T10" fmla="*/ 25 w 33"/>
                  <a:gd name="T11" fmla="*/ 27 h 39"/>
                  <a:gd name="T12" fmla="*/ 25 w 33"/>
                  <a:gd name="T13" fmla="*/ 29 h 39"/>
                  <a:gd name="T14" fmla="*/ 25 w 33"/>
                  <a:gd name="T15" fmla="*/ 31 h 39"/>
                  <a:gd name="T16" fmla="*/ 25 w 33"/>
                  <a:gd name="T17" fmla="*/ 32 h 39"/>
                  <a:gd name="T18" fmla="*/ 25 w 33"/>
                  <a:gd name="T19" fmla="*/ 37 h 39"/>
                  <a:gd name="T20" fmla="*/ 28 w 33"/>
                  <a:gd name="T21" fmla="*/ 37 h 39"/>
                  <a:gd name="T22" fmla="*/ 30 w 33"/>
                  <a:gd name="T23" fmla="*/ 39 h 39"/>
                  <a:gd name="T24" fmla="*/ 11 w 33"/>
                  <a:gd name="T25" fmla="*/ 1 h 39"/>
                  <a:gd name="T26" fmla="*/ 0 w 33"/>
                  <a:gd name="T27" fmla="*/ 0 h 39"/>
                  <a:gd name="T28" fmla="*/ 13 w 33"/>
                  <a:gd name="T29" fmla="*/ 14 h 39"/>
                  <a:gd name="T30" fmla="*/ 24 w 33"/>
                  <a:gd name="T31" fmla="*/ 22 h 39"/>
                  <a:gd name="T32" fmla="*/ 25 w 33"/>
                  <a:gd name="T33" fmla="*/ 22 h 39"/>
                  <a:gd name="T34" fmla="*/ 25 w 33"/>
                  <a:gd name="T35" fmla="*/ 23 h 39"/>
                  <a:gd name="T36" fmla="*/ 24 w 33"/>
                  <a:gd name="T37" fmla="*/ 23 h 39"/>
                  <a:gd name="T38" fmla="*/ 24 w 33"/>
                  <a:gd name="T39" fmla="*/ 2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 h="39">
                    <a:moveTo>
                      <a:pt x="13" y="14"/>
                    </a:moveTo>
                    <a:cubicBezTo>
                      <a:pt x="15" y="17"/>
                      <a:pt x="16" y="20"/>
                      <a:pt x="17" y="24"/>
                    </a:cubicBezTo>
                    <a:cubicBezTo>
                      <a:pt x="19" y="24"/>
                      <a:pt x="20" y="24"/>
                      <a:pt x="23" y="22"/>
                    </a:cubicBezTo>
                    <a:cubicBezTo>
                      <a:pt x="23" y="24"/>
                      <a:pt x="23" y="24"/>
                      <a:pt x="23" y="24"/>
                    </a:cubicBezTo>
                    <a:cubicBezTo>
                      <a:pt x="23" y="24"/>
                      <a:pt x="23" y="24"/>
                      <a:pt x="23" y="26"/>
                    </a:cubicBezTo>
                    <a:cubicBezTo>
                      <a:pt x="25" y="26"/>
                      <a:pt x="25" y="26"/>
                      <a:pt x="25" y="27"/>
                    </a:cubicBezTo>
                    <a:cubicBezTo>
                      <a:pt x="25" y="29"/>
                      <a:pt x="25" y="29"/>
                      <a:pt x="25" y="29"/>
                    </a:cubicBezTo>
                    <a:cubicBezTo>
                      <a:pt x="25" y="31"/>
                      <a:pt x="25" y="31"/>
                      <a:pt x="25" y="31"/>
                    </a:cubicBezTo>
                    <a:cubicBezTo>
                      <a:pt x="25" y="32"/>
                      <a:pt x="25" y="32"/>
                      <a:pt x="25" y="32"/>
                    </a:cubicBezTo>
                    <a:cubicBezTo>
                      <a:pt x="25" y="32"/>
                      <a:pt x="25" y="32"/>
                      <a:pt x="25" y="37"/>
                    </a:cubicBezTo>
                    <a:cubicBezTo>
                      <a:pt x="27" y="37"/>
                      <a:pt x="27" y="37"/>
                      <a:pt x="28" y="37"/>
                    </a:cubicBezTo>
                    <a:cubicBezTo>
                      <a:pt x="29" y="38"/>
                      <a:pt x="29" y="38"/>
                      <a:pt x="30" y="39"/>
                    </a:cubicBezTo>
                    <a:cubicBezTo>
                      <a:pt x="33" y="21"/>
                      <a:pt x="27" y="7"/>
                      <a:pt x="11" y="1"/>
                    </a:cubicBezTo>
                    <a:cubicBezTo>
                      <a:pt x="8" y="0"/>
                      <a:pt x="4" y="0"/>
                      <a:pt x="0" y="0"/>
                    </a:cubicBezTo>
                    <a:cubicBezTo>
                      <a:pt x="5" y="4"/>
                      <a:pt x="10" y="8"/>
                      <a:pt x="13" y="14"/>
                    </a:cubicBezTo>
                    <a:close/>
                    <a:moveTo>
                      <a:pt x="24" y="22"/>
                    </a:moveTo>
                    <a:cubicBezTo>
                      <a:pt x="25" y="22"/>
                      <a:pt x="25" y="22"/>
                      <a:pt x="25" y="22"/>
                    </a:cubicBezTo>
                    <a:cubicBezTo>
                      <a:pt x="25" y="23"/>
                      <a:pt x="25" y="23"/>
                      <a:pt x="25" y="23"/>
                    </a:cubicBezTo>
                    <a:cubicBezTo>
                      <a:pt x="24" y="23"/>
                      <a:pt x="24" y="23"/>
                      <a:pt x="24" y="23"/>
                    </a:cubicBezTo>
                    <a:lnTo>
                      <a:pt x="24" y="22"/>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7" name="Freeform 3175"/>
              <p:cNvSpPr>
                <a:spLocks/>
              </p:cNvSpPr>
              <p:nvPr/>
            </p:nvSpPr>
            <p:spPr bwMode="auto">
              <a:xfrm>
                <a:off x="921332" y="2006599"/>
                <a:ext cx="149225" cy="103187"/>
              </a:xfrm>
              <a:custGeom>
                <a:avLst/>
                <a:gdLst>
                  <a:gd name="T0" fmla="*/ 11 w 72"/>
                  <a:gd name="T1" fmla="*/ 47 h 50"/>
                  <a:gd name="T2" fmla="*/ 11 w 72"/>
                  <a:gd name="T3" fmla="*/ 42 h 50"/>
                  <a:gd name="T4" fmla="*/ 11 w 72"/>
                  <a:gd name="T5" fmla="*/ 41 h 50"/>
                  <a:gd name="T6" fmla="*/ 11 w 72"/>
                  <a:gd name="T7" fmla="*/ 39 h 50"/>
                  <a:gd name="T8" fmla="*/ 13 w 72"/>
                  <a:gd name="T9" fmla="*/ 39 h 50"/>
                  <a:gd name="T10" fmla="*/ 13 w 72"/>
                  <a:gd name="T11" fmla="*/ 37 h 50"/>
                  <a:gd name="T12" fmla="*/ 13 w 72"/>
                  <a:gd name="T13" fmla="*/ 36 h 50"/>
                  <a:gd name="T14" fmla="*/ 14 w 72"/>
                  <a:gd name="T15" fmla="*/ 34 h 50"/>
                  <a:gd name="T16" fmla="*/ 16 w 72"/>
                  <a:gd name="T17" fmla="*/ 30 h 50"/>
                  <a:gd name="T18" fmla="*/ 38 w 72"/>
                  <a:gd name="T19" fmla="*/ 34 h 50"/>
                  <a:gd name="T20" fmla="*/ 60 w 72"/>
                  <a:gd name="T21" fmla="*/ 30 h 50"/>
                  <a:gd name="T22" fmla="*/ 72 w 72"/>
                  <a:gd name="T23" fmla="*/ 34 h 50"/>
                  <a:gd name="T24" fmla="*/ 72 w 72"/>
                  <a:gd name="T25" fmla="*/ 34 h 50"/>
                  <a:gd name="T26" fmla="*/ 68 w 72"/>
                  <a:gd name="T27" fmla="*/ 24 h 50"/>
                  <a:gd name="T28" fmla="*/ 55 w 72"/>
                  <a:gd name="T29" fmla="*/ 10 h 50"/>
                  <a:gd name="T30" fmla="*/ 18 w 72"/>
                  <a:gd name="T31" fmla="*/ 5 h 50"/>
                  <a:gd name="T32" fmla="*/ 7 w 72"/>
                  <a:gd name="T33" fmla="*/ 50 h 50"/>
                  <a:gd name="T34" fmla="*/ 11 w 72"/>
                  <a:gd name="T35" fmla="*/ 4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50">
                    <a:moveTo>
                      <a:pt x="11" y="47"/>
                    </a:moveTo>
                    <a:cubicBezTo>
                      <a:pt x="11" y="47"/>
                      <a:pt x="11" y="47"/>
                      <a:pt x="11" y="42"/>
                    </a:cubicBezTo>
                    <a:cubicBezTo>
                      <a:pt x="11" y="41"/>
                      <a:pt x="11" y="41"/>
                      <a:pt x="11" y="41"/>
                    </a:cubicBezTo>
                    <a:cubicBezTo>
                      <a:pt x="11" y="39"/>
                      <a:pt x="11" y="39"/>
                      <a:pt x="11" y="39"/>
                    </a:cubicBezTo>
                    <a:cubicBezTo>
                      <a:pt x="13" y="39"/>
                      <a:pt x="13" y="39"/>
                      <a:pt x="13" y="39"/>
                    </a:cubicBezTo>
                    <a:cubicBezTo>
                      <a:pt x="13" y="37"/>
                      <a:pt x="13" y="37"/>
                      <a:pt x="13" y="37"/>
                    </a:cubicBezTo>
                    <a:cubicBezTo>
                      <a:pt x="13" y="36"/>
                      <a:pt x="13" y="36"/>
                      <a:pt x="13" y="36"/>
                    </a:cubicBezTo>
                    <a:cubicBezTo>
                      <a:pt x="13" y="36"/>
                      <a:pt x="13" y="36"/>
                      <a:pt x="14" y="34"/>
                    </a:cubicBezTo>
                    <a:cubicBezTo>
                      <a:pt x="14" y="32"/>
                      <a:pt x="16" y="32"/>
                      <a:pt x="16" y="30"/>
                    </a:cubicBezTo>
                    <a:cubicBezTo>
                      <a:pt x="21" y="32"/>
                      <a:pt x="30" y="34"/>
                      <a:pt x="38" y="34"/>
                    </a:cubicBezTo>
                    <a:cubicBezTo>
                      <a:pt x="46" y="34"/>
                      <a:pt x="55" y="32"/>
                      <a:pt x="60" y="30"/>
                    </a:cubicBezTo>
                    <a:cubicBezTo>
                      <a:pt x="61" y="32"/>
                      <a:pt x="66" y="34"/>
                      <a:pt x="72" y="34"/>
                    </a:cubicBezTo>
                    <a:cubicBezTo>
                      <a:pt x="72" y="34"/>
                      <a:pt x="72" y="34"/>
                      <a:pt x="72" y="34"/>
                    </a:cubicBezTo>
                    <a:cubicBezTo>
                      <a:pt x="71" y="30"/>
                      <a:pt x="70" y="27"/>
                      <a:pt x="68" y="24"/>
                    </a:cubicBezTo>
                    <a:cubicBezTo>
                      <a:pt x="65" y="18"/>
                      <a:pt x="60" y="14"/>
                      <a:pt x="55" y="10"/>
                    </a:cubicBezTo>
                    <a:cubicBezTo>
                      <a:pt x="43" y="2"/>
                      <a:pt x="28" y="0"/>
                      <a:pt x="18" y="5"/>
                    </a:cubicBezTo>
                    <a:cubicBezTo>
                      <a:pt x="4" y="13"/>
                      <a:pt x="0" y="32"/>
                      <a:pt x="7" y="50"/>
                    </a:cubicBezTo>
                    <a:cubicBezTo>
                      <a:pt x="8" y="48"/>
                      <a:pt x="9" y="47"/>
                      <a:pt x="11" y="47"/>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8" name="Freeform 3176"/>
              <p:cNvSpPr>
                <a:spLocks/>
              </p:cNvSpPr>
              <p:nvPr/>
            </p:nvSpPr>
            <p:spPr bwMode="auto">
              <a:xfrm>
                <a:off x="975307" y="2212974"/>
                <a:ext cx="82550" cy="47625"/>
              </a:xfrm>
              <a:custGeom>
                <a:avLst/>
                <a:gdLst>
                  <a:gd name="T0" fmla="*/ 20 w 40"/>
                  <a:gd name="T1" fmla="*/ 23 h 23"/>
                  <a:gd name="T2" fmla="*/ 20 w 40"/>
                  <a:gd name="T3" fmla="*/ 23 h 23"/>
                  <a:gd name="T4" fmla="*/ 39 w 40"/>
                  <a:gd name="T5" fmla="*/ 12 h 23"/>
                  <a:gd name="T6" fmla="*/ 40 w 40"/>
                  <a:gd name="T7" fmla="*/ 12 h 23"/>
                  <a:gd name="T8" fmla="*/ 40 w 40"/>
                  <a:gd name="T9" fmla="*/ 1 h 23"/>
                  <a:gd name="T10" fmla="*/ 35 w 40"/>
                  <a:gd name="T11" fmla="*/ 3 h 23"/>
                  <a:gd name="T12" fmla="*/ 5 w 40"/>
                  <a:gd name="T13" fmla="*/ 3 h 23"/>
                  <a:gd name="T14" fmla="*/ 0 w 40"/>
                  <a:gd name="T15" fmla="*/ 0 h 23"/>
                  <a:gd name="T16" fmla="*/ 0 w 40"/>
                  <a:gd name="T17" fmla="*/ 12 h 23"/>
                  <a:gd name="T18" fmla="*/ 0 w 40"/>
                  <a:gd name="T19" fmla="*/ 12 h 23"/>
                  <a:gd name="T20" fmla="*/ 20 w 40"/>
                  <a:gd name="T21"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3">
                    <a:moveTo>
                      <a:pt x="20" y="23"/>
                    </a:moveTo>
                    <a:cubicBezTo>
                      <a:pt x="20" y="23"/>
                      <a:pt x="20" y="23"/>
                      <a:pt x="20" y="23"/>
                    </a:cubicBezTo>
                    <a:cubicBezTo>
                      <a:pt x="39" y="12"/>
                      <a:pt x="39" y="12"/>
                      <a:pt x="39" y="12"/>
                    </a:cubicBezTo>
                    <a:cubicBezTo>
                      <a:pt x="40" y="12"/>
                      <a:pt x="40" y="12"/>
                      <a:pt x="40" y="12"/>
                    </a:cubicBezTo>
                    <a:cubicBezTo>
                      <a:pt x="40" y="1"/>
                      <a:pt x="40" y="1"/>
                      <a:pt x="40" y="1"/>
                    </a:cubicBezTo>
                    <a:cubicBezTo>
                      <a:pt x="38" y="2"/>
                      <a:pt x="37" y="3"/>
                      <a:pt x="35" y="3"/>
                    </a:cubicBezTo>
                    <a:cubicBezTo>
                      <a:pt x="35" y="3"/>
                      <a:pt x="35" y="3"/>
                      <a:pt x="5" y="3"/>
                    </a:cubicBezTo>
                    <a:cubicBezTo>
                      <a:pt x="3" y="3"/>
                      <a:pt x="1" y="2"/>
                      <a:pt x="0" y="0"/>
                    </a:cubicBezTo>
                    <a:cubicBezTo>
                      <a:pt x="0" y="12"/>
                      <a:pt x="0" y="12"/>
                      <a:pt x="0" y="12"/>
                    </a:cubicBezTo>
                    <a:cubicBezTo>
                      <a:pt x="0" y="12"/>
                      <a:pt x="0" y="12"/>
                      <a:pt x="0" y="12"/>
                    </a:cubicBezTo>
                    <a:cubicBezTo>
                      <a:pt x="20" y="23"/>
                      <a:pt x="20" y="23"/>
                      <a:pt x="20" y="23"/>
                    </a:cubicBezTo>
                    <a:close/>
                  </a:path>
                </a:pathLst>
              </a:custGeom>
              <a:solidFill>
                <a:srgbClr val="CEA57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9" name="Freeform 3177"/>
              <p:cNvSpPr>
                <a:spLocks/>
              </p:cNvSpPr>
              <p:nvPr/>
            </p:nvSpPr>
            <p:spPr bwMode="auto">
              <a:xfrm>
                <a:off x="992769" y="2260599"/>
                <a:ext cx="49213" cy="312737"/>
              </a:xfrm>
              <a:custGeom>
                <a:avLst/>
                <a:gdLst>
                  <a:gd name="T0" fmla="*/ 31 w 31"/>
                  <a:gd name="T1" fmla="*/ 10 h 197"/>
                  <a:gd name="T2" fmla="*/ 15 w 31"/>
                  <a:gd name="T3" fmla="*/ 0 h 197"/>
                  <a:gd name="T4" fmla="*/ 15 w 31"/>
                  <a:gd name="T5" fmla="*/ 0 h 197"/>
                  <a:gd name="T6" fmla="*/ 15 w 31"/>
                  <a:gd name="T7" fmla="*/ 0 h 197"/>
                  <a:gd name="T8" fmla="*/ 0 w 31"/>
                  <a:gd name="T9" fmla="*/ 10 h 197"/>
                  <a:gd name="T10" fmla="*/ 9 w 31"/>
                  <a:gd name="T11" fmla="*/ 16 h 197"/>
                  <a:gd name="T12" fmla="*/ 8 w 31"/>
                  <a:gd name="T13" fmla="*/ 139 h 197"/>
                  <a:gd name="T14" fmla="*/ 15 w 31"/>
                  <a:gd name="T15" fmla="*/ 197 h 197"/>
                  <a:gd name="T16" fmla="*/ 24 w 31"/>
                  <a:gd name="T17" fmla="*/ 122 h 197"/>
                  <a:gd name="T18" fmla="*/ 24 w 31"/>
                  <a:gd name="T19" fmla="*/ 16 h 197"/>
                  <a:gd name="T20" fmla="*/ 31 w 31"/>
                  <a:gd name="T21" fmla="*/ 1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97">
                    <a:moveTo>
                      <a:pt x="31" y="10"/>
                    </a:moveTo>
                    <a:lnTo>
                      <a:pt x="15" y="0"/>
                    </a:lnTo>
                    <a:lnTo>
                      <a:pt x="15" y="0"/>
                    </a:lnTo>
                    <a:lnTo>
                      <a:pt x="15" y="0"/>
                    </a:lnTo>
                    <a:lnTo>
                      <a:pt x="0" y="10"/>
                    </a:lnTo>
                    <a:lnTo>
                      <a:pt x="9" y="16"/>
                    </a:lnTo>
                    <a:lnTo>
                      <a:pt x="8" y="139"/>
                    </a:lnTo>
                    <a:lnTo>
                      <a:pt x="15" y="197"/>
                    </a:lnTo>
                    <a:lnTo>
                      <a:pt x="24" y="122"/>
                    </a:lnTo>
                    <a:lnTo>
                      <a:pt x="24" y="16"/>
                    </a:lnTo>
                    <a:lnTo>
                      <a:pt x="31" y="10"/>
                    </a:lnTo>
                    <a:close/>
                  </a:path>
                </a:pathLst>
              </a:custGeom>
              <a:solidFill>
                <a:srgbClr val="176C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0" name="Freeform 3178"/>
              <p:cNvSpPr>
                <a:spLocks/>
              </p:cNvSpPr>
              <p:nvPr/>
            </p:nvSpPr>
            <p:spPr bwMode="auto">
              <a:xfrm>
                <a:off x="780044" y="2266949"/>
                <a:ext cx="103188" cy="392112"/>
              </a:xfrm>
              <a:custGeom>
                <a:avLst/>
                <a:gdLst>
                  <a:gd name="T0" fmla="*/ 50 w 50"/>
                  <a:gd name="T1" fmla="*/ 0 h 190"/>
                  <a:gd name="T2" fmla="*/ 0 w 50"/>
                  <a:gd name="T3" fmla="*/ 190 h 190"/>
                  <a:gd name="T4" fmla="*/ 36 w 50"/>
                  <a:gd name="T5" fmla="*/ 190 h 190"/>
                  <a:gd name="T6" fmla="*/ 50 w 50"/>
                  <a:gd name="T7" fmla="*/ 109 h 190"/>
                  <a:gd name="T8" fmla="*/ 50 w 50"/>
                  <a:gd name="T9" fmla="*/ 0 h 190"/>
                </a:gdLst>
                <a:ahLst/>
                <a:cxnLst>
                  <a:cxn ang="0">
                    <a:pos x="T0" y="T1"/>
                  </a:cxn>
                  <a:cxn ang="0">
                    <a:pos x="T2" y="T3"/>
                  </a:cxn>
                  <a:cxn ang="0">
                    <a:pos x="T4" y="T5"/>
                  </a:cxn>
                  <a:cxn ang="0">
                    <a:pos x="T6" y="T7"/>
                  </a:cxn>
                  <a:cxn ang="0">
                    <a:pos x="T8" y="T9"/>
                  </a:cxn>
                </a:cxnLst>
                <a:rect l="0" t="0" r="r" b="b"/>
                <a:pathLst>
                  <a:path w="50" h="190">
                    <a:moveTo>
                      <a:pt x="50" y="0"/>
                    </a:moveTo>
                    <a:cubicBezTo>
                      <a:pt x="20" y="62"/>
                      <a:pt x="8" y="124"/>
                      <a:pt x="0" y="190"/>
                    </a:cubicBezTo>
                    <a:cubicBezTo>
                      <a:pt x="36" y="190"/>
                      <a:pt x="36" y="190"/>
                      <a:pt x="36" y="190"/>
                    </a:cubicBezTo>
                    <a:cubicBezTo>
                      <a:pt x="40" y="163"/>
                      <a:pt x="44" y="136"/>
                      <a:pt x="50" y="109"/>
                    </a:cubicBezTo>
                    <a:lnTo>
                      <a:pt x="50" y="0"/>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1" name="Freeform 3179"/>
              <p:cNvSpPr>
                <a:spLocks/>
              </p:cNvSpPr>
              <p:nvPr/>
            </p:nvSpPr>
            <p:spPr bwMode="auto">
              <a:xfrm>
                <a:off x="883232" y="2262187"/>
                <a:ext cx="1588"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1" y="0"/>
                      <a:pt x="1" y="0"/>
                      <a:pt x="1" y="0"/>
                    </a:cubicBezTo>
                    <a:cubicBezTo>
                      <a:pt x="1" y="0"/>
                      <a:pt x="1" y="0"/>
                      <a:pt x="1" y="0"/>
                    </a:cubicBez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2" name="Freeform 3180"/>
              <p:cNvSpPr>
                <a:spLocks/>
              </p:cNvSpPr>
              <p:nvPr/>
            </p:nvSpPr>
            <p:spPr bwMode="auto">
              <a:xfrm>
                <a:off x="1151519" y="2262187"/>
                <a:ext cx="104775" cy="396875"/>
              </a:xfrm>
              <a:custGeom>
                <a:avLst/>
                <a:gdLst>
                  <a:gd name="T0" fmla="*/ 1 w 51"/>
                  <a:gd name="T1" fmla="*/ 0 h 192"/>
                  <a:gd name="T2" fmla="*/ 1 w 51"/>
                  <a:gd name="T3" fmla="*/ 0 h 192"/>
                  <a:gd name="T4" fmla="*/ 0 w 51"/>
                  <a:gd name="T5" fmla="*/ 106 h 192"/>
                  <a:gd name="T6" fmla="*/ 15 w 51"/>
                  <a:gd name="T7" fmla="*/ 192 h 192"/>
                  <a:gd name="T8" fmla="*/ 51 w 51"/>
                  <a:gd name="T9" fmla="*/ 192 h 192"/>
                  <a:gd name="T10" fmla="*/ 2 w 51"/>
                  <a:gd name="T11" fmla="*/ 0 h 192"/>
                  <a:gd name="T12" fmla="*/ 1 w 51"/>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51" h="192">
                    <a:moveTo>
                      <a:pt x="1" y="0"/>
                    </a:moveTo>
                    <a:cubicBezTo>
                      <a:pt x="1" y="0"/>
                      <a:pt x="1" y="0"/>
                      <a:pt x="1" y="0"/>
                    </a:cubicBezTo>
                    <a:cubicBezTo>
                      <a:pt x="0" y="106"/>
                      <a:pt x="0" y="106"/>
                      <a:pt x="0" y="106"/>
                    </a:cubicBezTo>
                    <a:cubicBezTo>
                      <a:pt x="7" y="134"/>
                      <a:pt x="11" y="163"/>
                      <a:pt x="15" y="192"/>
                    </a:cubicBezTo>
                    <a:cubicBezTo>
                      <a:pt x="51" y="192"/>
                      <a:pt x="51" y="192"/>
                      <a:pt x="51" y="192"/>
                    </a:cubicBezTo>
                    <a:cubicBezTo>
                      <a:pt x="43" y="125"/>
                      <a:pt x="31" y="63"/>
                      <a:pt x="2" y="0"/>
                    </a:cubicBezTo>
                    <a:cubicBezTo>
                      <a:pt x="2" y="0"/>
                      <a:pt x="1" y="0"/>
                      <a:pt x="1" y="0"/>
                    </a:cubicBez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3" name="Freeform 3181"/>
              <p:cNvSpPr>
                <a:spLocks/>
              </p:cNvSpPr>
              <p:nvPr/>
            </p:nvSpPr>
            <p:spPr bwMode="auto">
              <a:xfrm>
                <a:off x="883232" y="2238374"/>
                <a:ext cx="269875" cy="420687"/>
              </a:xfrm>
              <a:custGeom>
                <a:avLst/>
                <a:gdLst>
                  <a:gd name="T0" fmla="*/ 170 w 170"/>
                  <a:gd name="T1" fmla="*/ 15 h 265"/>
                  <a:gd name="T2" fmla="*/ 170 w 170"/>
                  <a:gd name="T3" fmla="*/ 15 h 265"/>
                  <a:gd name="T4" fmla="*/ 110 w 170"/>
                  <a:gd name="T5" fmla="*/ 0 h 265"/>
                  <a:gd name="T6" fmla="*/ 110 w 170"/>
                  <a:gd name="T7" fmla="*/ 3 h 265"/>
                  <a:gd name="T8" fmla="*/ 93 w 170"/>
                  <a:gd name="T9" fmla="*/ 136 h 265"/>
                  <a:gd name="T10" fmla="*/ 84 w 170"/>
                  <a:gd name="T11" fmla="*/ 211 h 265"/>
                  <a:gd name="T12" fmla="*/ 77 w 170"/>
                  <a:gd name="T13" fmla="*/ 153 h 265"/>
                  <a:gd name="T14" fmla="*/ 58 w 170"/>
                  <a:gd name="T15" fmla="*/ 3 h 265"/>
                  <a:gd name="T16" fmla="*/ 57 w 170"/>
                  <a:gd name="T17" fmla="*/ 0 h 265"/>
                  <a:gd name="T18" fmla="*/ 1 w 170"/>
                  <a:gd name="T19" fmla="*/ 15 h 265"/>
                  <a:gd name="T20" fmla="*/ 0 w 170"/>
                  <a:gd name="T21" fmla="*/ 15 h 265"/>
                  <a:gd name="T22" fmla="*/ 0 w 170"/>
                  <a:gd name="T23" fmla="*/ 15 h 265"/>
                  <a:gd name="T24" fmla="*/ 0 w 170"/>
                  <a:gd name="T25" fmla="*/ 18 h 265"/>
                  <a:gd name="T26" fmla="*/ 0 w 170"/>
                  <a:gd name="T27" fmla="*/ 160 h 265"/>
                  <a:gd name="T28" fmla="*/ 1 w 170"/>
                  <a:gd name="T29" fmla="*/ 265 h 265"/>
                  <a:gd name="T30" fmla="*/ 168 w 170"/>
                  <a:gd name="T31" fmla="*/ 265 h 265"/>
                  <a:gd name="T32" fmla="*/ 169 w 170"/>
                  <a:gd name="T33" fmla="*/ 153 h 265"/>
                  <a:gd name="T34" fmla="*/ 170 w 170"/>
                  <a:gd name="T35" fmla="*/ 1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265">
                    <a:moveTo>
                      <a:pt x="170" y="15"/>
                    </a:moveTo>
                    <a:lnTo>
                      <a:pt x="170" y="15"/>
                    </a:lnTo>
                    <a:lnTo>
                      <a:pt x="110" y="0"/>
                    </a:lnTo>
                    <a:lnTo>
                      <a:pt x="110" y="3"/>
                    </a:lnTo>
                    <a:lnTo>
                      <a:pt x="93" y="136"/>
                    </a:lnTo>
                    <a:lnTo>
                      <a:pt x="84" y="211"/>
                    </a:lnTo>
                    <a:lnTo>
                      <a:pt x="77" y="153"/>
                    </a:lnTo>
                    <a:lnTo>
                      <a:pt x="58" y="3"/>
                    </a:lnTo>
                    <a:lnTo>
                      <a:pt x="57" y="0"/>
                    </a:lnTo>
                    <a:lnTo>
                      <a:pt x="1" y="15"/>
                    </a:lnTo>
                    <a:lnTo>
                      <a:pt x="0" y="15"/>
                    </a:lnTo>
                    <a:lnTo>
                      <a:pt x="0" y="15"/>
                    </a:lnTo>
                    <a:lnTo>
                      <a:pt x="0" y="18"/>
                    </a:lnTo>
                    <a:lnTo>
                      <a:pt x="0" y="160"/>
                    </a:lnTo>
                    <a:lnTo>
                      <a:pt x="1" y="265"/>
                    </a:lnTo>
                    <a:lnTo>
                      <a:pt x="168" y="265"/>
                    </a:lnTo>
                    <a:lnTo>
                      <a:pt x="169" y="153"/>
                    </a:lnTo>
                    <a:lnTo>
                      <a:pt x="170" y="15"/>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4" name="Rectangle 3182"/>
              <p:cNvSpPr>
                <a:spLocks noChangeArrowheads="1"/>
              </p:cNvSpPr>
              <p:nvPr/>
            </p:nvSpPr>
            <p:spPr bwMode="auto">
              <a:xfrm>
                <a:off x="1084844" y="2071687"/>
                <a:ext cx="3175" cy="3175"/>
              </a:xfrm>
              <a:prstGeom prst="rect">
                <a:avLst/>
              </a:prstGeom>
              <a:solidFill>
                <a:srgbClr val="FFD60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5" name="Freeform 3183"/>
              <p:cNvSpPr>
                <a:spLocks/>
              </p:cNvSpPr>
              <p:nvPr/>
            </p:nvSpPr>
            <p:spPr bwMode="auto">
              <a:xfrm>
                <a:off x="934032" y="2068512"/>
                <a:ext cx="168275" cy="150812"/>
              </a:xfrm>
              <a:custGeom>
                <a:avLst/>
                <a:gdLst>
                  <a:gd name="T0" fmla="*/ 25 w 81"/>
                  <a:gd name="T1" fmla="*/ 73 h 73"/>
                  <a:gd name="T2" fmla="*/ 55 w 81"/>
                  <a:gd name="T3" fmla="*/ 73 h 73"/>
                  <a:gd name="T4" fmla="*/ 60 w 81"/>
                  <a:gd name="T5" fmla="*/ 71 h 73"/>
                  <a:gd name="T6" fmla="*/ 74 w 81"/>
                  <a:gd name="T7" fmla="*/ 43 h 73"/>
                  <a:gd name="T8" fmla="*/ 81 w 81"/>
                  <a:gd name="T9" fmla="*/ 36 h 73"/>
                  <a:gd name="T10" fmla="*/ 81 w 81"/>
                  <a:gd name="T11" fmla="*/ 24 h 73"/>
                  <a:gd name="T12" fmla="*/ 79 w 81"/>
                  <a:gd name="T13" fmla="*/ 19 h 73"/>
                  <a:gd name="T14" fmla="*/ 77 w 81"/>
                  <a:gd name="T15" fmla="*/ 17 h 73"/>
                  <a:gd name="T16" fmla="*/ 74 w 81"/>
                  <a:gd name="T17" fmla="*/ 17 h 73"/>
                  <a:gd name="T18" fmla="*/ 74 w 81"/>
                  <a:gd name="T19" fmla="*/ 12 h 73"/>
                  <a:gd name="T20" fmla="*/ 74 w 81"/>
                  <a:gd name="T21" fmla="*/ 11 h 73"/>
                  <a:gd name="T22" fmla="*/ 74 w 81"/>
                  <a:gd name="T23" fmla="*/ 9 h 73"/>
                  <a:gd name="T24" fmla="*/ 74 w 81"/>
                  <a:gd name="T25" fmla="*/ 7 h 73"/>
                  <a:gd name="T26" fmla="*/ 72 w 81"/>
                  <a:gd name="T27" fmla="*/ 6 h 73"/>
                  <a:gd name="T28" fmla="*/ 72 w 81"/>
                  <a:gd name="T29" fmla="*/ 4 h 73"/>
                  <a:gd name="T30" fmla="*/ 72 w 81"/>
                  <a:gd name="T31" fmla="*/ 2 h 73"/>
                  <a:gd name="T32" fmla="*/ 66 w 81"/>
                  <a:gd name="T33" fmla="*/ 4 h 73"/>
                  <a:gd name="T34" fmla="*/ 66 w 81"/>
                  <a:gd name="T35" fmla="*/ 4 h 73"/>
                  <a:gd name="T36" fmla="*/ 54 w 81"/>
                  <a:gd name="T37" fmla="*/ 0 h 73"/>
                  <a:gd name="T38" fmla="*/ 32 w 81"/>
                  <a:gd name="T39" fmla="*/ 4 h 73"/>
                  <a:gd name="T40" fmla="*/ 10 w 81"/>
                  <a:gd name="T41" fmla="*/ 0 h 73"/>
                  <a:gd name="T42" fmla="*/ 8 w 81"/>
                  <a:gd name="T43" fmla="*/ 4 h 73"/>
                  <a:gd name="T44" fmla="*/ 7 w 81"/>
                  <a:gd name="T45" fmla="*/ 6 h 73"/>
                  <a:gd name="T46" fmla="*/ 7 w 81"/>
                  <a:gd name="T47" fmla="*/ 7 h 73"/>
                  <a:gd name="T48" fmla="*/ 7 w 81"/>
                  <a:gd name="T49" fmla="*/ 9 h 73"/>
                  <a:gd name="T50" fmla="*/ 5 w 81"/>
                  <a:gd name="T51" fmla="*/ 9 h 73"/>
                  <a:gd name="T52" fmla="*/ 5 w 81"/>
                  <a:gd name="T53" fmla="*/ 11 h 73"/>
                  <a:gd name="T54" fmla="*/ 5 w 81"/>
                  <a:gd name="T55" fmla="*/ 12 h 73"/>
                  <a:gd name="T56" fmla="*/ 5 w 81"/>
                  <a:gd name="T57" fmla="*/ 17 h 73"/>
                  <a:gd name="T58" fmla="*/ 1 w 81"/>
                  <a:gd name="T59" fmla="*/ 20 h 73"/>
                  <a:gd name="T60" fmla="*/ 0 w 81"/>
                  <a:gd name="T61" fmla="*/ 24 h 73"/>
                  <a:gd name="T62" fmla="*/ 0 w 81"/>
                  <a:gd name="T63" fmla="*/ 36 h 73"/>
                  <a:gd name="T64" fmla="*/ 5 w 81"/>
                  <a:gd name="T65" fmla="*/ 43 h 73"/>
                  <a:gd name="T66" fmla="*/ 20 w 81"/>
                  <a:gd name="T67" fmla="*/ 70 h 73"/>
                  <a:gd name="T68" fmla="*/ 25 w 81"/>
                  <a:gd name="T6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1" h="73">
                    <a:moveTo>
                      <a:pt x="25" y="73"/>
                    </a:moveTo>
                    <a:cubicBezTo>
                      <a:pt x="55" y="73"/>
                      <a:pt x="55" y="73"/>
                      <a:pt x="55" y="73"/>
                    </a:cubicBezTo>
                    <a:cubicBezTo>
                      <a:pt x="57" y="73"/>
                      <a:pt x="58" y="72"/>
                      <a:pt x="60" y="71"/>
                    </a:cubicBezTo>
                    <a:cubicBezTo>
                      <a:pt x="67" y="63"/>
                      <a:pt x="74" y="43"/>
                      <a:pt x="74" y="43"/>
                    </a:cubicBezTo>
                    <a:cubicBezTo>
                      <a:pt x="77" y="43"/>
                      <a:pt x="81" y="39"/>
                      <a:pt x="81" y="36"/>
                    </a:cubicBezTo>
                    <a:cubicBezTo>
                      <a:pt x="81" y="24"/>
                      <a:pt x="81" y="24"/>
                      <a:pt x="81" y="24"/>
                    </a:cubicBezTo>
                    <a:cubicBezTo>
                      <a:pt x="81" y="22"/>
                      <a:pt x="80" y="20"/>
                      <a:pt x="79" y="19"/>
                    </a:cubicBezTo>
                    <a:cubicBezTo>
                      <a:pt x="78" y="18"/>
                      <a:pt x="78" y="18"/>
                      <a:pt x="77" y="17"/>
                    </a:cubicBezTo>
                    <a:cubicBezTo>
                      <a:pt x="76" y="17"/>
                      <a:pt x="76" y="17"/>
                      <a:pt x="74" y="17"/>
                    </a:cubicBezTo>
                    <a:cubicBezTo>
                      <a:pt x="74" y="12"/>
                      <a:pt x="74" y="12"/>
                      <a:pt x="74" y="12"/>
                    </a:cubicBezTo>
                    <a:cubicBezTo>
                      <a:pt x="74" y="12"/>
                      <a:pt x="74" y="12"/>
                      <a:pt x="74" y="11"/>
                    </a:cubicBezTo>
                    <a:cubicBezTo>
                      <a:pt x="74" y="11"/>
                      <a:pt x="74" y="11"/>
                      <a:pt x="74" y="9"/>
                    </a:cubicBezTo>
                    <a:cubicBezTo>
                      <a:pt x="74" y="9"/>
                      <a:pt x="74" y="9"/>
                      <a:pt x="74" y="7"/>
                    </a:cubicBezTo>
                    <a:cubicBezTo>
                      <a:pt x="74" y="6"/>
                      <a:pt x="74" y="6"/>
                      <a:pt x="72" y="6"/>
                    </a:cubicBezTo>
                    <a:cubicBezTo>
                      <a:pt x="72" y="4"/>
                      <a:pt x="72" y="4"/>
                      <a:pt x="72" y="4"/>
                    </a:cubicBezTo>
                    <a:cubicBezTo>
                      <a:pt x="72" y="4"/>
                      <a:pt x="72" y="4"/>
                      <a:pt x="72" y="2"/>
                    </a:cubicBezTo>
                    <a:cubicBezTo>
                      <a:pt x="69" y="4"/>
                      <a:pt x="68" y="4"/>
                      <a:pt x="66" y="4"/>
                    </a:cubicBezTo>
                    <a:cubicBezTo>
                      <a:pt x="66" y="4"/>
                      <a:pt x="66" y="4"/>
                      <a:pt x="66" y="4"/>
                    </a:cubicBezTo>
                    <a:cubicBezTo>
                      <a:pt x="60" y="4"/>
                      <a:pt x="55" y="2"/>
                      <a:pt x="54" y="0"/>
                    </a:cubicBezTo>
                    <a:cubicBezTo>
                      <a:pt x="49" y="2"/>
                      <a:pt x="40" y="4"/>
                      <a:pt x="32" y="4"/>
                    </a:cubicBezTo>
                    <a:cubicBezTo>
                      <a:pt x="24" y="4"/>
                      <a:pt x="15" y="2"/>
                      <a:pt x="10" y="0"/>
                    </a:cubicBezTo>
                    <a:cubicBezTo>
                      <a:pt x="10" y="2"/>
                      <a:pt x="8" y="2"/>
                      <a:pt x="8" y="4"/>
                    </a:cubicBezTo>
                    <a:cubicBezTo>
                      <a:pt x="7" y="6"/>
                      <a:pt x="7" y="6"/>
                      <a:pt x="7" y="6"/>
                    </a:cubicBezTo>
                    <a:cubicBezTo>
                      <a:pt x="7" y="7"/>
                      <a:pt x="7" y="7"/>
                      <a:pt x="7" y="7"/>
                    </a:cubicBezTo>
                    <a:cubicBezTo>
                      <a:pt x="7" y="9"/>
                      <a:pt x="7" y="9"/>
                      <a:pt x="7" y="9"/>
                    </a:cubicBezTo>
                    <a:cubicBezTo>
                      <a:pt x="5" y="9"/>
                      <a:pt x="5" y="9"/>
                      <a:pt x="5" y="9"/>
                    </a:cubicBezTo>
                    <a:cubicBezTo>
                      <a:pt x="5" y="11"/>
                      <a:pt x="5" y="11"/>
                      <a:pt x="5" y="11"/>
                    </a:cubicBezTo>
                    <a:cubicBezTo>
                      <a:pt x="5" y="12"/>
                      <a:pt x="5" y="12"/>
                      <a:pt x="5" y="12"/>
                    </a:cubicBezTo>
                    <a:cubicBezTo>
                      <a:pt x="5" y="17"/>
                      <a:pt x="5" y="17"/>
                      <a:pt x="5" y="17"/>
                    </a:cubicBezTo>
                    <a:cubicBezTo>
                      <a:pt x="3" y="17"/>
                      <a:pt x="2" y="18"/>
                      <a:pt x="1" y="20"/>
                    </a:cubicBezTo>
                    <a:cubicBezTo>
                      <a:pt x="0" y="21"/>
                      <a:pt x="0" y="22"/>
                      <a:pt x="0" y="24"/>
                    </a:cubicBezTo>
                    <a:cubicBezTo>
                      <a:pt x="0" y="36"/>
                      <a:pt x="0" y="36"/>
                      <a:pt x="0" y="36"/>
                    </a:cubicBezTo>
                    <a:cubicBezTo>
                      <a:pt x="0" y="39"/>
                      <a:pt x="2" y="43"/>
                      <a:pt x="5" y="43"/>
                    </a:cubicBezTo>
                    <a:cubicBezTo>
                      <a:pt x="5" y="43"/>
                      <a:pt x="12" y="63"/>
                      <a:pt x="20" y="70"/>
                    </a:cubicBezTo>
                    <a:cubicBezTo>
                      <a:pt x="21" y="72"/>
                      <a:pt x="23" y="73"/>
                      <a:pt x="25" y="73"/>
                    </a:cubicBezTo>
                    <a:close/>
                  </a:path>
                </a:pathLst>
              </a:custGeom>
              <a:solidFill>
                <a:srgbClr val="CEA57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6" name="Rectangle 3184"/>
              <p:cNvSpPr>
                <a:spLocks noChangeArrowheads="1"/>
              </p:cNvSpPr>
              <p:nvPr/>
            </p:nvSpPr>
            <p:spPr bwMode="auto">
              <a:xfrm>
                <a:off x="1084844" y="2412507"/>
                <a:ext cx="1214756" cy="153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defRPr/>
                </a:pPr>
                <a:r>
                  <a:rPr lang="en-US" altLang="en-US" sz="1000" kern="0" spc="-30" dirty="0" smtClean="0">
                    <a:solidFill>
                      <a:srgbClr val="FFFFFF"/>
                    </a:solidFill>
                    <a:latin typeface="Segoe UI" panose="020B0502040204020203" pitchFamily="34" charset="0"/>
                  </a:rPr>
                  <a:t>Collaboration blockers</a:t>
                </a:r>
                <a:endParaRPr lang="en-US" altLang="en-US" sz="1000" kern="0" spc="-30" dirty="0" smtClean="0">
                  <a:solidFill>
                    <a:srgbClr val="505050"/>
                  </a:solidFill>
                  <a:latin typeface="Segoe UI" panose="020B0502040204020203" pitchFamily="34" charset="0"/>
                </a:endParaRPr>
              </a:p>
            </p:txBody>
          </p:sp>
        </p:grpSp>
      </p:grpSp>
      <p:grpSp>
        <p:nvGrpSpPr>
          <p:cNvPr id="57" name="Group 56"/>
          <p:cNvGrpSpPr/>
          <p:nvPr/>
        </p:nvGrpSpPr>
        <p:grpSpPr>
          <a:xfrm>
            <a:off x="2865437" y="5208464"/>
            <a:ext cx="2312987" cy="803398"/>
            <a:chOff x="2940049" y="5173662"/>
            <a:chExt cx="2312987" cy="803398"/>
          </a:xfrm>
        </p:grpSpPr>
        <p:sp>
          <p:nvSpPr>
            <p:cNvPr id="405" name="Rectangle 3696"/>
            <p:cNvSpPr>
              <a:spLocks noChangeArrowheads="1"/>
            </p:cNvSpPr>
            <p:nvPr/>
          </p:nvSpPr>
          <p:spPr bwMode="auto">
            <a:xfrm>
              <a:off x="2940049" y="5478462"/>
              <a:ext cx="2312987" cy="4985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lnSpc>
                  <a:spcPct val="120000"/>
                </a:lnSpc>
              </a:pPr>
              <a:r>
                <a:rPr lang="en-US" altLang="en-US" sz="900" b="1" dirty="0" smtClean="0">
                  <a:solidFill>
                    <a:srgbClr val="002050"/>
                  </a:solidFill>
                  <a:latin typeface="Segoe UI" panose="020B0502040204020203" pitchFamily="34" charset="0"/>
                </a:rPr>
                <a:t>DevOps</a:t>
              </a:r>
              <a:r>
                <a:rPr lang="en-US" altLang="en-US" sz="900" dirty="0" smtClean="0">
                  <a:solidFill>
                    <a:srgbClr val="002050"/>
                  </a:solidFill>
                  <a:latin typeface="Segoe UI" panose="020B0502040204020203" pitchFamily="34" charset="0"/>
                </a:rPr>
                <a:t> </a:t>
              </a:r>
              <a:r>
                <a:rPr lang="en-US" altLang="en-US" sz="900" dirty="0">
                  <a:solidFill>
                    <a:srgbClr val="002050"/>
                  </a:solidFill>
                  <a:latin typeface="Segoe UI" panose="020B0502040204020203" pitchFamily="34" charset="0"/>
                </a:rPr>
                <a:t>was being initiated </a:t>
              </a:r>
              <a:r>
                <a:rPr lang="en-US" altLang="en-US" sz="900" dirty="0" smtClean="0">
                  <a:solidFill>
                    <a:srgbClr val="002050"/>
                  </a:solidFill>
                  <a:latin typeface="Segoe UI" panose="020B0502040204020203" pitchFamily="34" charset="0"/>
                </a:rPr>
                <a:t>by</a:t>
              </a:r>
              <a:br>
                <a:rPr lang="en-US" altLang="en-US" sz="900" dirty="0" smtClean="0">
                  <a:solidFill>
                    <a:srgbClr val="002050"/>
                  </a:solidFill>
                  <a:latin typeface="Segoe UI" panose="020B0502040204020203" pitchFamily="34" charset="0"/>
                </a:rPr>
              </a:br>
              <a:r>
                <a:rPr lang="en-US" altLang="en-US" sz="900" dirty="0" smtClean="0">
                  <a:solidFill>
                    <a:srgbClr val="002050"/>
                  </a:solidFill>
                  <a:latin typeface="Segoe UI" panose="020B0502040204020203" pitchFamily="34" charset="0"/>
                </a:rPr>
                <a:t>more </a:t>
              </a:r>
              <a:r>
                <a:rPr lang="en-US" altLang="en-US" sz="900" dirty="0">
                  <a:solidFill>
                    <a:srgbClr val="002050"/>
                  </a:solidFill>
                  <a:latin typeface="Segoe UI" panose="020B0502040204020203" pitchFamily="34" charset="0"/>
                </a:rPr>
                <a:t>development teams </a:t>
              </a:r>
              <a:r>
                <a:rPr lang="en-US" altLang="en-US" sz="900" dirty="0" smtClean="0">
                  <a:solidFill>
                    <a:srgbClr val="002050"/>
                  </a:solidFill>
                  <a:latin typeface="Segoe UI" panose="020B0502040204020203" pitchFamily="34" charset="0"/>
                </a:rPr>
                <a:t>than </a:t>
              </a:r>
              <a:r>
                <a:rPr lang="en-US" altLang="en-US" sz="900" dirty="0">
                  <a:solidFill>
                    <a:srgbClr val="002050"/>
                  </a:solidFill>
                  <a:latin typeface="Segoe UI" panose="020B0502040204020203" pitchFamily="34" charset="0"/>
                </a:rPr>
                <a:t>IT </a:t>
              </a:r>
              <a:r>
                <a:rPr lang="en-US" altLang="en-US" sz="900" dirty="0" smtClean="0">
                  <a:solidFill>
                    <a:srgbClr val="002050"/>
                  </a:solidFill>
                  <a:latin typeface="Segoe UI" panose="020B0502040204020203" pitchFamily="34" charset="0"/>
                </a:rPr>
                <a:t>Ops</a:t>
              </a:r>
              <a:br>
                <a:rPr lang="en-US" altLang="en-US" sz="900" dirty="0" smtClean="0">
                  <a:solidFill>
                    <a:srgbClr val="002050"/>
                  </a:solidFill>
                  <a:latin typeface="Segoe UI" panose="020B0502040204020203" pitchFamily="34" charset="0"/>
                </a:rPr>
              </a:br>
              <a:r>
                <a:rPr lang="en-US" altLang="en-US" sz="900" dirty="0" smtClean="0">
                  <a:solidFill>
                    <a:srgbClr val="002050"/>
                  </a:solidFill>
                  <a:latin typeface="Segoe UI" panose="020B0502040204020203" pitchFamily="34" charset="0"/>
                </a:rPr>
                <a:t>teams</a:t>
              </a:r>
              <a:r>
                <a:rPr lang="en-US" altLang="en-US" sz="900" dirty="0">
                  <a:solidFill>
                    <a:srgbClr val="002050"/>
                  </a:solidFill>
                  <a:latin typeface="Segoe UI" panose="020B0502040204020203" pitchFamily="34" charset="0"/>
                </a:rPr>
                <a:t> </a:t>
              </a:r>
              <a:r>
                <a:rPr lang="en-US" altLang="en-US" sz="900" dirty="0" smtClean="0">
                  <a:solidFill>
                    <a:srgbClr val="002050"/>
                  </a:solidFill>
                  <a:latin typeface="Segoe UI" panose="020B0502040204020203" pitchFamily="34" charset="0"/>
                </a:rPr>
                <a:t>by </a:t>
              </a:r>
              <a:r>
                <a:rPr lang="en-US" altLang="en-US" sz="900" dirty="0">
                  <a:solidFill>
                    <a:srgbClr val="002050"/>
                  </a:solidFill>
                  <a:latin typeface="Segoe UI" panose="020B0502040204020203" pitchFamily="34" charset="0"/>
                </a:rPr>
                <a:t>about a </a:t>
              </a:r>
              <a:r>
                <a:rPr lang="en-US" altLang="en-US" sz="900" b="1" dirty="0">
                  <a:solidFill>
                    <a:srgbClr val="002050"/>
                  </a:solidFill>
                  <a:latin typeface="Segoe UI" panose="020B0502040204020203" pitchFamily="34" charset="0"/>
                </a:rPr>
                <a:t>40%</a:t>
              </a:r>
              <a:r>
                <a:rPr lang="en-US" altLang="en-US" sz="900" dirty="0">
                  <a:solidFill>
                    <a:srgbClr val="002050"/>
                  </a:solidFill>
                  <a:latin typeface="Segoe UI" panose="020B0502040204020203" pitchFamily="34" charset="0"/>
                </a:rPr>
                <a:t> to </a:t>
              </a:r>
              <a:r>
                <a:rPr lang="en-US" altLang="en-US" sz="900" b="1" dirty="0">
                  <a:solidFill>
                    <a:srgbClr val="002050"/>
                  </a:solidFill>
                  <a:latin typeface="Segoe UI" panose="020B0502040204020203" pitchFamily="34" charset="0"/>
                </a:rPr>
                <a:t>33%</a:t>
              </a:r>
              <a:r>
                <a:rPr lang="en-US" altLang="en-US" sz="900" dirty="0">
                  <a:solidFill>
                    <a:srgbClr val="002050"/>
                  </a:solidFill>
                  <a:latin typeface="Segoe UI" panose="020B0502040204020203" pitchFamily="34" charset="0"/>
                </a:rPr>
                <a:t> </a:t>
              </a:r>
              <a:r>
                <a:rPr lang="en-US" altLang="en-US" sz="900" dirty="0" smtClean="0">
                  <a:solidFill>
                    <a:srgbClr val="002050"/>
                  </a:solidFill>
                  <a:latin typeface="Segoe UI" panose="020B0502040204020203" pitchFamily="34" charset="0"/>
                </a:rPr>
                <a:t>margin</a:t>
              </a:r>
              <a:endParaRPr lang="en-US" altLang="en-US" b="1" dirty="0" smtClean="0">
                <a:solidFill>
                  <a:srgbClr val="505050"/>
                </a:solidFill>
                <a:latin typeface="Segoe UI" panose="020B0502040204020203" pitchFamily="34" charset="0"/>
              </a:endParaRPr>
            </a:p>
          </p:txBody>
        </p:sp>
        <p:grpSp>
          <p:nvGrpSpPr>
            <p:cNvPr id="56" name="Group 55"/>
            <p:cNvGrpSpPr/>
            <p:nvPr/>
          </p:nvGrpSpPr>
          <p:grpSpPr>
            <a:xfrm>
              <a:off x="2941637" y="5173662"/>
              <a:ext cx="1600200" cy="212726"/>
              <a:chOff x="2941637" y="5173662"/>
              <a:chExt cx="1600200" cy="212726"/>
            </a:xfrm>
          </p:grpSpPr>
          <p:grpSp>
            <p:nvGrpSpPr>
              <p:cNvPr id="583" name="Group 582"/>
              <p:cNvGrpSpPr/>
              <p:nvPr/>
            </p:nvGrpSpPr>
            <p:grpSpPr>
              <a:xfrm>
                <a:off x="3800474" y="5173662"/>
                <a:ext cx="741363" cy="212726"/>
                <a:chOff x="3267074" y="5108575"/>
                <a:chExt cx="741363" cy="212726"/>
              </a:xfrm>
            </p:grpSpPr>
            <p:sp>
              <p:nvSpPr>
                <p:cNvPr id="406" name="Freeform 3709"/>
                <p:cNvSpPr>
                  <a:spLocks/>
                </p:cNvSpPr>
                <p:nvPr/>
              </p:nvSpPr>
              <p:spPr bwMode="auto">
                <a:xfrm>
                  <a:off x="3640137" y="5164138"/>
                  <a:ext cx="80963" cy="157163"/>
                </a:xfrm>
                <a:custGeom>
                  <a:avLst/>
                  <a:gdLst>
                    <a:gd name="T0" fmla="*/ 0 w 51"/>
                    <a:gd name="T1" fmla="*/ 0 h 99"/>
                    <a:gd name="T2" fmla="*/ 51 w 51"/>
                    <a:gd name="T3" fmla="*/ 0 h 99"/>
                    <a:gd name="T4" fmla="*/ 51 w 51"/>
                    <a:gd name="T5" fmla="*/ 99 h 99"/>
                    <a:gd name="T6" fmla="*/ 0 w 51"/>
                    <a:gd name="T7" fmla="*/ 99 h 99"/>
                    <a:gd name="T8" fmla="*/ 0 w 51"/>
                    <a:gd name="T9" fmla="*/ 0 h 99"/>
                    <a:gd name="T10" fmla="*/ 0 w 51"/>
                    <a:gd name="T11" fmla="*/ 0 h 99"/>
                  </a:gdLst>
                  <a:ahLst/>
                  <a:cxnLst>
                    <a:cxn ang="0">
                      <a:pos x="T0" y="T1"/>
                    </a:cxn>
                    <a:cxn ang="0">
                      <a:pos x="T2" y="T3"/>
                    </a:cxn>
                    <a:cxn ang="0">
                      <a:pos x="T4" y="T5"/>
                    </a:cxn>
                    <a:cxn ang="0">
                      <a:pos x="T6" y="T7"/>
                    </a:cxn>
                    <a:cxn ang="0">
                      <a:pos x="T8" y="T9"/>
                    </a:cxn>
                    <a:cxn ang="0">
                      <a:pos x="T10" y="T11"/>
                    </a:cxn>
                  </a:cxnLst>
                  <a:rect l="0" t="0" r="r" b="b"/>
                  <a:pathLst>
                    <a:path w="51" h="99">
                      <a:moveTo>
                        <a:pt x="0" y="0"/>
                      </a:moveTo>
                      <a:lnTo>
                        <a:pt x="51" y="0"/>
                      </a:lnTo>
                      <a:lnTo>
                        <a:pt x="51" y="99"/>
                      </a:lnTo>
                      <a:lnTo>
                        <a:pt x="0" y="99"/>
                      </a:lnTo>
                      <a:lnTo>
                        <a:pt x="0" y="0"/>
                      </a:lnTo>
                      <a:lnTo>
                        <a:pt x="0" y="0"/>
                      </a:ln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07" name="Freeform 3710"/>
                <p:cNvSpPr>
                  <a:spLocks/>
                </p:cNvSpPr>
                <p:nvPr/>
              </p:nvSpPr>
              <p:spPr bwMode="auto">
                <a:xfrm>
                  <a:off x="3267074" y="5108575"/>
                  <a:ext cx="373063" cy="212725"/>
                </a:xfrm>
                <a:custGeom>
                  <a:avLst/>
                  <a:gdLst>
                    <a:gd name="T0" fmla="*/ 0 w 181"/>
                    <a:gd name="T1" fmla="*/ 54 h 103"/>
                    <a:gd name="T2" fmla="*/ 9 w 181"/>
                    <a:gd name="T3" fmla="*/ 46 h 103"/>
                    <a:gd name="T4" fmla="*/ 9 w 181"/>
                    <a:gd name="T5" fmla="*/ 46 h 103"/>
                    <a:gd name="T6" fmla="*/ 9 w 181"/>
                    <a:gd name="T7" fmla="*/ 46 h 103"/>
                    <a:gd name="T8" fmla="*/ 85 w 181"/>
                    <a:gd name="T9" fmla="*/ 46 h 103"/>
                    <a:gd name="T10" fmla="*/ 85 w 181"/>
                    <a:gd name="T11" fmla="*/ 42 h 103"/>
                    <a:gd name="T12" fmla="*/ 23 w 181"/>
                    <a:gd name="T13" fmla="*/ 42 h 103"/>
                    <a:gd name="T14" fmla="*/ 20 w 181"/>
                    <a:gd name="T15" fmla="*/ 41 h 103"/>
                    <a:gd name="T16" fmla="*/ 15 w 181"/>
                    <a:gd name="T17" fmla="*/ 34 h 103"/>
                    <a:gd name="T18" fmla="*/ 23 w 181"/>
                    <a:gd name="T19" fmla="*/ 25 h 103"/>
                    <a:gd name="T20" fmla="*/ 24 w 181"/>
                    <a:gd name="T21" fmla="*/ 25 h 103"/>
                    <a:gd name="T22" fmla="*/ 85 w 181"/>
                    <a:gd name="T23" fmla="*/ 25 h 103"/>
                    <a:gd name="T24" fmla="*/ 103 w 181"/>
                    <a:gd name="T25" fmla="*/ 25 h 103"/>
                    <a:gd name="T26" fmla="*/ 150 w 181"/>
                    <a:gd name="T27" fmla="*/ 71 h 103"/>
                    <a:gd name="T28" fmla="*/ 152 w 181"/>
                    <a:gd name="T29" fmla="*/ 68 h 103"/>
                    <a:gd name="T30" fmla="*/ 150 w 181"/>
                    <a:gd name="T31" fmla="*/ 65 h 103"/>
                    <a:gd name="T32" fmla="*/ 108 w 181"/>
                    <a:gd name="T33" fmla="*/ 22 h 103"/>
                    <a:gd name="T34" fmla="*/ 108 w 181"/>
                    <a:gd name="T35" fmla="*/ 20 h 103"/>
                    <a:gd name="T36" fmla="*/ 69 w 181"/>
                    <a:gd name="T37" fmla="*/ 20 h 103"/>
                    <a:gd name="T38" fmla="*/ 69 w 181"/>
                    <a:gd name="T39" fmla="*/ 20 h 103"/>
                    <a:gd name="T40" fmla="*/ 60 w 181"/>
                    <a:gd name="T41" fmla="*/ 10 h 103"/>
                    <a:gd name="T42" fmla="*/ 69 w 181"/>
                    <a:gd name="T43" fmla="*/ 0 h 103"/>
                    <a:gd name="T44" fmla="*/ 70 w 181"/>
                    <a:gd name="T45" fmla="*/ 0 h 103"/>
                    <a:gd name="T46" fmla="*/ 70 w 181"/>
                    <a:gd name="T47" fmla="*/ 0 h 103"/>
                    <a:gd name="T48" fmla="*/ 152 w 181"/>
                    <a:gd name="T49" fmla="*/ 0 h 103"/>
                    <a:gd name="T50" fmla="*/ 181 w 181"/>
                    <a:gd name="T51" fmla="*/ 29 h 103"/>
                    <a:gd name="T52" fmla="*/ 181 w 181"/>
                    <a:gd name="T53" fmla="*/ 62 h 103"/>
                    <a:gd name="T54" fmla="*/ 181 w 181"/>
                    <a:gd name="T55" fmla="*/ 103 h 103"/>
                    <a:gd name="T56" fmla="*/ 35 w 181"/>
                    <a:gd name="T57" fmla="*/ 103 h 103"/>
                    <a:gd name="T58" fmla="*/ 27 w 181"/>
                    <a:gd name="T59" fmla="*/ 95 h 103"/>
                    <a:gd name="T60" fmla="*/ 35 w 181"/>
                    <a:gd name="T61" fmla="*/ 87 h 103"/>
                    <a:gd name="T62" fmla="*/ 85 w 181"/>
                    <a:gd name="T63" fmla="*/ 87 h 103"/>
                    <a:gd name="T64" fmla="*/ 85 w 181"/>
                    <a:gd name="T65" fmla="*/ 83 h 103"/>
                    <a:gd name="T66" fmla="*/ 23 w 181"/>
                    <a:gd name="T67" fmla="*/ 83 h 103"/>
                    <a:gd name="T68" fmla="*/ 21 w 181"/>
                    <a:gd name="T69" fmla="*/ 82 h 103"/>
                    <a:gd name="T70" fmla="*/ 15 w 181"/>
                    <a:gd name="T71" fmla="*/ 75 h 103"/>
                    <a:gd name="T72" fmla="*/ 23 w 181"/>
                    <a:gd name="T73" fmla="*/ 66 h 103"/>
                    <a:gd name="T74" fmla="*/ 23 w 181"/>
                    <a:gd name="T75" fmla="*/ 66 h 103"/>
                    <a:gd name="T76" fmla="*/ 23 w 181"/>
                    <a:gd name="T77" fmla="*/ 66 h 103"/>
                    <a:gd name="T78" fmla="*/ 85 w 181"/>
                    <a:gd name="T79" fmla="*/ 66 h 103"/>
                    <a:gd name="T80" fmla="*/ 85 w 181"/>
                    <a:gd name="T81" fmla="*/ 62 h 103"/>
                    <a:gd name="T82" fmla="*/ 9 w 181"/>
                    <a:gd name="T83" fmla="*/ 62 h 103"/>
                    <a:gd name="T84" fmla="*/ 7 w 181"/>
                    <a:gd name="T85" fmla="*/ 62 h 103"/>
                    <a:gd name="T86" fmla="*/ 0 w 181"/>
                    <a:gd name="T87" fmla="*/ 5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1" h="103">
                      <a:moveTo>
                        <a:pt x="0" y="54"/>
                      </a:moveTo>
                      <a:cubicBezTo>
                        <a:pt x="0" y="49"/>
                        <a:pt x="5" y="46"/>
                        <a:pt x="9" y="46"/>
                      </a:cubicBezTo>
                      <a:cubicBezTo>
                        <a:pt x="9" y="46"/>
                        <a:pt x="9" y="46"/>
                        <a:pt x="9" y="46"/>
                      </a:cubicBezTo>
                      <a:cubicBezTo>
                        <a:pt x="9" y="46"/>
                        <a:pt x="9" y="46"/>
                        <a:pt x="9" y="46"/>
                      </a:cubicBezTo>
                      <a:cubicBezTo>
                        <a:pt x="85" y="46"/>
                        <a:pt x="85" y="46"/>
                        <a:pt x="85" y="46"/>
                      </a:cubicBezTo>
                      <a:cubicBezTo>
                        <a:pt x="85" y="42"/>
                        <a:pt x="85" y="42"/>
                        <a:pt x="85" y="42"/>
                      </a:cubicBezTo>
                      <a:cubicBezTo>
                        <a:pt x="23" y="42"/>
                        <a:pt x="23" y="42"/>
                        <a:pt x="23" y="42"/>
                      </a:cubicBezTo>
                      <a:cubicBezTo>
                        <a:pt x="22" y="42"/>
                        <a:pt x="21" y="42"/>
                        <a:pt x="20" y="41"/>
                      </a:cubicBezTo>
                      <a:cubicBezTo>
                        <a:pt x="17" y="40"/>
                        <a:pt x="15" y="37"/>
                        <a:pt x="15" y="34"/>
                      </a:cubicBezTo>
                      <a:cubicBezTo>
                        <a:pt x="15" y="29"/>
                        <a:pt x="18" y="25"/>
                        <a:pt x="23" y="25"/>
                      </a:cubicBezTo>
                      <a:cubicBezTo>
                        <a:pt x="24" y="25"/>
                        <a:pt x="24" y="25"/>
                        <a:pt x="24" y="25"/>
                      </a:cubicBezTo>
                      <a:cubicBezTo>
                        <a:pt x="30" y="25"/>
                        <a:pt x="85" y="25"/>
                        <a:pt x="85" y="25"/>
                      </a:cubicBezTo>
                      <a:cubicBezTo>
                        <a:pt x="103" y="25"/>
                        <a:pt x="103" y="25"/>
                        <a:pt x="103" y="25"/>
                      </a:cubicBezTo>
                      <a:cubicBezTo>
                        <a:pt x="104" y="51"/>
                        <a:pt x="125" y="71"/>
                        <a:pt x="150" y="71"/>
                      </a:cubicBezTo>
                      <a:cubicBezTo>
                        <a:pt x="151" y="71"/>
                        <a:pt x="152" y="69"/>
                        <a:pt x="152" y="68"/>
                      </a:cubicBezTo>
                      <a:cubicBezTo>
                        <a:pt x="152" y="66"/>
                        <a:pt x="151" y="65"/>
                        <a:pt x="150" y="65"/>
                      </a:cubicBezTo>
                      <a:cubicBezTo>
                        <a:pt x="127" y="65"/>
                        <a:pt x="108" y="46"/>
                        <a:pt x="108" y="22"/>
                      </a:cubicBezTo>
                      <a:cubicBezTo>
                        <a:pt x="108" y="22"/>
                        <a:pt x="108" y="21"/>
                        <a:pt x="108" y="20"/>
                      </a:cubicBezTo>
                      <a:cubicBezTo>
                        <a:pt x="69" y="20"/>
                        <a:pt x="69" y="20"/>
                        <a:pt x="69" y="20"/>
                      </a:cubicBezTo>
                      <a:cubicBezTo>
                        <a:pt x="69" y="20"/>
                        <a:pt x="69" y="20"/>
                        <a:pt x="69" y="20"/>
                      </a:cubicBezTo>
                      <a:cubicBezTo>
                        <a:pt x="64" y="20"/>
                        <a:pt x="60" y="15"/>
                        <a:pt x="60" y="10"/>
                      </a:cubicBezTo>
                      <a:cubicBezTo>
                        <a:pt x="60" y="4"/>
                        <a:pt x="64" y="0"/>
                        <a:pt x="69" y="0"/>
                      </a:cubicBezTo>
                      <a:cubicBezTo>
                        <a:pt x="69" y="0"/>
                        <a:pt x="69" y="0"/>
                        <a:pt x="70" y="0"/>
                      </a:cubicBezTo>
                      <a:cubicBezTo>
                        <a:pt x="70" y="0"/>
                        <a:pt x="70" y="0"/>
                        <a:pt x="70" y="0"/>
                      </a:cubicBezTo>
                      <a:cubicBezTo>
                        <a:pt x="152" y="0"/>
                        <a:pt x="152" y="0"/>
                        <a:pt x="152" y="0"/>
                      </a:cubicBezTo>
                      <a:cubicBezTo>
                        <a:pt x="169" y="0"/>
                        <a:pt x="181" y="12"/>
                        <a:pt x="181" y="29"/>
                      </a:cubicBezTo>
                      <a:cubicBezTo>
                        <a:pt x="181" y="62"/>
                        <a:pt x="181" y="62"/>
                        <a:pt x="181" y="62"/>
                      </a:cubicBezTo>
                      <a:cubicBezTo>
                        <a:pt x="181" y="103"/>
                        <a:pt x="181" y="103"/>
                        <a:pt x="181" y="103"/>
                      </a:cubicBezTo>
                      <a:cubicBezTo>
                        <a:pt x="35" y="103"/>
                        <a:pt x="35" y="103"/>
                        <a:pt x="35" y="103"/>
                      </a:cubicBezTo>
                      <a:cubicBezTo>
                        <a:pt x="30" y="103"/>
                        <a:pt x="27" y="99"/>
                        <a:pt x="27" y="95"/>
                      </a:cubicBezTo>
                      <a:cubicBezTo>
                        <a:pt x="27" y="90"/>
                        <a:pt x="30" y="87"/>
                        <a:pt x="35" y="87"/>
                      </a:cubicBezTo>
                      <a:cubicBezTo>
                        <a:pt x="35" y="87"/>
                        <a:pt x="85" y="87"/>
                        <a:pt x="85" y="87"/>
                      </a:cubicBezTo>
                      <a:cubicBezTo>
                        <a:pt x="85" y="83"/>
                        <a:pt x="85" y="83"/>
                        <a:pt x="85" y="83"/>
                      </a:cubicBezTo>
                      <a:cubicBezTo>
                        <a:pt x="23" y="83"/>
                        <a:pt x="23" y="83"/>
                        <a:pt x="23" y="83"/>
                      </a:cubicBezTo>
                      <a:cubicBezTo>
                        <a:pt x="22" y="83"/>
                        <a:pt x="22" y="82"/>
                        <a:pt x="21" y="82"/>
                      </a:cubicBezTo>
                      <a:cubicBezTo>
                        <a:pt x="17" y="81"/>
                        <a:pt x="15" y="78"/>
                        <a:pt x="15" y="75"/>
                      </a:cubicBezTo>
                      <a:cubicBezTo>
                        <a:pt x="15" y="70"/>
                        <a:pt x="18" y="66"/>
                        <a:pt x="23" y="66"/>
                      </a:cubicBezTo>
                      <a:cubicBezTo>
                        <a:pt x="23" y="66"/>
                        <a:pt x="23" y="66"/>
                        <a:pt x="23" y="66"/>
                      </a:cubicBezTo>
                      <a:cubicBezTo>
                        <a:pt x="23" y="66"/>
                        <a:pt x="23" y="66"/>
                        <a:pt x="23" y="66"/>
                      </a:cubicBezTo>
                      <a:cubicBezTo>
                        <a:pt x="85" y="66"/>
                        <a:pt x="85" y="66"/>
                        <a:pt x="85" y="66"/>
                      </a:cubicBezTo>
                      <a:cubicBezTo>
                        <a:pt x="85" y="62"/>
                        <a:pt x="85" y="62"/>
                        <a:pt x="85" y="62"/>
                      </a:cubicBezTo>
                      <a:cubicBezTo>
                        <a:pt x="9" y="62"/>
                        <a:pt x="9" y="62"/>
                        <a:pt x="9" y="62"/>
                      </a:cubicBezTo>
                      <a:cubicBezTo>
                        <a:pt x="8" y="62"/>
                        <a:pt x="7" y="62"/>
                        <a:pt x="7" y="62"/>
                      </a:cubicBezTo>
                      <a:cubicBezTo>
                        <a:pt x="3" y="61"/>
                        <a:pt x="0" y="58"/>
                        <a:pt x="0" y="54"/>
                      </a:cubicBezTo>
                      <a:close/>
                    </a:path>
                  </a:pathLst>
                </a:custGeom>
                <a:solidFill>
                  <a:srgbClr val="E1BC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08" name="Freeform 3711"/>
                <p:cNvSpPr>
                  <a:spLocks/>
                </p:cNvSpPr>
                <p:nvPr/>
              </p:nvSpPr>
              <p:spPr bwMode="auto">
                <a:xfrm>
                  <a:off x="3721099" y="5164138"/>
                  <a:ext cx="287338" cy="157163"/>
                </a:xfrm>
                <a:custGeom>
                  <a:avLst/>
                  <a:gdLst>
                    <a:gd name="T0" fmla="*/ 0 w 181"/>
                    <a:gd name="T1" fmla="*/ 0 h 99"/>
                    <a:gd name="T2" fmla="*/ 181 w 181"/>
                    <a:gd name="T3" fmla="*/ 0 h 99"/>
                    <a:gd name="T4" fmla="*/ 181 w 181"/>
                    <a:gd name="T5" fmla="*/ 99 h 99"/>
                    <a:gd name="T6" fmla="*/ 0 w 181"/>
                    <a:gd name="T7" fmla="*/ 99 h 99"/>
                    <a:gd name="T8" fmla="*/ 0 w 181"/>
                    <a:gd name="T9" fmla="*/ 0 h 99"/>
                    <a:gd name="T10" fmla="*/ 0 w 181"/>
                    <a:gd name="T11" fmla="*/ 0 h 99"/>
                  </a:gdLst>
                  <a:ahLst/>
                  <a:cxnLst>
                    <a:cxn ang="0">
                      <a:pos x="T0" y="T1"/>
                    </a:cxn>
                    <a:cxn ang="0">
                      <a:pos x="T2" y="T3"/>
                    </a:cxn>
                    <a:cxn ang="0">
                      <a:pos x="T4" y="T5"/>
                    </a:cxn>
                    <a:cxn ang="0">
                      <a:pos x="T6" y="T7"/>
                    </a:cxn>
                    <a:cxn ang="0">
                      <a:pos x="T8" y="T9"/>
                    </a:cxn>
                    <a:cxn ang="0">
                      <a:pos x="T10" y="T11"/>
                    </a:cxn>
                  </a:cxnLst>
                  <a:rect l="0" t="0" r="r" b="b"/>
                  <a:pathLst>
                    <a:path w="181" h="99">
                      <a:moveTo>
                        <a:pt x="0" y="0"/>
                      </a:moveTo>
                      <a:lnTo>
                        <a:pt x="181" y="0"/>
                      </a:lnTo>
                      <a:lnTo>
                        <a:pt x="181" y="99"/>
                      </a:lnTo>
                      <a:lnTo>
                        <a:pt x="0" y="99"/>
                      </a:lnTo>
                      <a:lnTo>
                        <a:pt x="0" y="0"/>
                      </a:lnTo>
                      <a:lnTo>
                        <a:pt x="0" y="0"/>
                      </a:lnTo>
                      <a:close/>
                    </a:path>
                  </a:pathLst>
                </a:custGeom>
                <a:solidFill>
                  <a:srgbClr val="176C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09" name="Oval 3712"/>
                <p:cNvSpPr>
                  <a:spLocks noChangeArrowheads="1"/>
                </p:cNvSpPr>
                <p:nvPr/>
              </p:nvSpPr>
              <p:spPr bwMode="auto">
                <a:xfrm>
                  <a:off x="3665537" y="5268913"/>
                  <a:ext cx="26988" cy="2698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grpSp>
          <p:grpSp>
            <p:nvGrpSpPr>
              <p:cNvPr id="22" name="Group 21"/>
              <p:cNvGrpSpPr/>
              <p:nvPr/>
            </p:nvGrpSpPr>
            <p:grpSpPr>
              <a:xfrm>
                <a:off x="2941637" y="5173662"/>
                <a:ext cx="741362" cy="212726"/>
                <a:chOff x="2789237" y="5173662"/>
                <a:chExt cx="741362" cy="212726"/>
              </a:xfrm>
            </p:grpSpPr>
            <p:sp>
              <p:nvSpPr>
                <p:cNvPr id="410" name="Freeform 3713"/>
                <p:cNvSpPr>
                  <a:spLocks/>
                </p:cNvSpPr>
                <p:nvPr/>
              </p:nvSpPr>
              <p:spPr bwMode="auto">
                <a:xfrm>
                  <a:off x="3462337" y="5316537"/>
                  <a:ext cx="26988" cy="23813"/>
                </a:xfrm>
                <a:custGeom>
                  <a:avLst/>
                  <a:gdLst>
                    <a:gd name="T0" fmla="*/ 13 w 13"/>
                    <a:gd name="T1" fmla="*/ 0 h 12"/>
                    <a:gd name="T2" fmla="*/ 7 w 13"/>
                    <a:gd name="T3" fmla="*/ 0 h 12"/>
                    <a:gd name="T4" fmla="*/ 0 w 13"/>
                    <a:gd name="T5" fmla="*/ 6 h 12"/>
                    <a:gd name="T6" fmla="*/ 7 w 13"/>
                    <a:gd name="T7" fmla="*/ 12 h 12"/>
                    <a:gd name="T8" fmla="*/ 13 w 13"/>
                    <a:gd name="T9" fmla="*/ 12 h 12"/>
                    <a:gd name="T10" fmla="*/ 13 w 13"/>
                    <a:gd name="T11" fmla="*/ 0 h 12"/>
                    <a:gd name="T12" fmla="*/ 13 w 13"/>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3" h="12">
                      <a:moveTo>
                        <a:pt x="13" y="0"/>
                      </a:moveTo>
                      <a:cubicBezTo>
                        <a:pt x="7" y="0"/>
                        <a:pt x="7" y="0"/>
                        <a:pt x="7" y="0"/>
                      </a:cubicBezTo>
                      <a:cubicBezTo>
                        <a:pt x="3" y="0"/>
                        <a:pt x="0" y="2"/>
                        <a:pt x="0" y="6"/>
                      </a:cubicBezTo>
                      <a:cubicBezTo>
                        <a:pt x="0" y="9"/>
                        <a:pt x="3" y="12"/>
                        <a:pt x="7" y="12"/>
                      </a:cubicBezTo>
                      <a:cubicBezTo>
                        <a:pt x="13" y="12"/>
                        <a:pt x="13" y="12"/>
                        <a:pt x="13" y="12"/>
                      </a:cubicBezTo>
                      <a:cubicBezTo>
                        <a:pt x="13" y="0"/>
                        <a:pt x="13" y="0"/>
                        <a:pt x="13" y="0"/>
                      </a:cubicBezTo>
                      <a:cubicBezTo>
                        <a:pt x="13" y="0"/>
                        <a:pt x="13" y="0"/>
                        <a:pt x="13" y="0"/>
                      </a:cubicBezTo>
                      <a:close/>
                    </a:path>
                  </a:pathLst>
                </a:custGeom>
                <a:solidFill>
                  <a:srgbClr val="ECCEA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11" name="Freeform 3714"/>
                <p:cNvSpPr>
                  <a:spLocks/>
                </p:cNvSpPr>
                <p:nvPr/>
              </p:nvSpPr>
              <p:spPr bwMode="auto">
                <a:xfrm>
                  <a:off x="3489324" y="5272087"/>
                  <a:ext cx="28575" cy="26988"/>
                </a:xfrm>
                <a:custGeom>
                  <a:avLst/>
                  <a:gdLst>
                    <a:gd name="T0" fmla="*/ 14 w 14"/>
                    <a:gd name="T1" fmla="*/ 0 h 13"/>
                    <a:gd name="T2" fmla="*/ 7 w 14"/>
                    <a:gd name="T3" fmla="*/ 0 h 13"/>
                    <a:gd name="T4" fmla="*/ 0 w 14"/>
                    <a:gd name="T5" fmla="*/ 6 h 13"/>
                    <a:gd name="T6" fmla="*/ 7 w 14"/>
                    <a:gd name="T7" fmla="*/ 13 h 13"/>
                    <a:gd name="T8" fmla="*/ 14 w 14"/>
                    <a:gd name="T9" fmla="*/ 13 h 13"/>
                    <a:gd name="T10" fmla="*/ 14 w 14"/>
                    <a:gd name="T11" fmla="*/ 0 h 13"/>
                    <a:gd name="T12" fmla="*/ 14 w 14"/>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4" h="13">
                      <a:moveTo>
                        <a:pt x="14" y="0"/>
                      </a:moveTo>
                      <a:cubicBezTo>
                        <a:pt x="7" y="0"/>
                        <a:pt x="7" y="0"/>
                        <a:pt x="7" y="0"/>
                      </a:cubicBezTo>
                      <a:cubicBezTo>
                        <a:pt x="3" y="0"/>
                        <a:pt x="0" y="3"/>
                        <a:pt x="0" y="6"/>
                      </a:cubicBezTo>
                      <a:cubicBezTo>
                        <a:pt x="0" y="10"/>
                        <a:pt x="3" y="13"/>
                        <a:pt x="7" y="13"/>
                      </a:cubicBezTo>
                      <a:cubicBezTo>
                        <a:pt x="14" y="13"/>
                        <a:pt x="14" y="13"/>
                        <a:pt x="14" y="13"/>
                      </a:cubicBezTo>
                      <a:cubicBezTo>
                        <a:pt x="14" y="0"/>
                        <a:pt x="14" y="0"/>
                        <a:pt x="14" y="0"/>
                      </a:cubicBezTo>
                      <a:cubicBezTo>
                        <a:pt x="14" y="0"/>
                        <a:pt x="14" y="0"/>
                        <a:pt x="14" y="0"/>
                      </a:cubicBezTo>
                      <a:close/>
                    </a:path>
                  </a:pathLst>
                </a:custGeom>
                <a:solidFill>
                  <a:srgbClr val="ECCEA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12" name="Freeform 3715"/>
                <p:cNvSpPr>
                  <a:spLocks/>
                </p:cNvSpPr>
                <p:nvPr/>
              </p:nvSpPr>
              <p:spPr bwMode="auto">
                <a:xfrm>
                  <a:off x="3460749" y="5229225"/>
                  <a:ext cx="28575" cy="26988"/>
                </a:xfrm>
                <a:custGeom>
                  <a:avLst/>
                  <a:gdLst>
                    <a:gd name="T0" fmla="*/ 14 w 14"/>
                    <a:gd name="T1" fmla="*/ 0 h 13"/>
                    <a:gd name="T2" fmla="*/ 6 w 14"/>
                    <a:gd name="T3" fmla="*/ 0 h 13"/>
                    <a:gd name="T4" fmla="*/ 0 w 14"/>
                    <a:gd name="T5" fmla="*/ 6 h 13"/>
                    <a:gd name="T6" fmla="*/ 6 w 14"/>
                    <a:gd name="T7" fmla="*/ 13 h 13"/>
                    <a:gd name="T8" fmla="*/ 14 w 14"/>
                    <a:gd name="T9" fmla="*/ 13 h 13"/>
                    <a:gd name="T10" fmla="*/ 14 w 14"/>
                    <a:gd name="T11" fmla="*/ 0 h 13"/>
                    <a:gd name="T12" fmla="*/ 14 w 14"/>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4" h="13">
                      <a:moveTo>
                        <a:pt x="14" y="0"/>
                      </a:moveTo>
                      <a:cubicBezTo>
                        <a:pt x="6" y="0"/>
                        <a:pt x="6" y="0"/>
                        <a:pt x="6" y="0"/>
                      </a:cubicBezTo>
                      <a:cubicBezTo>
                        <a:pt x="3" y="0"/>
                        <a:pt x="0" y="3"/>
                        <a:pt x="0" y="6"/>
                      </a:cubicBezTo>
                      <a:cubicBezTo>
                        <a:pt x="0" y="10"/>
                        <a:pt x="3" y="13"/>
                        <a:pt x="6" y="13"/>
                      </a:cubicBezTo>
                      <a:cubicBezTo>
                        <a:pt x="14" y="13"/>
                        <a:pt x="14" y="13"/>
                        <a:pt x="14" y="13"/>
                      </a:cubicBezTo>
                      <a:cubicBezTo>
                        <a:pt x="14" y="0"/>
                        <a:pt x="14" y="0"/>
                        <a:pt x="14" y="0"/>
                      </a:cubicBezTo>
                      <a:cubicBezTo>
                        <a:pt x="14" y="0"/>
                        <a:pt x="14" y="0"/>
                        <a:pt x="14" y="0"/>
                      </a:cubicBezTo>
                      <a:close/>
                    </a:path>
                  </a:pathLst>
                </a:custGeom>
                <a:solidFill>
                  <a:srgbClr val="ECCEA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13" name="Freeform 3716"/>
                <p:cNvSpPr>
                  <a:spLocks/>
                </p:cNvSpPr>
                <p:nvPr/>
              </p:nvSpPr>
              <p:spPr bwMode="auto">
                <a:xfrm>
                  <a:off x="3078162" y="5229225"/>
                  <a:ext cx="77788" cy="157163"/>
                </a:xfrm>
                <a:custGeom>
                  <a:avLst/>
                  <a:gdLst>
                    <a:gd name="T0" fmla="*/ 49 w 49"/>
                    <a:gd name="T1" fmla="*/ 99 h 99"/>
                    <a:gd name="T2" fmla="*/ 0 w 49"/>
                    <a:gd name="T3" fmla="*/ 99 h 99"/>
                    <a:gd name="T4" fmla="*/ 0 w 49"/>
                    <a:gd name="T5" fmla="*/ 0 h 99"/>
                    <a:gd name="T6" fmla="*/ 49 w 49"/>
                    <a:gd name="T7" fmla="*/ 2 h 99"/>
                    <a:gd name="T8" fmla="*/ 49 w 49"/>
                    <a:gd name="T9" fmla="*/ 99 h 99"/>
                    <a:gd name="T10" fmla="*/ 49 w 49"/>
                    <a:gd name="T11" fmla="*/ 99 h 99"/>
                    <a:gd name="T12" fmla="*/ 49 w 49"/>
                    <a:gd name="T13" fmla="*/ 99 h 99"/>
                  </a:gdLst>
                  <a:ahLst/>
                  <a:cxnLst>
                    <a:cxn ang="0">
                      <a:pos x="T0" y="T1"/>
                    </a:cxn>
                    <a:cxn ang="0">
                      <a:pos x="T2" y="T3"/>
                    </a:cxn>
                    <a:cxn ang="0">
                      <a:pos x="T4" y="T5"/>
                    </a:cxn>
                    <a:cxn ang="0">
                      <a:pos x="T6" y="T7"/>
                    </a:cxn>
                    <a:cxn ang="0">
                      <a:pos x="T8" y="T9"/>
                    </a:cxn>
                    <a:cxn ang="0">
                      <a:pos x="T10" y="T11"/>
                    </a:cxn>
                    <a:cxn ang="0">
                      <a:pos x="T12" y="T13"/>
                    </a:cxn>
                  </a:cxnLst>
                  <a:rect l="0" t="0" r="r" b="b"/>
                  <a:pathLst>
                    <a:path w="49" h="99">
                      <a:moveTo>
                        <a:pt x="49" y="99"/>
                      </a:moveTo>
                      <a:lnTo>
                        <a:pt x="0" y="99"/>
                      </a:lnTo>
                      <a:lnTo>
                        <a:pt x="0" y="0"/>
                      </a:lnTo>
                      <a:lnTo>
                        <a:pt x="49" y="2"/>
                      </a:lnTo>
                      <a:lnTo>
                        <a:pt x="49" y="99"/>
                      </a:lnTo>
                      <a:lnTo>
                        <a:pt x="49" y="99"/>
                      </a:lnTo>
                      <a:lnTo>
                        <a:pt x="49" y="9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14" name="Freeform 3717"/>
                <p:cNvSpPr>
                  <a:spLocks/>
                </p:cNvSpPr>
                <p:nvPr/>
              </p:nvSpPr>
              <p:spPr bwMode="auto">
                <a:xfrm>
                  <a:off x="3078162" y="5229225"/>
                  <a:ext cx="77788" cy="157163"/>
                </a:xfrm>
                <a:custGeom>
                  <a:avLst/>
                  <a:gdLst>
                    <a:gd name="T0" fmla="*/ 0 w 49"/>
                    <a:gd name="T1" fmla="*/ 0 h 99"/>
                    <a:gd name="T2" fmla="*/ 49 w 49"/>
                    <a:gd name="T3" fmla="*/ 0 h 99"/>
                    <a:gd name="T4" fmla="*/ 49 w 49"/>
                    <a:gd name="T5" fmla="*/ 99 h 99"/>
                    <a:gd name="T6" fmla="*/ 0 w 49"/>
                    <a:gd name="T7" fmla="*/ 99 h 99"/>
                    <a:gd name="T8" fmla="*/ 0 w 49"/>
                    <a:gd name="T9" fmla="*/ 0 h 99"/>
                    <a:gd name="T10" fmla="*/ 0 w 49"/>
                    <a:gd name="T11" fmla="*/ 0 h 99"/>
                  </a:gdLst>
                  <a:ahLst/>
                  <a:cxnLst>
                    <a:cxn ang="0">
                      <a:pos x="T0" y="T1"/>
                    </a:cxn>
                    <a:cxn ang="0">
                      <a:pos x="T2" y="T3"/>
                    </a:cxn>
                    <a:cxn ang="0">
                      <a:pos x="T4" y="T5"/>
                    </a:cxn>
                    <a:cxn ang="0">
                      <a:pos x="T6" y="T7"/>
                    </a:cxn>
                    <a:cxn ang="0">
                      <a:pos x="T8" y="T9"/>
                    </a:cxn>
                    <a:cxn ang="0">
                      <a:pos x="T10" y="T11"/>
                    </a:cxn>
                  </a:cxnLst>
                  <a:rect l="0" t="0" r="r" b="b"/>
                  <a:pathLst>
                    <a:path w="49" h="99">
                      <a:moveTo>
                        <a:pt x="0" y="0"/>
                      </a:moveTo>
                      <a:lnTo>
                        <a:pt x="49" y="0"/>
                      </a:lnTo>
                      <a:lnTo>
                        <a:pt x="49" y="99"/>
                      </a:lnTo>
                      <a:lnTo>
                        <a:pt x="0" y="99"/>
                      </a:lnTo>
                      <a:lnTo>
                        <a:pt x="0"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15" name="Freeform 3718"/>
                <p:cNvSpPr>
                  <a:spLocks/>
                </p:cNvSpPr>
                <p:nvPr/>
              </p:nvSpPr>
              <p:spPr bwMode="auto">
                <a:xfrm>
                  <a:off x="2789237" y="5229225"/>
                  <a:ext cx="288925" cy="157163"/>
                </a:xfrm>
                <a:custGeom>
                  <a:avLst/>
                  <a:gdLst>
                    <a:gd name="T0" fmla="*/ 0 w 182"/>
                    <a:gd name="T1" fmla="*/ 0 h 99"/>
                    <a:gd name="T2" fmla="*/ 182 w 182"/>
                    <a:gd name="T3" fmla="*/ 0 h 99"/>
                    <a:gd name="T4" fmla="*/ 182 w 182"/>
                    <a:gd name="T5" fmla="*/ 99 h 99"/>
                    <a:gd name="T6" fmla="*/ 0 w 182"/>
                    <a:gd name="T7" fmla="*/ 99 h 99"/>
                    <a:gd name="T8" fmla="*/ 0 w 182"/>
                    <a:gd name="T9" fmla="*/ 0 h 99"/>
                    <a:gd name="T10" fmla="*/ 0 w 182"/>
                    <a:gd name="T11" fmla="*/ 0 h 99"/>
                  </a:gdLst>
                  <a:ahLst/>
                  <a:cxnLst>
                    <a:cxn ang="0">
                      <a:pos x="T0" y="T1"/>
                    </a:cxn>
                    <a:cxn ang="0">
                      <a:pos x="T2" y="T3"/>
                    </a:cxn>
                    <a:cxn ang="0">
                      <a:pos x="T4" y="T5"/>
                    </a:cxn>
                    <a:cxn ang="0">
                      <a:pos x="T6" y="T7"/>
                    </a:cxn>
                    <a:cxn ang="0">
                      <a:pos x="T8" y="T9"/>
                    </a:cxn>
                    <a:cxn ang="0">
                      <a:pos x="T10" y="T11"/>
                    </a:cxn>
                  </a:cxnLst>
                  <a:rect l="0" t="0" r="r" b="b"/>
                  <a:pathLst>
                    <a:path w="182" h="99">
                      <a:moveTo>
                        <a:pt x="0" y="0"/>
                      </a:moveTo>
                      <a:lnTo>
                        <a:pt x="182" y="0"/>
                      </a:lnTo>
                      <a:lnTo>
                        <a:pt x="182" y="99"/>
                      </a:lnTo>
                      <a:lnTo>
                        <a:pt x="0" y="99"/>
                      </a:lnTo>
                      <a:lnTo>
                        <a:pt x="0" y="0"/>
                      </a:lnTo>
                      <a:lnTo>
                        <a:pt x="0" y="0"/>
                      </a:lnTo>
                      <a:close/>
                    </a:path>
                  </a:pathLst>
                </a:custGeom>
                <a:solidFill>
                  <a:srgbClr val="8D2376"/>
                </a:solidFill>
                <a:ln>
                  <a:noFill/>
                </a:ln>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16" name="Oval 3719"/>
                <p:cNvSpPr>
                  <a:spLocks noChangeArrowheads="1"/>
                </p:cNvSpPr>
                <p:nvPr/>
              </p:nvSpPr>
              <p:spPr bwMode="auto">
                <a:xfrm>
                  <a:off x="3105149" y="5334000"/>
                  <a:ext cx="26988" cy="26988"/>
                </a:xfrm>
                <a:prstGeom prst="ellipse">
                  <a:avLst/>
                </a:pr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17" name="Freeform 3720"/>
                <p:cNvSpPr>
                  <a:spLocks/>
                </p:cNvSpPr>
                <p:nvPr/>
              </p:nvSpPr>
              <p:spPr bwMode="auto">
                <a:xfrm>
                  <a:off x="3155949" y="5173662"/>
                  <a:ext cx="374650" cy="212725"/>
                </a:xfrm>
                <a:custGeom>
                  <a:avLst/>
                  <a:gdLst>
                    <a:gd name="T0" fmla="*/ 173 w 181"/>
                    <a:gd name="T1" fmla="*/ 46 h 103"/>
                    <a:gd name="T2" fmla="*/ 173 w 181"/>
                    <a:gd name="T3" fmla="*/ 46 h 103"/>
                    <a:gd name="T4" fmla="*/ 172 w 181"/>
                    <a:gd name="T5" fmla="*/ 46 h 103"/>
                    <a:gd name="T6" fmla="*/ 96 w 181"/>
                    <a:gd name="T7" fmla="*/ 46 h 103"/>
                    <a:gd name="T8" fmla="*/ 96 w 181"/>
                    <a:gd name="T9" fmla="*/ 42 h 103"/>
                    <a:gd name="T10" fmla="*/ 158 w 181"/>
                    <a:gd name="T11" fmla="*/ 42 h 103"/>
                    <a:gd name="T12" fmla="*/ 160 w 181"/>
                    <a:gd name="T13" fmla="*/ 41 h 103"/>
                    <a:gd name="T14" fmla="*/ 166 w 181"/>
                    <a:gd name="T15" fmla="*/ 34 h 103"/>
                    <a:gd name="T16" fmla="*/ 158 w 181"/>
                    <a:gd name="T17" fmla="*/ 25 h 103"/>
                    <a:gd name="T18" fmla="*/ 157 w 181"/>
                    <a:gd name="T19" fmla="*/ 25 h 103"/>
                    <a:gd name="T20" fmla="*/ 83 w 181"/>
                    <a:gd name="T21" fmla="*/ 25 h 103"/>
                    <a:gd name="T22" fmla="*/ 83 w 181"/>
                    <a:gd name="T23" fmla="*/ 20 h 103"/>
                    <a:gd name="T24" fmla="*/ 112 w 181"/>
                    <a:gd name="T25" fmla="*/ 20 h 103"/>
                    <a:gd name="T26" fmla="*/ 112 w 181"/>
                    <a:gd name="T27" fmla="*/ 20 h 103"/>
                    <a:gd name="T28" fmla="*/ 122 w 181"/>
                    <a:gd name="T29" fmla="*/ 10 h 103"/>
                    <a:gd name="T30" fmla="*/ 122 w 181"/>
                    <a:gd name="T31" fmla="*/ 0 h 103"/>
                    <a:gd name="T32" fmla="*/ 111 w 181"/>
                    <a:gd name="T33" fmla="*/ 0 h 103"/>
                    <a:gd name="T34" fmla="*/ 29 w 181"/>
                    <a:gd name="T35" fmla="*/ 0 h 103"/>
                    <a:gd name="T36" fmla="*/ 0 w 181"/>
                    <a:gd name="T37" fmla="*/ 29 h 103"/>
                    <a:gd name="T38" fmla="*/ 0 w 181"/>
                    <a:gd name="T39" fmla="*/ 103 h 103"/>
                    <a:gd name="T40" fmla="*/ 146 w 181"/>
                    <a:gd name="T41" fmla="*/ 103 h 103"/>
                    <a:gd name="T42" fmla="*/ 155 w 181"/>
                    <a:gd name="T43" fmla="*/ 95 h 103"/>
                    <a:gd name="T44" fmla="*/ 146 w 181"/>
                    <a:gd name="T45" fmla="*/ 87 h 103"/>
                    <a:gd name="T46" fmla="*/ 96 w 181"/>
                    <a:gd name="T47" fmla="*/ 87 h 103"/>
                    <a:gd name="T48" fmla="*/ 96 w 181"/>
                    <a:gd name="T49" fmla="*/ 83 h 103"/>
                    <a:gd name="T50" fmla="*/ 158 w 181"/>
                    <a:gd name="T51" fmla="*/ 83 h 103"/>
                    <a:gd name="T52" fmla="*/ 160 w 181"/>
                    <a:gd name="T53" fmla="*/ 82 h 103"/>
                    <a:gd name="T54" fmla="*/ 166 w 181"/>
                    <a:gd name="T55" fmla="*/ 75 h 103"/>
                    <a:gd name="T56" fmla="*/ 158 w 181"/>
                    <a:gd name="T57" fmla="*/ 66 h 103"/>
                    <a:gd name="T58" fmla="*/ 158 w 181"/>
                    <a:gd name="T59" fmla="*/ 66 h 103"/>
                    <a:gd name="T60" fmla="*/ 158 w 181"/>
                    <a:gd name="T61" fmla="*/ 66 h 103"/>
                    <a:gd name="T62" fmla="*/ 96 w 181"/>
                    <a:gd name="T63" fmla="*/ 66 h 103"/>
                    <a:gd name="T64" fmla="*/ 96 w 181"/>
                    <a:gd name="T65" fmla="*/ 62 h 103"/>
                    <a:gd name="T66" fmla="*/ 172 w 181"/>
                    <a:gd name="T67" fmla="*/ 62 h 103"/>
                    <a:gd name="T68" fmla="*/ 174 w 181"/>
                    <a:gd name="T69" fmla="*/ 62 h 103"/>
                    <a:gd name="T70" fmla="*/ 181 w 181"/>
                    <a:gd name="T71" fmla="*/ 54 h 103"/>
                    <a:gd name="T72" fmla="*/ 173 w 181"/>
                    <a:gd name="T73" fmla="*/ 4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1" h="103">
                      <a:moveTo>
                        <a:pt x="173" y="46"/>
                      </a:moveTo>
                      <a:cubicBezTo>
                        <a:pt x="173" y="46"/>
                        <a:pt x="173" y="46"/>
                        <a:pt x="173" y="46"/>
                      </a:cubicBezTo>
                      <a:cubicBezTo>
                        <a:pt x="173" y="46"/>
                        <a:pt x="173" y="46"/>
                        <a:pt x="172" y="46"/>
                      </a:cubicBezTo>
                      <a:cubicBezTo>
                        <a:pt x="96" y="46"/>
                        <a:pt x="96" y="46"/>
                        <a:pt x="96" y="46"/>
                      </a:cubicBezTo>
                      <a:cubicBezTo>
                        <a:pt x="96" y="42"/>
                        <a:pt x="96" y="42"/>
                        <a:pt x="96" y="42"/>
                      </a:cubicBezTo>
                      <a:cubicBezTo>
                        <a:pt x="158" y="42"/>
                        <a:pt x="158" y="42"/>
                        <a:pt x="158" y="42"/>
                      </a:cubicBezTo>
                      <a:cubicBezTo>
                        <a:pt x="159" y="42"/>
                        <a:pt x="160" y="42"/>
                        <a:pt x="160" y="41"/>
                      </a:cubicBezTo>
                      <a:cubicBezTo>
                        <a:pt x="164" y="40"/>
                        <a:pt x="166" y="37"/>
                        <a:pt x="166" y="34"/>
                      </a:cubicBezTo>
                      <a:cubicBezTo>
                        <a:pt x="166" y="29"/>
                        <a:pt x="163" y="25"/>
                        <a:pt x="158" y="25"/>
                      </a:cubicBezTo>
                      <a:cubicBezTo>
                        <a:pt x="157" y="25"/>
                        <a:pt x="157" y="25"/>
                        <a:pt x="157" y="25"/>
                      </a:cubicBezTo>
                      <a:cubicBezTo>
                        <a:pt x="151" y="25"/>
                        <a:pt x="83" y="25"/>
                        <a:pt x="83" y="25"/>
                      </a:cubicBezTo>
                      <a:cubicBezTo>
                        <a:pt x="83" y="20"/>
                        <a:pt x="83" y="20"/>
                        <a:pt x="83" y="20"/>
                      </a:cubicBezTo>
                      <a:cubicBezTo>
                        <a:pt x="112" y="20"/>
                        <a:pt x="112" y="20"/>
                        <a:pt x="112" y="20"/>
                      </a:cubicBezTo>
                      <a:cubicBezTo>
                        <a:pt x="112" y="20"/>
                        <a:pt x="112" y="20"/>
                        <a:pt x="112" y="20"/>
                      </a:cubicBezTo>
                      <a:cubicBezTo>
                        <a:pt x="117" y="20"/>
                        <a:pt x="122" y="15"/>
                        <a:pt x="122" y="10"/>
                      </a:cubicBezTo>
                      <a:cubicBezTo>
                        <a:pt x="122" y="0"/>
                        <a:pt x="122" y="0"/>
                        <a:pt x="122" y="0"/>
                      </a:cubicBezTo>
                      <a:cubicBezTo>
                        <a:pt x="111" y="0"/>
                        <a:pt x="111" y="0"/>
                        <a:pt x="111" y="0"/>
                      </a:cubicBezTo>
                      <a:cubicBezTo>
                        <a:pt x="29" y="0"/>
                        <a:pt x="29" y="0"/>
                        <a:pt x="29" y="0"/>
                      </a:cubicBezTo>
                      <a:cubicBezTo>
                        <a:pt x="12" y="0"/>
                        <a:pt x="0" y="12"/>
                        <a:pt x="0" y="29"/>
                      </a:cubicBezTo>
                      <a:cubicBezTo>
                        <a:pt x="0" y="103"/>
                        <a:pt x="0" y="103"/>
                        <a:pt x="0" y="103"/>
                      </a:cubicBezTo>
                      <a:cubicBezTo>
                        <a:pt x="146" y="103"/>
                        <a:pt x="146" y="103"/>
                        <a:pt x="146" y="103"/>
                      </a:cubicBezTo>
                      <a:cubicBezTo>
                        <a:pt x="151" y="103"/>
                        <a:pt x="155" y="99"/>
                        <a:pt x="155" y="95"/>
                      </a:cubicBezTo>
                      <a:cubicBezTo>
                        <a:pt x="155" y="90"/>
                        <a:pt x="151" y="87"/>
                        <a:pt x="146" y="87"/>
                      </a:cubicBezTo>
                      <a:cubicBezTo>
                        <a:pt x="146" y="87"/>
                        <a:pt x="96" y="87"/>
                        <a:pt x="96" y="87"/>
                      </a:cubicBezTo>
                      <a:cubicBezTo>
                        <a:pt x="96" y="83"/>
                        <a:pt x="96" y="83"/>
                        <a:pt x="96" y="83"/>
                      </a:cubicBezTo>
                      <a:cubicBezTo>
                        <a:pt x="158" y="83"/>
                        <a:pt x="158" y="83"/>
                        <a:pt x="158" y="83"/>
                      </a:cubicBezTo>
                      <a:cubicBezTo>
                        <a:pt x="159" y="83"/>
                        <a:pt x="159" y="82"/>
                        <a:pt x="160" y="82"/>
                      </a:cubicBezTo>
                      <a:cubicBezTo>
                        <a:pt x="164" y="82"/>
                        <a:pt x="166" y="78"/>
                        <a:pt x="166" y="75"/>
                      </a:cubicBezTo>
                      <a:cubicBezTo>
                        <a:pt x="166" y="70"/>
                        <a:pt x="163" y="66"/>
                        <a:pt x="158" y="66"/>
                      </a:cubicBezTo>
                      <a:cubicBezTo>
                        <a:pt x="158" y="66"/>
                        <a:pt x="158" y="66"/>
                        <a:pt x="158" y="66"/>
                      </a:cubicBezTo>
                      <a:cubicBezTo>
                        <a:pt x="158" y="66"/>
                        <a:pt x="158" y="66"/>
                        <a:pt x="158" y="66"/>
                      </a:cubicBezTo>
                      <a:cubicBezTo>
                        <a:pt x="96" y="66"/>
                        <a:pt x="96" y="66"/>
                        <a:pt x="96" y="66"/>
                      </a:cubicBezTo>
                      <a:cubicBezTo>
                        <a:pt x="96" y="62"/>
                        <a:pt x="96" y="62"/>
                        <a:pt x="96" y="62"/>
                      </a:cubicBezTo>
                      <a:cubicBezTo>
                        <a:pt x="172" y="62"/>
                        <a:pt x="172" y="62"/>
                        <a:pt x="172" y="62"/>
                      </a:cubicBezTo>
                      <a:cubicBezTo>
                        <a:pt x="173" y="62"/>
                        <a:pt x="174" y="62"/>
                        <a:pt x="174" y="62"/>
                      </a:cubicBezTo>
                      <a:cubicBezTo>
                        <a:pt x="178" y="61"/>
                        <a:pt x="181" y="58"/>
                        <a:pt x="181" y="54"/>
                      </a:cubicBezTo>
                      <a:cubicBezTo>
                        <a:pt x="181" y="49"/>
                        <a:pt x="177" y="46"/>
                        <a:pt x="173" y="46"/>
                      </a:cubicBezTo>
                      <a:close/>
                    </a:path>
                  </a:pathLst>
                </a:custGeom>
                <a:solidFill>
                  <a:srgbClr val="CEA57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18" name="Freeform 3721"/>
                <p:cNvSpPr>
                  <a:spLocks/>
                </p:cNvSpPr>
                <p:nvPr/>
              </p:nvSpPr>
              <p:spPr bwMode="auto">
                <a:xfrm>
                  <a:off x="3435349" y="5354637"/>
                  <a:ext cx="26988" cy="30163"/>
                </a:xfrm>
                <a:custGeom>
                  <a:avLst/>
                  <a:gdLst>
                    <a:gd name="T0" fmla="*/ 13 w 13"/>
                    <a:gd name="T1" fmla="*/ 0 h 14"/>
                    <a:gd name="T2" fmla="*/ 6 w 13"/>
                    <a:gd name="T3" fmla="*/ 0 h 14"/>
                    <a:gd name="T4" fmla="*/ 0 w 13"/>
                    <a:gd name="T5" fmla="*/ 7 h 14"/>
                    <a:gd name="T6" fmla="*/ 6 w 13"/>
                    <a:gd name="T7" fmla="*/ 14 h 14"/>
                    <a:gd name="T8" fmla="*/ 13 w 13"/>
                    <a:gd name="T9" fmla="*/ 14 h 14"/>
                    <a:gd name="T10" fmla="*/ 13 w 13"/>
                    <a:gd name="T11" fmla="*/ 0 h 14"/>
                    <a:gd name="T12" fmla="*/ 13 w 13"/>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3" h="14">
                      <a:moveTo>
                        <a:pt x="13" y="0"/>
                      </a:moveTo>
                      <a:cubicBezTo>
                        <a:pt x="6" y="0"/>
                        <a:pt x="6" y="0"/>
                        <a:pt x="6" y="0"/>
                      </a:cubicBezTo>
                      <a:cubicBezTo>
                        <a:pt x="3" y="0"/>
                        <a:pt x="0" y="3"/>
                        <a:pt x="0" y="7"/>
                      </a:cubicBezTo>
                      <a:cubicBezTo>
                        <a:pt x="0" y="11"/>
                        <a:pt x="3" y="14"/>
                        <a:pt x="6" y="14"/>
                      </a:cubicBezTo>
                      <a:cubicBezTo>
                        <a:pt x="13" y="14"/>
                        <a:pt x="13" y="14"/>
                        <a:pt x="13" y="14"/>
                      </a:cubicBezTo>
                      <a:cubicBezTo>
                        <a:pt x="13" y="0"/>
                        <a:pt x="13" y="0"/>
                        <a:pt x="13" y="0"/>
                      </a:cubicBezTo>
                      <a:cubicBezTo>
                        <a:pt x="13" y="0"/>
                        <a:pt x="13" y="0"/>
                        <a:pt x="13" y="0"/>
                      </a:cubicBezTo>
                      <a:close/>
                    </a:path>
                  </a:pathLst>
                </a:custGeom>
                <a:solidFill>
                  <a:srgbClr val="ECCEA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21" name="Freeform 3724"/>
                <p:cNvSpPr>
                  <a:spLocks/>
                </p:cNvSpPr>
                <p:nvPr/>
              </p:nvSpPr>
              <p:spPr bwMode="auto">
                <a:xfrm>
                  <a:off x="3363912" y="5173662"/>
                  <a:ext cx="36513" cy="17463"/>
                </a:xfrm>
                <a:custGeom>
                  <a:avLst/>
                  <a:gdLst>
                    <a:gd name="T0" fmla="*/ 0 w 18"/>
                    <a:gd name="T1" fmla="*/ 0 h 9"/>
                    <a:gd name="T2" fmla="*/ 9 w 18"/>
                    <a:gd name="T3" fmla="*/ 9 h 9"/>
                    <a:gd name="T4" fmla="*/ 18 w 18"/>
                    <a:gd name="T5" fmla="*/ 9 h 9"/>
                    <a:gd name="T6" fmla="*/ 18 w 18"/>
                    <a:gd name="T7" fmla="*/ 0 h 9"/>
                    <a:gd name="T8" fmla="*/ 0 w 18"/>
                    <a:gd name="T9" fmla="*/ 0 h 9"/>
                    <a:gd name="T10" fmla="*/ 0 w 18"/>
                    <a:gd name="T11" fmla="*/ 0 h 9"/>
                  </a:gdLst>
                  <a:ahLst/>
                  <a:cxnLst>
                    <a:cxn ang="0">
                      <a:pos x="T0" y="T1"/>
                    </a:cxn>
                    <a:cxn ang="0">
                      <a:pos x="T2" y="T3"/>
                    </a:cxn>
                    <a:cxn ang="0">
                      <a:pos x="T4" y="T5"/>
                    </a:cxn>
                    <a:cxn ang="0">
                      <a:pos x="T6" y="T7"/>
                    </a:cxn>
                    <a:cxn ang="0">
                      <a:pos x="T8" y="T9"/>
                    </a:cxn>
                    <a:cxn ang="0">
                      <a:pos x="T10" y="T11"/>
                    </a:cxn>
                  </a:cxnLst>
                  <a:rect l="0" t="0" r="r" b="b"/>
                  <a:pathLst>
                    <a:path w="18" h="9">
                      <a:moveTo>
                        <a:pt x="0" y="0"/>
                      </a:moveTo>
                      <a:cubicBezTo>
                        <a:pt x="0" y="4"/>
                        <a:pt x="4" y="9"/>
                        <a:pt x="9" y="9"/>
                      </a:cubicBezTo>
                      <a:cubicBezTo>
                        <a:pt x="18" y="9"/>
                        <a:pt x="18" y="9"/>
                        <a:pt x="18" y="9"/>
                      </a:cubicBezTo>
                      <a:cubicBezTo>
                        <a:pt x="18" y="0"/>
                        <a:pt x="18" y="0"/>
                        <a:pt x="18" y="0"/>
                      </a:cubicBezTo>
                      <a:cubicBezTo>
                        <a:pt x="0" y="0"/>
                        <a:pt x="0" y="0"/>
                        <a:pt x="0" y="0"/>
                      </a:cubicBezTo>
                      <a:cubicBezTo>
                        <a:pt x="0" y="0"/>
                        <a:pt x="0" y="0"/>
                        <a:pt x="0" y="0"/>
                      </a:cubicBezTo>
                      <a:close/>
                    </a:path>
                  </a:pathLst>
                </a:custGeom>
                <a:solidFill>
                  <a:srgbClr val="ECCEA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grpSp>
        </p:grpSp>
      </p:grpSp>
      <p:grpSp>
        <p:nvGrpSpPr>
          <p:cNvPr id="67" name="Group 66"/>
          <p:cNvGrpSpPr/>
          <p:nvPr/>
        </p:nvGrpSpPr>
        <p:grpSpPr>
          <a:xfrm>
            <a:off x="503237" y="4792662"/>
            <a:ext cx="2723964" cy="1751745"/>
            <a:chOff x="503237" y="4792662"/>
            <a:chExt cx="2723964" cy="1751745"/>
          </a:xfrm>
        </p:grpSpPr>
        <p:grpSp>
          <p:nvGrpSpPr>
            <p:cNvPr id="16" name="Group 15"/>
            <p:cNvGrpSpPr/>
            <p:nvPr/>
          </p:nvGrpSpPr>
          <p:grpSpPr>
            <a:xfrm>
              <a:off x="560201" y="4877618"/>
              <a:ext cx="2667000" cy="1666789"/>
              <a:chOff x="579437" y="4868862"/>
              <a:chExt cx="2667000" cy="1666789"/>
            </a:xfrm>
          </p:grpSpPr>
          <p:pic>
            <p:nvPicPr>
              <p:cNvPr id="334" name="Picture 333"/>
              <p:cNvPicPr>
                <a:picLocks noChangeAspect="1"/>
              </p:cNvPicPr>
              <p:nvPr/>
            </p:nvPicPr>
            <p:blipFill rotWithShape="1">
              <a:blip r:embed="rId6"/>
              <a:srcRect l="10942" b="33156"/>
              <a:stretch/>
            </p:blipFill>
            <p:spPr>
              <a:xfrm>
                <a:off x="579437" y="4868862"/>
                <a:ext cx="2067281" cy="1338176"/>
              </a:xfrm>
              <a:prstGeom prst="rect">
                <a:avLst/>
              </a:prstGeom>
            </p:spPr>
          </p:pic>
          <p:grpSp>
            <p:nvGrpSpPr>
              <p:cNvPr id="15" name="Group 14"/>
              <p:cNvGrpSpPr/>
              <p:nvPr/>
            </p:nvGrpSpPr>
            <p:grpSpPr>
              <a:xfrm>
                <a:off x="635000" y="6200689"/>
                <a:ext cx="2611437" cy="334962"/>
                <a:chOff x="635000" y="6200689"/>
                <a:chExt cx="2611437" cy="334962"/>
              </a:xfrm>
            </p:grpSpPr>
            <p:sp>
              <p:nvSpPr>
                <p:cNvPr id="271" name="Freeform 3541"/>
                <p:cNvSpPr>
                  <a:spLocks/>
                </p:cNvSpPr>
                <p:nvPr/>
              </p:nvSpPr>
              <p:spPr bwMode="auto">
                <a:xfrm>
                  <a:off x="1370013" y="6200689"/>
                  <a:ext cx="1876424" cy="334962"/>
                </a:xfrm>
                <a:custGeom>
                  <a:avLst/>
                  <a:gdLst>
                    <a:gd name="T0" fmla="*/ 1116 w 1193"/>
                    <a:gd name="T1" fmla="*/ 162 h 162"/>
                    <a:gd name="T2" fmla="*/ 77 w 1193"/>
                    <a:gd name="T3" fmla="*/ 162 h 162"/>
                    <a:gd name="T4" fmla="*/ 0 w 1193"/>
                    <a:gd name="T5" fmla="*/ 82 h 162"/>
                    <a:gd name="T6" fmla="*/ 0 w 1193"/>
                    <a:gd name="T7" fmla="*/ 80 h 162"/>
                    <a:gd name="T8" fmla="*/ 77 w 1193"/>
                    <a:gd name="T9" fmla="*/ 0 h 162"/>
                    <a:gd name="T10" fmla="*/ 1116 w 1193"/>
                    <a:gd name="T11" fmla="*/ 0 h 162"/>
                    <a:gd name="T12" fmla="*/ 1193 w 1193"/>
                    <a:gd name="T13" fmla="*/ 80 h 162"/>
                    <a:gd name="T14" fmla="*/ 1193 w 1193"/>
                    <a:gd name="T15" fmla="*/ 82 h 162"/>
                    <a:gd name="T16" fmla="*/ 1116 w 1193"/>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3" h="162">
                      <a:moveTo>
                        <a:pt x="1116" y="162"/>
                      </a:moveTo>
                      <a:cubicBezTo>
                        <a:pt x="77" y="162"/>
                        <a:pt x="77" y="162"/>
                        <a:pt x="77" y="162"/>
                      </a:cubicBezTo>
                      <a:cubicBezTo>
                        <a:pt x="34" y="162"/>
                        <a:pt x="0" y="126"/>
                        <a:pt x="0" y="82"/>
                      </a:cubicBezTo>
                      <a:cubicBezTo>
                        <a:pt x="0" y="80"/>
                        <a:pt x="0" y="80"/>
                        <a:pt x="0" y="80"/>
                      </a:cubicBezTo>
                      <a:cubicBezTo>
                        <a:pt x="0" y="36"/>
                        <a:pt x="34" y="0"/>
                        <a:pt x="77" y="0"/>
                      </a:cubicBezTo>
                      <a:cubicBezTo>
                        <a:pt x="1116" y="0"/>
                        <a:pt x="1116" y="0"/>
                        <a:pt x="1116" y="0"/>
                      </a:cubicBezTo>
                      <a:cubicBezTo>
                        <a:pt x="1158" y="0"/>
                        <a:pt x="1193" y="36"/>
                        <a:pt x="1193" y="80"/>
                      </a:cubicBezTo>
                      <a:cubicBezTo>
                        <a:pt x="1193" y="82"/>
                        <a:pt x="1193" y="82"/>
                        <a:pt x="1193" y="82"/>
                      </a:cubicBezTo>
                      <a:cubicBezTo>
                        <a:pt x="1193" y="126"/>
                        <a:pt x="1158" y="162"/>
                        <a:pt x="1116" y="162"/>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272" name="Rectangle 3544"/>
                <p:cNvSpPr>
                  <a:spLocks noChangeArrowheads="1"/>
                </p:cNvSpPr>
                <p:nvPr/>
              </p:nvSpPr>
              <p:spPr bwMode="auto">
                <a:xfrm>
                  <a:off x="1958975" y="6306789"/>
                  <a:ext cx="1128514"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900" b="1" dirty="0" smtClean="0">
                      <a:solidFill>
                        <a:srgbClr val="002050"/>
                      </a:solidFill>
                      <a:latin typeface="Segoe UI" panose="020B0502040204020203" pitchFamily="34" charset="0"/>
                    </a:rPr>
                    <a:t>Agile methodologies</a:t>
                  </a:r>
                  <a:endParaRPr lang="en-US" altLang="en-US" dirty="0" smtClean="0">
                    <a:solidFill>
                      <a:srgbClr val="505050"/>
                    </a:solidFill>
                    <a:latin typeface="Segoe UI" panose="020B0502040204020203" pitchFamily="34" charset="0"/>
                  </a:endParaRPr>
                </a:p>
              </p:txBody>
            </p:sp>
            <p:sp>
              <p:nvSpPr>
                <p:cNvPr id="273" name="Freeform 3540"/>
                <p:cNvSpPr>
                  <a:spLocks/>
                </p:cNvSpPr>
                <p:nvPr/>
              </p:nvSpPr>
              <p:spPr bwMode="auto">
                <a:xfrm>
                  <a:off x="635000" y="6200689"/>
                  <a:ext cx="1033463" cy="334962"/>
                </a:xfrm>
                <a:custGeom>
                  <a:avLst/>
                  <a:gdLst>
                    <a:gd name="T0" fmla="*/ 423 w 500"/>
                    <a:gd name="T1" fmla="*/ 162 h 162"/>
                    <a:gd name="T2" fmla="*/ 78 w 500"/>
                    <a:gd name="T3" fmla="*/ 162 h 162"/>
                    <a:gd name="T4" fmla="*/ 0 w 500"/>
                    <a:gd name="T5" fmla="*/ 82 h 162"/>
                    <a:gd name="T6" fmla="*/ 0 w 500"/>
                    <a:gd name="T7" fmla="*/ 80 h 162"/>
                    <a:gd name="T8" fmla="*/ 78 w 500"/>
                    <a:gd name="T9" fmla="*/ 0 h 162"/>
                    <a:gd name="T10" fmla="*/ 423 w 500"/>
                    <a:gd name="T11" fmla="*/ 0 h 162"/>
                    <a:gd name="T12" fmla="*/ 500 w 500"/>
                    <a:gd name="T13" fmla="*/ 80 h 162"/>
                    <a:gd name="T14" fmla="*/ 500 w 500"/>
                    <a:gd name="T15" fmla="*/ 82 h 162"/>
                    <a:gd name="T16" fmla="*/ 423 w 500"/>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0" h="162">
                      <a:moveTo>
                        <a:pt x="423" y="162"/>
                      </a:moveTo>
                      <a:cubicBezTo>
                        <a:pt x="78" y="162"/>
                        <a:pt x="78" y="162"/>
                        <a:pt x="78" y="162"/>
                      </a:cubicBezTo>
                      <a:cubicBezTo>
                        <a:pt x="35" y="162"/>
                        <a:pt x="0" y="126"/>
                        <a:pt x="0" y="82"/>
                      </a:cubicBezTo>
                      <a:cubicBezTo>
                        <a:pt x="0" y="80"/>
                        <a:pt x="0" y="80"/>
                        <a:pt x="0" y="80"/>
                      </a:cubicBezTo>
                      <a:cubicBezTo>
                        <a:pt x="0" y="36"/>
                        <a:pt x="35" y="0"/>
                        <a:pt x="78" y="0"/>
                      </a:cubicBezTo>
                      <a:cubicBezTo>
                        <a:pt x="423" y="0"/>
                        <a:pt x="423" y="0"/>
                        <a:pt x="423" y="0"/>
                      </a:cubicBezTo>
                      <a:cubicBezTo>
                        <a:pt x="466" y="0"/>
                        <a:pt x="500" y="36"/>
                        <a:pt x="500" y="80"/>
                      </a:cubicBezTo>
                      <a:cubicBezTo>
                        <a:pt x="500" y="82"/>
                        <a:pt x="500" y="82"/>
                        <a:pt x="500" y="82"/>
                      </a:cubicBezTo>
                      <a:cubicBezTo>
                        <a:pt x="500" y="126"/>
                        <a:pt x="466" y="162"/>
                        <a:pt x="423" y="162"/>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274" name="Freeform 3542"/>
                <p:cNvSpPr>
                  <a:spLocks/>
                </p:cNvSpPr>
                <p:nvPr/>
              </p:nvSpPr>
              <p:spPr bwMode="auto">
                <a:xfrm>
                  <a:off x="890588" y="6200689"/>
                  <a:ext cx="987425" cy="334962"/>
                </a:xfrm>
                <a:custGeom>
                  <a:avLst/>
                  <a:gdLst>
                    <a:gd name="T0" fmla="*/ 405 w 478"/>
                    <a:gd name="T1" fmla="*/ 162 h 162"/>
                    <a:gd name="T2" fmla="*/ 74 w 478"/>
                    <a:gd name="T3" fmla="*/ 162 h 162"/>
                    <a:gd name="T4" fmla="*/ 0 w 478"/>
                    <a:gd name="T5" fmla="*/ 82 h 162"/>
                    <a:gd name="T6" fmla="*/ 0 w 478"/>
                    <a:gd name="T7" fmla="*/ 80 h 162"/>
                    <a:gd name="T8" fmla="*/ 74 w 478"/>
                    <a:gd name="T9" fmla="*/ 0 h 162"/>
                    <a:gd name="T10" fmla="*/ 405 w 478"/>
                    <a:gd name="T11" fmla="*/ 0 h 162"/>
                    <a:gd name="T12" fmla="*/ 478 w 478"/>
                    <a:gd name="T13" fmla="*/ 80 h 162"/>
                    <a:gd name="T14" fmla="*/ 478 w 478"/>
                    <a:gd name="T15" fmla="*/ 82 h 162"/>
                    <a:gd name="T16" fmla="*/ 405 w 478"/>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162">
                      <a:moveTo>
                        <a:pt x="405" y="162"/>
                      </a:moveTo>
                      <a:cubicBezTo>
                        <a:pt x="74" y="162"/>
                        <a:pt x="74" y="162"/>
                        <a:pt x="74" y="162"/>
                      </a:cubicBezTo>
                      <a:cubicBezTo>
                        <a:pt x="33" y="162"/>
                        <a:pt x="0" y="126"/>
                        <a:pt x="0" y="82"/>
                      </a:cubicBezTo>
                      <a:cubicBezTo>
                        <a:pt x="0" y="80"/>
                        <a:pt x="0" y="80"/>
                        <a:pt x="0" y="80"/>
                      </a:cubicBezTo>
                      <a:cubicBezTo>
                        <a:pt x="0" y="36"/>
                        <a:pt x="33" y="0"/>
                        <a:pt x="74" y="0"/>
                      </a:cubicBezTo>
                      <a:cubicBezTo>
                        <a:pt x="405" y="0"/>
                        <a:pt x="405" y="0"/>
                        <a:pt x="405" y="0"/>
                      </a:cubicBezTo>
                      <a:cubicBezTo>
                        <a:pt x="445" y="0"/>
                        <a:pt x="478" y="36"/>
                        <a:pt x="478" y="80"/>
                      </a:cubicBezTo>
                      <a:cubicBezTo>
                        <a:pt x="478" y="82"/>
                        <a:pt x="478" y="82"/>
                        <a:pt x="478" y="82"/>
                      </a:cubicBezTo>
                      <a:cubicBezTo>
                        <a:pt x="478" y="126"/>
                        <a:pt x="445" y="162"/>
                        <a:pt x="405" y="162"/>
                      </a:cubicBezTo>
                      <a:close/>
                    </a:path>
                  </a:pathLst>
                </a:custGeom>
                <a:solidFill>
                  <a:srgbClr val="8D2376"/>
                </a:solidFill>
                <a:ln>
                  <a:noFill/>
                </a:ln>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275" name="Rectangle 3543"/>
                <p:cNvSpPr>
                  <a:spLocks noChangeArrowheads="1"/>
                </p:cNvSpPr>
                <p:nvPr/>
              </p:nvSpPr>
              <p:spPr bwMode="auto">
                <a:xfrm>
                  <a:off x="971527" y="6291400"/>
                  <a:ext cx="825547" cy="153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000" b="1" dirty="0">
                      <a:solidFill>
                        <a:srgbClr val="FFFFFF"/>
                      </a:solidFill>
                      <a:latin typeface="Segoe UI" panose="020B0502040204020203" pitchFamily="34" charset="0"/>
                    </a:rPr>
                    <a:t>h</a:t>
                  </a:r>
                  <a:r>
                    <a:rPr lang="en-US" altLang="en-US" sz="1000" b="1" dirty="0" smtClean="0">
                      <a:solidFill>
                        <a:srgbClr val="FFFFFF"/>
                      </a:solidFill>
                      <a:latin typeface="Segoe UI" panose="020B0502040204020203" pitchFamily="34" charset="0"/>
                    </a:rPr>
                    <a:t>ave adopted</a:t>
                  </a:r>
                  <a:endParaRPr lang="en-US" altLang="en-US" dirty="0" smtClean="0">
                    <a:solidFill>
                      <a:srgbClr val="505050"/>
                    </a:solidFill>
                    <a:latin typeface="Segoe UI" panose="020B0502040204020203" pitchFamily="34" charset="0"/>
                  </a:endParaRPr>
                </a:p>
              </p:txBody>
            </p:sp>
          </p:grpSp>
        </p:grpSp>
        <p:grpSp>
          <p:nvGrpSpPr>
            <p:cNvPr id="19" name="Group 18"/>
            <p:cNvGrpSpPr/>
            <p:nvPr/>
          </p:nvGrpSpPr>
          <p:grpSpPr>
            <a:xfrm>
              <a:off x="503237" y="4792662"/>
              <a:ext cx="1123764" cy="608745"/>
              <a:chOff x="198437" y="4411662"/>
              <a:chExt cx="1123764" cy="608745"/>
            </a:xfrm>
          </p:grpSpPr>
          <p:grpSp>
            <p:nvGrpSpPr>
              <p:cNvPr id="664" name="Group 663"/>
              <p:cNvGrpSpPr/>
              <p:nvPr/>
            </p:nvGrpSpPr>
            <p:grpSpPr>
              <a:xfrm>
                <a:off x="198437" y="4411662"/>
                <a:ext cx="608745" cy="608745"/>
                <a:chOff x="7777955" y="466725"/>
                <a:chExt cx="608745" cy="608745"/>
              </a:xfrm>
              <a:solidFill>
                <a:srgbClr val="8D2376"/>
              </a:solidFill>
            </p:grpSpPr>
            <p:sp>
              <p:nvSpPr>
                <p:cNvPr id="665" name="Oval 664"/>
                <p:cNvSpPr/>
                <p:nvPr/>
              </p:nvSpPr>
              <p:spPr bwMode="auto">
                <a:xfrm>
                  <a:off x="7777955" y="466725"/>
                  <a:ext cx="608745" cy="60874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67" name="Rectangle 3458"/>
                <p:cNvSpPr>
                  <a:spLocks noChangeArrowheads="1"/>
                </p:cNvSpPr>
                <p:nvPr/>
              </p:nvSpPr>
              <p:spPr bwMode="auto">
                <a:xfrm>
                  <a:off x="7876086" y="573731"/>
                  <a:ext cx="415178" cy="369332"/>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2400" spc="-50" dirty="0" smtClean="0">
                      <a:solidFill>
                        <a:srgbClr val="FFFFFF"/>
                      </a:solidFill>
                      <a:latin typeface="Segoe UI Light" panose="020B0502040204020203" pitchFamily="34" charset="0"/>
                    </a:rPr>
                    <a:t>3/4</a:t>
                  </a:r>
                  <a:endParaRPr lang="en-US" altLang="en-US" sz="2400" spc="-50" dirty="0" smtClean="0">
                    <a:solidFill>
                      <a:srgbClr val="FFFFFF"/>
                    </a:solidFill>
                    <a:latin typeface="Segoe UI" panose="020B0502040204020203" pitchFamily="34" charset="0"/>
                  </a:endParaRPr>
                </a:p>
              </p:txBody>
            </p:sp>
          </p:grpSp>
          <p:sp>
            <p:nvSpPr>
              <p:cNvPr id="669" name="Rectangle 3471"/>
              <p:cNvSpPr>
                <a:spLocks noChangeArrowheads="1"/>
              </p:cNvSpPr>
              <p:nvPr/>
            </p:nvSpPr>
            <p:spPr bwMode="auto">
              <a:xfrm>
                <a:off x="878169" y="4646785"/>
                <a:ext cx="444032"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900" dirty="0">
                    <a:solidFill>
                      <a:srgbClr val="002050"/>
                    </a:solidFill>
                    <a:latin typeface="Segoe UI" panose="020B0502040204020203" pitchFamily="34" charset="0"/>
                  </a:rPr>
                  <a:t>o</a:t>
                </a:r>
                <a:r>
                  <a:rPr lang="en-US" altLang="en-US" sz="900" dirty="0" smtClean="0">
                    <a:solidFill>
                      <a:srgbClr val="002050"/>
                    </a:solidFill>
                    <a:latin typeface="Segoe UI" panose="020B0502040204020203" pitchFamily="34" charset="0"/>
                  </a:rPr>
                  <a:t>f teams</a:t>
                </a:r>
                <a:endParaRPr lang="en-US" altLang="en-US" dirty="0" smtClean="0">
                  <a:solidFill>
                    <a:srgbClr val="505050"/>
                  </a:solidFill>
                  <a:latin typeface="Segoe UI" panose="020B0502040204020203" pitchFamily="34" charset="0"/>
                </a:endParaRPr>
              </a:p>
            </p:txBody>
          </p:sp>
        </p:grpSp>
      </p:grpSp>
      <p:sp>
        <p:nvSpPr>
          <p:cNvPr id="192" name="Freeform 3431"/>
          <p:cNvSpPr>
            <a:spLocks/>
          </p:cNvSpPr>
          <p:nvPr/>
        </p:nvSpPr>
        <p:spPr bwMode="auto">
          <a:xfrm>
            <a:off x="8628063" y="3654425"/>
            <a:ext cx="2189163" cy="1233487"/>
          </a:xfrm>
          <a:custGeom>
            <a:avLst/>
            <a:gdLst>
              <a:gd name="T0" fmla="*/ 483 w 1059"/>
              <a:gd name="T1" fmla="*/ 209 h 597"/>
              <a:gd name="T2" fmla="*/ 246 w 1059"/>
              <a:gd name="T3" fmla="*/ 105 h 597"/>
              <a:gd name="T4" fmla="*/ 65 w 1059"/>
              <a:gd name="T5" fmla="*/ 22 h 597"/>
              <a:gd name="T6" fmla="*/ 2 w 1059"/>
              <a:gd name="T7" fmla="*/ 0 h 597"/>
              <a:gd name="T8" fmla="*/ 0 w 1059"/>
              <a:gd name="T9" fmla="*/ 50 h 597"/>
              <a:gd name="T10" fmla="*/ 546 w 1059"/>
              <a:gd name="T11" fmla="*/ 597 h 597"/>
              <a:gd name="T12" fmla="*/ 1059 w 1059"/>
              <a:gd name="T13" fmla="*/ 240 h 597"/>
              <a:gd name="T14" fmla="*/ 483 w 1059"/>
              <a:gd name="T15" fmla="*/ 209 h 5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9" h="597">
                <a:moveTo>
                  <a:pt x="483" y="209"/>
                </a:moveTo>
                <a:cubicBezTo>
                  <a:pt x="397" y="182"/>
                  <a:pt x="320" y="143"/>
                  <a:pt x="246" y="105"/>
                </a:cubicBezTo>
                <a:cubicBezTo>
                  <a:pt x="188" y="76"/>
                  <a:pt x="128" y="46"/>
                  <a:pt x="65" y="22"/>
                </a:cubicBezTo>
                <a:cubicBezTo>
                  <a:pt x="45" y="14"/>
                  <a:pt x="23" y="6"/>
                  <a:pt x="2" y="0"/>
                </a:cubicBezTo>
                <a:cubicBezTo>
                  <a:pt x="0" y="16"/>
                  <a:pt x="0" y="33"/>
                  <a:pt x="0" y="50"/>
                </a:cubicBezTo>
                <a:cubicBezTo>
                  <a:pt x="0" y="352"/>
                  <a:pt x="244" y="597"/>
                  <a:pt x="546" y="597"/>
                </a:cubicBezTo>
                <a:cubicBezTo>
                  <a:pt x="781" y="597"/>
                  <a:pt x="982" y="448"/>
                  <a:pt x="1059" y="240"/>
                </a:cubicBezTo>
                <a:cubicBezTo>
                  <a:pt x="848" y="271"/>
                  <a:pt x="646" y="261"/>
                  <a:pt x="483" y="209"/>
                </a:cubicBezTo>
                <a:close/>
              </a:path>
            </a:pathLst>
          </a:custGeom>
          <a:solidFill>
            <a:srgbClr val="002050"/>
          </a:solidFill>
          <a:ln>
            <a:noFill/>
          </a:ln>
          <a:extLst/>
        </p:spPr>
        <p:txBody>
          <a:bodyPr vert="horz" wrap="square" lIns="91440" tIns="108000" rIns="91440" bIns="126000" numCol="1" anchor="b" anchorCtr="0" compatLnSpc="1">
            <a:prstTxWarp prst="textNoShape">
              <a:avLst/>
            </a:prstTxWarp>
          </a:bodyPr>
          <a:lstStyle/>
          <a:p>
            <a:pPr algn="ctr" defTabSz="1088105">
              <a:defRPr/>
            </a:pPr>
            <a:r>
              <a:rPr lang="en-US" sz="2000" kern="0" dirty="0" smtClean="0">
                <a:solidFill>
                  <a:srgbClr val="FFFFFF"/>
                </a:solidFill>
                <a:latin typeface="Segoe UI Light"/>
              </a:rPr>
              <a:t>Business</a:t>
            </a:r>
          </a:p>
          <a:p>
            <a:pPr algn="ctr" defTabSz="1088105">
              <a:defRPr/>
            </a:pPr>
            <a:endParaRPr lang="en-US" sz="1600" kern="0" dirty="0" smtClean="0">
              <a:solidFill>
                <a:srgbClr val="FFFFFF"/>
              </a:solidFill>
            </a:endParaRPr>
          </a:p>
        </p:txBody>
      </p:sp>
      <p:sp>
        <p:nvSpPr>
          <p:cNvPr id="191" name="Freeform 3430"/>
          <p:cNvSpPr>
            <a:spLocks/>
          </p:cNvSpPr>
          <p:nvPr/>
        </p:nvSpPr>
        <p:spPr bwMode="auto">
          <a:xfrm>
            <a:off x="5172075" y="3591488"/>
            <a:ext cx="2108200" cy="1309124"/>
          </a:xfrm>
          <a:custGeom>
            <a:avLst/>
            <a:gdLst>
              <a:gd name="T0" fmla="*/ 553 w 1020"/>
              <a:gd name="T1" fmla="*/ 168 h 626"/>
              <a:gd name="T2" fmla="*/ 433 w 1020"/>
              <a:gd name="T3" fmla="*/ 221 h 626"/>
              <a:gd name="T4" fmla="*/ 0 w 1020"/>
              <a:gd name="T5" fmla="*/ 352 h 626"/>
              <a:gd name="T6" fmla="*/ 474 w 1020"/>
              <a:gd name="T7" fmla="*/ 626 h 626"/>
              <a:gd name="T8" fmla="*/ 1020 w 1020"/>
              <a:gd name="T9" fmla="*/ 79 h 626"/>
              <a:gd name="T10" fmla="*/ 1015 w 1020"/>
              <a:gd name="T11" fmla="*/ 0 h 626"/>
              <a:gd name="T12" fmla="*/ 553 w 1020"/>
              <a:gd name="T13" fmla="*/ 168 h 626"/>
            </a:gdLst>
            <a:ahLst/>
            <a:cxnLst>
              <a:cxn ang="0">
                <a:pos x="T0" y="T1"/>
              </a:cxn>
              <a:cxn ang="0">
                <a:pos x="T2" y="T3"/>
              </a:cxn>
              <a:cxn ang="0">
                <a:pos x="T4" y="T5"/>
              </a:cxn>
              <a:cxn ang="0">
                <a:pos x="T6" y="T7"/>
              </a:cxn>
              <a:cxn ang="0">
                <a:pos x="T8" y="T9"/>
              </a:cxn>
              <a:cxn ang="0">
                <a:pos x="T10" y="T11"/>
              </a:cxn>
              <a:cxn ang="0">
                <a:pos x="T12" y="T13"/>
              </a:cxn>
            </a:cxnLst>
            <a:rect l="0" t="0" r="r" b="b"/>
            <a:pathLst>
              <a:path w="1020" h="626">
                <a:moveTo>
                  <a:pt x="553" y="168"/>
                </a:moveTo>
                <a:cubicBezTo>
                  <a:pt x="514" y="186"/>
                  <a:pt x="473" y="204"/>
                  <a:pt x="433" y="221"/>
                </a:cubicBezTo>
                <a:cubicBezTo>
                  <a:pt x="320" y="270"/>
                  <a:pt x="168" y="328"/>
                  <a:pt x="0" y="352"/>
                </a:cubicBezTo>
                <a:cubicBezTo>
                  <a:pt x="95" y="516"/>
                  <a:pt x="271" y="626"/>
                  <a:pt x="474" y="626"/>
                </a:cubicBezTo>
                <a:cubicBezTo>
                  <a:pt x="776" y="626"/>
                  <a:pt x="1020" y="381"/>
                  <a:pt x="1020" y="79"/>
                </a:cubicBezTo>
                <a:cubicBezTo>
                  <a:pt x="1020" y="52"/>
                  <a:pt x="1018" y="26"/>
                  <a:pt x="1015" y="0"/>
                </a:cubicBezTo>
                <a:cubicBezTo>
                  <a:pt x="847" y="36"/>
                  <a:pt x="697" y="103"/>
                  <a:pt x="553" y="168"/>
                </a:cubicBezTo>
                <a:close/>
              </a:path>
            </a:pathLst>
          </a:custGeom>
          <a:solidFill>
            <a:srgbClr val="0070C0"/>
          </a:solidFill>
          <a:ln>
            <a:noFill/>
          </a:ln>
          <a:extLst/>
        </p:spPr>
        <p:txBody>
          <a:bodyPr vert="horz" wrap="square" lIns="91440" tIns="45720" rIns="91440" bIns="126000" numCol="1" anchor="b" anchorCtr="0" compatLnSpc="1">
            <a:prstTxWarp prst="textNoShape">
              <a:avLst/>
            </a:prstTxWarp>
          </a:bodyPr>
          <a:lstStyle/>
          <a:p>
            <a:pPr algn="ctr" defTabSz="1088105">
              <a:defRPr/>
            </a:pPr>
            <a:r>
              <a:rPr lang="en-US" sz="2000" kern="0" dirty="0" smtClean="0">
                <a:solidFill>
                  <a:srgbClr val="FFFFFF"/>
                </a:solidFill>
                <a:latin typeface="Segoe UI Light"/>
              </a:rPr>
              <a:t>IT Ops</a:t>
            </a:r>
          </a:p>
          <a:p>
            <a:pPr algn="ctr" defTabSz="1088105">
              <a:defRPr/>
            </a:pPr>
            <a:endParaRPr lang="en-US" sz="1600" kern="0" dirty="0" smtClean="0">
              <a:solidFill>
                <a:srgbClr val="FFFFFF"/>
              </a:solidFill>
              <a:latin typeface="Segoe UI Light"/>
            </a:endParaRPr>
          </a:p>
        </p:txBody>
      </p:sp>
      <p:grpSp>
        <p:nvGrpSpPr>
          <p:cNvPr id="24" name="Group 23"/>
          <p:cNvGrpSpPr/>
          <p:nvPr/>
        </p:nvGrpSpPr>
        <p:grpSpPr>
          <a:xfrm>
            <a:off x="7970837" y="5572124"/>
            <a:ext cx="1508126" cy="668338"/>
            <a:chOff x="8123237" y="5478462"/>
            <a:chExt cx="1508126" cy="668338"/>
          </a:xfrm>
        </p:grpSpPr>
        <p:sp>
          <p:nvSpPr>
            <p:cNvPr id="329" name="Freeform 3614"/>
            <p:cNvSpPr>
              <a:spLocks/>
            </p:cNvSpPr>
            <p:nvPr/>
          </p:nvSpPr>
          <p:spPr bwMode="auto">
            <a:xfrm>
              <a:off x="8123237" y="5478462"/>
              <a:ext cx="1508126" cy="668338"/>
            </a:xfrm>
            <a:custGeom>
              <a:avLst/>
              <a:gdLst>
                <a:gd name="T0" fmla="*/ 431 w 602"/>
                <a:gd name="T1" fmla="*/ 421 h 421"/>
                <a:gd name="T2" fmla="*/ 517 w 602"/>
                <a:gd name="T3" fmla="*/ 317 h 421"/>
                <a:gd name="T4" fmla="*/ 602 w 602"/>
                <a:gd name="T5" fmla="*/ 211 h 421"/>
                <a:gd name="T6" fmla="*/ 517 w 602"/>
                <a:gd name="T7" fmla="*/ 106 h 421"/>
                <a:gd name="T8" fmla="*/ 431 w 602"/>
                <a:gd name="T9" fmla="*/ 0 h 421"/>
                <a:gd name="T10" fmla="*/ 431 w 602"/>
                <a:gd name="T11" fmla="*/ 0 h 421"/>
                <a:gd name="T12" fmla="*/ 0 w 602"/>
                <a:gd name="T13" fmla="*/ 0 h 421"/>
                <a:gd name="T14" fmla="*/ 0 w 602"/>
                <a:gd name="T15" fmla="*/ 421 h 421"/>
                <a:gd name="T16" fmla="*/ 431 w 602"/>
                <a:gd name="T17" fmla="*/ 421 h 421"/>
                <a:gd name="T18" fmla="*/ 431 w 602"/>
                <a:gd name="T19" fmla="*/ 42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2" h="421">
                  <a:moveTo>
                    <a:pt x="431" y="421"/>
                  </a:moveTo>
                  <a:lnTo>
                    <a:pt x="517" y="317"/>
                  </a:lnTo>
                  <a:lnTo>
                    <a:pt x="602" y="211"/>
                  </a:lnTo>
                  <a:lnTo>
                    <a:pt x="517" y="106"/>
                  </a:lnTo>
                  <a:lnTo>
                    <a:pt x="431" y="0"/>
                  </a:lnTo>
                  <a:lnTo>
                    <a:pt x="431" y="0"/>
                  </a:lnTo>
                  <a:lnTo>
                    <a:pt x="0" y="0"/>
                  </a:lnTo>
                  <a:lnTo>
                    <a:pt x="0" y="421"/>
                  </a:lnTo>
                  <a:lnTo>
                    <a:pt x="431" y="421"/>
                  </a:lnTo>
                  <a:lnTo>
                    <a:pt x="431" y="421"/>
                  </a:lnTo>
                  <a:close/>
                </a:path>
              </a:pathLst>
            </a:custGeom>
            <a:solidFill>
              <a:srgbClr val="C00000"/>
            </a:solidFill>
            <a:ln>
              <a:noFill/>
            </a:ln>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31" name="Rectangle 3620"/>
            <p:cNvSpPr>
              <a:spLocks noChangeArrowheads="1"/>
            </p:cNvSpPr>
            <p:nvPr/>
          </p:nvSpPr>
          <p:spPr bwMode="auto">
            <a:xfrm>
              <a:off x="8223249" y="5535632"/>
              <a:ext cx="1059217" cy="553998"/>
            </a:xfrm>
            <a:prstGeom prst="rect">
              <a:avLst/>
            </a:prstGeom>
            <a:noFill/>
            <a:ln>
              <a:noFill/>
            </a:ln>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900" dirty="0">
                  <a:solidFill>
                    <a:srgbClr val="FFFFFF"/>
                  </a:solidFill>
                  <a:latin typeface="Segoe UI" panose="020B0502040204020203" pitchFamily="34" charset="0"/>
                </a:rPr>
                <a:t>The average hourly cost of </a:t>
              </a:r>
              <a:r>
                <a:rPr lang="en-US" altLang="en-US" sz="900" dirty="0" smtClean="0">
                  <a:solidFill>
                    <a:srgbClr val="FFFFFF"/>
                  </a:solidFill>
                  <a:latin typeface="Segoe UI" panose="020B0502040204020203" pitchFamily="34" charset="0"/>
                </a:rPr>
                <a:t>infrastructure </a:t>
              </a:r>
              <a:r>
                <a:rPr lang="en-US" altLang="en-US" sz="900" dirty="0">
                  <a:solidFill>
                    <a:srgbClr val="FFFFFF"/>
                  </a:solidFill>
                  <a:latin typeface="Segoe UI" panose="020B0502040204020203" pitchFamily="34" charset="0"/>
                </a:rPr>
                <a:t>failure is </a:t>
              </a:r>
              <a:r>
                <a:rPr lang="en-US" altLang="en-US" sz="900" b="1" dirty="0">
                  <a:solidFill>
                    <a:srgbClr val="FFFFFF"/>
                  </a:solidFill>
                  <a:latin typeface="Segoe UI" panose="020B0502040204020203" pitchFamily="34" charset="0"/>
                </a:rPr>
                <a:t>$100,000</a:t>
              </a:r>
              <a:r>
                <a:rPr lang="en-US" altLang="en-US" sz="900" dirty="0">
                  <a:solidFill>
                    <a:srgbClr val="FFFFFF"/>
                  </a:solidFill>
                  <a:latin typeface="Segoe UI" panose="020B0502040204020203" pitchFamily="34" charset="0"/>
                </a:rPr>
                <a:t> per </a:t>
              </a:r>
              <a:r>
                <a:rPr lang="en-US" altLang="en-US" sz="900" dirty="0" smtClean="0">
                  <a:solidFill>
                    <a:srgbClr val="FFFFFF"/>
                  </a:solidFill>
                  <a:latin typeface="Segoe UI" panose="020B0502040204020203" pitchFamily="34" charset="0"/>
                </a:rPr>
                <a:t>hour</a:t>
              </a:r>
              <a:endParaRPr lang="en-US" altLang="en-US" dirty="0" smtClean="0">
                <a:solidFill>
                  <a:srgbClr val="FFFFFF"/>
                </a:solidFill>
                <a:latin typeface="Segoe UI" panose="020B0502040204020203" pitchFamily="34" charset="0"/>
              </a:endParaRPr>
            </a:p>
          </p:txBody>
        </p:sp>
      </p:grpSp>
      <p:grpSp>
        <p:nvGrpSpPr>
          <p:cNvPr id="30" name="Group 29"/>
          <p:cNvGrpSpPr/>
          <p:nvPr/>
        </p:nvGrpSpPr>
        <p:grpSpPr>
          <a:xfrm>
            <a:off x="9552012" y="4564062"/>
            <a:ext cx="2582838" cy="1676400"/>
            <a:chOff x="9552012" y="4564062"/>
            <a:chExt cx="2582838" cy="1676400"/>
          </a:xfrm>
        </p:grpSpPr>
        <p:grpSp>
          <p:nvGrpSpPr>
            <p:cNvPr id="588" name="Group 587"/>
            <p:cNvGrpSpPr/>
            <p:nvPr/>
          </p:nvGrpSpPr>
          <p:grpSpPr>
            <a:xfrm>
              <a:off x="9552012" y="4922838"/>
              <a:ext cx="993725" cy="1317624"/>
              <a:chOff x="10341025" y="5075238"/>
              <a:chExt cx="993725" cy="1317624"/>
            </a:xfrm>
          </p:grpSpPr>
          <p:sp>
            <p:nvSpPr>
              <p:cNvPr id="347" name="Freeform 3638"/>
              <p:cNvSpPr>
                <a:spLocks/>
              </p:cNvSpPr>
              <p:nvPr/>
            </p:nvSpPr>
            <p:spPr bwMode="auto">
              <a:xfrm>
                <a:off x="10736263" y="5419725"/>
                <a:ext cx="7938" cy="0"/>
              </a:xfrm>
              <a:custGeom>
                <a:avLst/>
                <a:gdLst>
                  <a:gd name="T0" fmla="*/ 0 w 4"/>
                  <a:gd name="T1" fmla="*/ 4 w 4"/>
                  <a:gd name="T2" fmla="*/ 0 w 4"/>
                </a:gdLst>
                <a:ahLst/>
                <a:cxnLst>
                  <a:cxn ang="0">
                    <a:pos x="T0" y="0"/>
                  </a:cxn>
                  <a:cxn ang="0">
                    <a:pos x="T1" y="0"/>
                  </a:cxn>
                  <a:cxn ang="0">
                    <a:pos x="T2" y="0"/>
                  </a:cxn>
                </a:cxnLst>
                <a:rect l="0" t="0" r="r" b="b"/>
                <a:pathLst>
                  <a:path w="4">
                    <a:moveTo>
                      <a:pt x="0" y="0"/>
                    </a:moveTo>
                    <a:cubicBezTo>
                      <a:pt x="2" y="0"/>
                      <a:pt x="3" y="0"/>
                      <a:pt x="4" y="0"/>
                    </a:cubicBezTo>
                    <a:cubicBezTo>
                      <a:pt x="3" y="0"/>
                      <a:pt x="2" y="0"/>
                      <a:pt x="0"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48" name="Freeform 3639"/>
              <p:cNvSpPr>
                <a:spLocks/>
              </p:cNvSpPr>
              <p:nvPr/>
            </p:nvSpPr>
            <p:spPr bwMode="auto">
              <a:xfrm>
                <a:off x="10706100" y="5419725"/>
                <a:ext cx="11113" cy="3175"/>
              </a:xfrm>
              <a:custGeom>
                <a:avLst/>
                <a:gdLst>
                  <a:gd name="T0" fmla="*/ 0 w 5"/>
                  <a:gd name="T1" fmla="*/ 1 h 1"/>
                  <a:gd name="T2" fmla="*/ 5 w 5"/>
                  <a:gd name="T3" fmla="*/ 0 h 1"/>
                  <a:gd name="T4" fmla="*/ 0 w 5"/>
                  <a:gd name="T5" fmla="*/ 1 h 1"/>
                </a:gdLst>
                <a:ahLst/>
                <a:cxnLst>
                  <a:cxn ang="0">
                    <a:pos x="T0" y="T1"/>
                  </a:cxn>
                  <a:cxn ang="0">
                    <a:pos x="T2" y="T3"/>
                  </a:cxn>
                  <a:cxn ang="0">
                    <a:pos x="T4" y="T5"/>
                  </a:cxn>
                </a:cxnLst>
                <a:rect l="0" t="0" r="r" b="b"/>
                <a:pathLst>
                  <a:path w="5" h="1">
                    <a:moveTo>
                      <a:pt x="0" y="1"/>
                    </a:moveTo>
                    <a:cubicBezTo>
                      <a:pt x="2" y="1"/>
                      <a:pt x="3" y="0"/>
                      <a:pt x="5" y="0"/>
                    </a:cubicBezTo>
                    <a:cubicBezTo>
                      <a:pt x="3" y="0"/>
                      <a:pt x="2" y="1"/>
                      <a:pt x="0" y="1"/>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49" name="Freeform 3640"/>
              <p:cNvSpPr>
                <a:spLocks/>
              </p:cNvSpPr>
              <p:nvPr/>
            </p:nvSpPr>
            <p:spPr bwMode="auto">
              <a:xfrm>
                <a:off x="10744200" y="5419725"/>
                <a:ext cx="25400" cy="6350"/>
              </a:xfrm>
              <a:custGeom>
                <a:avLst/>
                <a:gdLst>
                  <a:gd name="T0" fmla="*/ 0 w 12"/>
                  <a:gd name="T1" fmla="*/ 0 h 3"/>
                  <a:gd name="T2" fmla="*/ 12 w 12"/>
                  <a:gd name="T3" fmla="*/ 3 h 3"/>
                  <a:gd name="T4" fmla="*/ 0 w 12"/>
                  <a:gd name="T5" fmla="*/ 0 h 3"/>
                </a:gdLst>
                <a:ahLst/>
                <a:cxnLst>
                  <a:cxn ang="0">
                    <a:pos x="T0" y="T1"/>
                  </a:cxn>
                  <a:cxn ang="0">
                    <a:pos x="T2" y="T3"/>
                  </a:cxn>
                  <a:cxn ang="0">
                    <a:pos x="T4" y="T5"/>
                  </a:cxn>
                </a:cxnLst>
                <a:rect l="0" t="0" r="r" b="b"/>
                <a:pathLst>
                  <a:path w="12" h="3">
                    <a:moveTo>
                      <a:pt x="0" y="0"/>
                    </a:moveTo>
                    <a:cubicBezTo>
                      <a:pt x="4" y="1"/>
                      <a:pt x="8" y="2"/>
                      <a:pt x="12" y="3"/>
                    </a:cubicBezTo>
                    <a:cubicBezTo>
                      <a:pt x="8" y="2"/>
                      <a:pt x="4" y="1"/>
                      <a:pt x="0"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50" name="Freeform 3641"/>
              <p:cNvSpPr>
                <a:spLocks/>
              </p:cNvSpPr>
              <p:nvPr/>
            </p:nvSpPr>
            <p:spPr bwMode="auto">
              <a:xfrm>
                <a:off x="10721975" y="5419725"/>
                <a:ext cx="9525" cy="0"/>
              </a:xfrm>
              <a:custGeom>
                <a:avLst/>
                <a:gdLst>
                  <a:gd name="T0" fmla="*/ 4 w 5"/>
                  <a:gd name="T1" fmla="*/ 0 w 5"/>
                  <a:gd name="T2" fmla="*/ 5 w 5"/>
                  <a:gd name="T3" fmla="*/ 4 w 5"/>
                </a:gdLst>
                <a:ahLst/>
                <a:cxnLst>
                  <a:cxn ang="0">
                    <a:pos x="T0" y="0"/>
                  </a:cxn>
                  <a:cxn ang="0">
                    <a:pos x="T1" y="0"/>
                  </a:cxn>
                  <a:cxn ang="0">
                    <a:pos x="T2" y="0"/>
                  </a:cxn>
                  <a:cxn ang="0">
                    <a:pos x="T3" y="0"/>
                  </a:cxn>
                </a:cxnLst>
                <a:rect l="0" t="0" r="r" b="b"/>
                <a:pathLst>
                  <a:path w="5">
                    <a:moveTo>
                      <a:pt x="4" y="0"/>
                    </a:moveTo>
                    <a:cubicBezTo>
                      <a:pt x="3" y="0"/>
                      <a:pt x="1" y="0"/>
                      <a:pt x="0" y="0"/>
                    </a:cubicBezTo>
                    <a:cubicBezTo>
                      <a:pt x="1" y="0"/>
                      <a:pt x="3" y="0"/>
                      <a:pt x="5" y="0"/>
                    </a:cubicBezTo>
                    <a:cubicBezTo>
                      <a:pt x="4" y="0"/>
                      <a:pt x="4" y="0"/>
                      <a:pt x="4"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65" name="Freeform 3656"/>
              <p:cNvSpPr>
                <a:spLocks/>
              </p:cNvSpPr>
              <p:nvPr/>
            </p:nvSpPr>
            <p:spPr bwMode="auto">
              <a:xfrm>
                <a:off x="10950575" y="5149850"/>
                <a:ext cx="309563" cy="465138"/>
              </a:xfrm>
              <a:custGeom>
                <a:avLst/>
                <a:gdLst>
                  <a:gd name="T0" fmla="*/ 130 w 150"/>
                  <a:gd name="T1" fmla="*/ 76 h 225"/>
                  <a:gd name="T2" fmla="*/ 114 w 150"/>
                  <a:gd name="T3" fmla="*/ 53 h 225"/>
                  <a:gd name="T4" fmla="*/ 75 w 150"/>
                  <a:gd name="T5" fmla="*/ 21 h 225"/>
                  <a:gd name="T6" fmla="*/ 12 w 150"/>
                  <a:gd name="T7" fmla="*/ 1 h 225"/>
                  <a:gd name="T8" fmla="*/ 0 w 150"/>
                  <a:gd name="T9" fmla="*/ 0 h 225"/>
                  <a:gd name="T10" fmla="*/ 0 w 150"/>
                  <a:gd name="T11" fmla="*/ 151 h 225"/>
                  <a:gd name="T12" fmla="*/ 0 w 150"/>
                  <a:gd name="T13" fmla="*/ 151 h 225"/>
                  <a:gd name="T14" fmla="*/ 0 w 150"/>
                  <a:gd name="T15" fmla="*/ 151 h 225"/>
                  <a:gd name="T16" fmla="*/ 0 w 150"/>
                  <a:gd name="T17" fmla="*/ 151 h 225"/>
                  <a:gd name="T18" fmla="*/ 129 w 150"/>
                  <a:gd name="T19" fmla="*/ 225 h 225"/>
                  <a:gd name="T20" fmla="*/ 142 w 150"/>
                  <a:gd name="T21" fmla="*/ 197 h 225"/>
                  <a:gd name="T22" fmla="*/ 149 w 150"/>
                  <a:gd name="T23" fmla="*/ 162 h 225"/>
                  <a:gd name="T24" fmla="*/ 149 w 150"/>
                  <a:gd name="T25" fmla="*/ 151 h 225"/>
                  <a:gd name="T26" fmla="*/ 130 w 150"/>
                  <a:gd name="T27" fmla="*/ 7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225">
                    <a:moveTo>
                      <a:pt x="130" y="76"/>
                    </a:moveTo>
                    <a:cubicBezTo>
                      <a:pt x="125" y="68"/>
                      <a:pt x="120" y="60"/>
                      <a:pt x="114" y="53"/>
                    </a:cubicBezTo>
                    <a:cubicBezTo>
                      <a:pt x="103" y="40"/>
                      <a:pt x="90" y="29"/>
                      <a:pt x="75" y="21"/>
                    </a:cubicBezTo>
                    <a:cubicBezTo>
                      <a:pt x="56" y="10"/>
                      <a:pt x="35" y="3"/>
                      <a:pt x="12" y="1"/>
                    </a:cubicBezTo>
                    <a:cubicBezTo>
                      <a:pt x="8" y="1"/>
                      <a:pt x="4" y="0"/>
                      <a:pt x="0" y="0"/>
                    </a:cubicBezTo>
                    <a:cubicBezTo>
                      <a:pt x="0" y="151"/>
                      <a:pt x="0" y="151"/>
                      <a:pt x="0" y="151"/>
                    </a:cubicBezTo>
                    <a:cubicBezTo>
                      <a:pt x="0" y="151"/>
                      <a:pt x="0" y="151"/>
                      <a:pt x="0" y="151"/>
                    </a:cubicBezTo>
                    <a:cubicBezTo>
                      <a:pt x="0" y="151"/>
                      <a:pt x="0" y="151"/>
                      <a:pt x="0" y="151"/>
                    </a:cubicBezTo>
                    <a:cubicBezTo>
                      <a:pt x="0" y="151"/>
                      <a:pt x="0" y="151"/>
                      <a:pt x="0" y="151"/>
                    </a:cubicBezTo>
                    <a:cubicBezTo>
                      <a:pt x="129" y="225"/>
                      <a:pt x="129" y="225"/>
                      <a:pt x="129" y="225"/>
                    </a:cubicBezTo>
                    <a:cubicBezTo>
                      <a:pt x="134" y="216"/>
                      <a:pt x="138" y="207"/>
                      <a:pt x="142" y="197"/>
                    </a:cubicBezTo>
                    <a:cubicBezTo>
                      <a:pt x="146" y="185"/>
                      <a:pt x="148" y="174"/>
                      <a:pt x="149" y="162"/>
                    </a:cubicBezTo>
                    <a:cubicBezTo>
                      <a:pt x="149" y="158"/>
                      <a:pt x="149" y="154"/>
                      <a:pt x="149" y="151"/>
                    </a:cubicBezTo>
                    <a:cubicBezTo>
                      <a:pt x="150" y="124"/>
                      <a:pt x="143" y="99"/>
                      <a:pt x="130" y="76"/>
                    </a:cubicBezTo>
                    <a:close/>
                  </a:path>
                </a:pathLst>
              </a:custGeom>
              <a:solidFill>
                <a:srgbClr val="FF0000"/>
              </a:solidFill>
              <a:ln>
                <a:noFill/>
              </a:ln>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66" name="Freeform 3657"/>
              <p:cNvSpPr>
                <a:spLocks/>
              </p:cNvSpPr>
              <p:nvPr/>
            </p:nvSpPr>
            <p:spPr bwMode="auto">
              <a:xfrm>
                <a:off x="10917238" y="5426075"/>
                <a:ext cx="66675" cy="66675"/>
              </a:xfrm>
              <a:custGeom>
                <a:avLst/>
                <a:gdLst>
                  <a:gd name="T0" fmla="*/ 1 w 32"/>
                  <a:gd name="T1" fmla="*/ 14 h 32"/>
                  <a:gd name="T2" fmla="*/ 17 w 32"/>
                  <a:gd name="T3" fmla="*/ 0 h 32"/>
                  <a:gd name="T4" fmla="*/ 31 w 32"/>
                  <a:gd name="T5" fmla="*/ 17 h 32"/>
                  <a:gd name="T6" fmla="*/ 15 w 32"/>
                  <a:gd name="T7" fmla="*/ 31 h 32"/>
                  <a:gd name="T8" fmla="*/ 1 w 32"/>
                  <a:gd name="T9" fmla="*/ 14 h 32"/>
                </a:gdLst>
                <a:ahLst/>
                <a:cxnLst>
                  <a:cxn ang="0">
                    <a:pos x="T0" y="T1"/>
                  </a:cxn>
                  <a:cxn ang="0">
                    <a:pos x="T2" y="T3"/>
                  </a:cxn>
                  <a:cxn ang="0">
                    <a:pos x="T4" y="T5"/>
                  </a:cxn>
                  <a:cxn ang="0">
                    <a:pos x="T6" y="T7"/>
                  </a:cxn>
                  <a:cxn ang="0">
                    <a:pos x="T8" y="T9"/>
                  </a:cxn>
                </a:cxnLst>
                <a:rect l="0" t="0" r="r" b="b"/>
                <a:pathLst>
                  <a:path w="32" h="32">
                    <a:moveTo>
                      <a:pt x="1" y="14"/>
                    </a:moveTo>
                    <a:cubicBezTo>
                      <a:pt x="2" y="6"/>
                      <a:pt x="9" y="0"/>
                      <a:pt x="17" y="0"/>
                    </a:cubicBezTo>
                    <a:cubicBezTo>
                      <a:pt x="26" y="1"/>
                      <a:pt x="32" y="8"/>
                      <a:pt x="31" y="17"/>
                    </a:cubicBezTo>
                    <a:cubicBezTo>
                      <a:pt x="31" y="25"/>
                      <a:pt x="23" y="32"/>
                      <a:pt x="15" y="31"/>
                    </a:cubicBezTo>
                    <a:cubicBezTo>
                      <a:pt x="6" y="30"/>
                      <a:pt x="0" y="23"/>
                      <a:pt x="1" y="14"/>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67" name="Freeform 3658"/>
              <p:cNvSpPr>
                <a:spLocks/>
              </p:cNvSpPr>
              <p:nvPr/>
            </p:nvSpPr>
            <p:spPr bwMode="auto">
              <a:xfrm>
                <a:off x="10942638" y="5075238"/>
                <a:ext cx="19050" cy="63500"/>
              </a:xfrm>
              <a:custGeom>
                <a:avLst/>
                <a:gdLst>
                  <a:gd name="T0" fmla="*/ 9 w 9"/>
                  <a:gd name="T1" fmla="*/ 3 h 31"/>
                  <a:gd name="T2" fmla="*/ 4 w 9"/>
                  <a:gd name="T3" fmla="*/ 0 h 31"/>
                  <a:gd name="T4" fmla="*/ 0 w 9"/>
                  <a:gd name="T5" fmla="*/ 3 h 31"/>
                  <a:gd name="T6" fmla="*/ 0 w 9"/>
                  <a:gd name="T7" fmla="*/ 27 h 31"/>
                  <a:gd name="T8" fmla="*/ 4 w 9"/>
                  <a:gd name="T9" fmla="*/ 31 h 31"/>
                  <a:gd name="T10" fmla="*/ 4 w 9"/>
                  <a:gd name="T11" fmla="*/ 31 h 31"/>
                  <a:gd name="T12" fmla="*/ 9 w 9"/>
                  <a:gd name="T13" fmla="*/ 27 h 31"/>
                  <a:gd name="T14" fmla="*/ 9 w 9"/>
                  <a:gd name="T15" fmla="*/ 27 h 31"/>
                  <a:gd name="T16" fmla="*/ 9 w 9"/>
                  <a:gd name="T17"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31">
                    <a:moveTo>
                      <a:pt x="9" y="3"/>
                    </a:moveTo>
                    <a:cubicBezTo>
                      <a:pt x="9" y="1"/>
                      <a:pt x="7" y="0"/>
                      <a:pt x="4" y="0"/>
                    </a:cubicBezTo>
                    <a:cubicBezTo>
                      <a:pt x="2" y="0"/>
                      <a:pt x="0" y="1"/>
                      <a:pt x="0" y="3"/>
                    </a:cubicBezTo>
                    <a:cubicBezTo>
                      <a:pt x="0" y="27"/>
                      <a:pt x="0" y="27"/>
                      <a:pt x="0" y="27"/>
                    </a:cubicBezTo>
                    <a:cubicBezTo>
                      <a:pt x="4" y="31"/>
                      <a:pt x="4" y="31"/>
                      <a:pt x="4" y="31"/>
                    </a:cubicBezTo>
                    <a:cubicBezTo>
                      <a:pt x="4" y="31"/>
                      <a:pt x="4" y="31"/>
                      <a:pt x="4" y="31"/>
                    </a:cubicBezTo>
                    <a:cubicBezTo>
                      <a:pt x="9" y="27"/>
                      <a:pt x="9" y="27"/>
                      <a:pt x="9" y="27"/>
                    </a:cubicBezTo>
                    <a:cubicBezTo>
                      <a:pt x="9" y="27"/>
                      <a:pt x="9" y="27"/>
                      <a:pt x="9" y="27"/>
                    </a:cubicBezTo>
                    <a:cubicBezTo>
                      <a:pt x="9" y="3"/>
                      <a:pt x="9" y="3"/>
                      <a:pt x="9" y="3"/>
                    </a:cubicBez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68" name="Freeform 3659"/>
              <p:cNvSpPr>
                <a:spLocks/>
              </p:cNvSpPr>
              <p:nvPr/>
            </p:nvSpPr>
            <p:spPr bwMode="auto">
              <a:xfrm>
                <a:off x="11271250" y="5451475"/>
                <a:ext cx="63500" cy="15875"/>
              </a:xfrm>
              <a:custGeom>
                <a:avLst/>
                <a:gdLst>
                  <a:gd name="T0" fmla="*/ 28 w 31"/>
                  <a:gd name="T1" fmla="*/ 0 h 8"/>
                  <a:gd name="T2" fmla="*/ 4 w 31"/>
                  <a:gd name="T3" fmla="*/ 0 h 8"/>
                  <a:gd name="T4" fmla="*/ 0 w 31"/>
                  <a:gd name="T5" fmla="*/ 4 h 8"/>
                  <a:gd name="T6" fmla="*/ 4 w 31"/>
                  <a:gd name="T7" fmla="*/ 8 h 8"/>
                  <a:gd name="T8" fmla="*/ 4 w 31"/>
                  <a:gd name="T9" fmla="*/ 8 h 8"/>
                  <a:gd name="T10" fmla="*/ 28 w 31"/>
                  <a:gd name="T11" fmla="*/ 8 h 8"/>
                  <a:gd name="T12" fmla="*/ 28 w 31"/>
                  <a:gd name="T13" fmla="*/ 8 h 8"/>
                  <a:gd name="T14" fmla="*/ 31 w 31"/>
                  <a:gd name="T15" fmla="*/ 4 h 8"/>
                  <a:gd name="T16" fmla="*/ 28 w 31"/>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8">
                    <a:moveTo>
                      <a:pt x="28" y="0"/>
                    </a:moveTo>
                    <a:cubicBezTo>
                      <a:pt x="4" y="0"/>
                      <a:pt x="4" y="0"/>
                      <a:pt x="4" y="0"/>
                    </a:cubicBezTo>
                    <a:cubicBezTo>
                      <a:pt x="0" y="4"/>
                      <a:pt x="0" y="4"/>
                      <a:pt x="0" y="4"/>
                    </a:cubicBezTo>
                    <a:cubicBezTo>
                      <a:pt x="4" y="8"/>
                      <a:pt x="4" y="8"/>
                      <a:pt x="4" y="8"/>
                    </a:cubicBezTo>
                    <a:cubicBezTo>
                      <a:pt x="4" y="8"/>
                      <a:pt x="4" y="8"/>
                      <a:pt x="4" y="8"/>
                    </a:cubicBezTo>
                    <a:cubicBezTo>
                      <a:pt x="28" y="8"/>
                      <a:pt x="28" y="8"/>
                      <a:pt x="28" y="8"/>
                    </a:cubicBezTo>
                    <a:cubicBezTo>
                      <a:pt x="28" y="8"/>
                      <a:pt x="28" y="8"/>
                      <a:pt x="28" y="8"/>
                    </a:cubicBezTo>
                    <a:cubicBezTo>
                      <a:pt x="30" y="8"/>
                      <a:pt x="31" y="6"/>
                      <a:pt x="31" y="4"/>
                    </a:cubicBezTo>
                    <a:cubicBezTo>
                      <a:pt x="31" y="1"/>
                      <a:pt x="30" y="0"/>
                      <a:pt x="28" y="0"/>
                    </a:cubicBez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69" name="Freeform 3660"/>
              <p:cNvSpPr>
                <a:spLocks/>
              </p:cNvSpPr>
              <p:nvPr/>
            </p:nvSpPr>
            <p:spPr bwMode="auto">
              <a:xfrm>
                <a:off x="10752138" y="5124450"/>
                <a:ext cx="42863" cy="58738"/>
              </a:xfrm>
              <a:custGeom>
                <a:avLst/>
                <a:gdLst>
                  <a:gd name="T0" fmla="*/ 8 w 21"/>
                  <a:gd name="T1" fmla="*/ 1 h 28"/>
                  <a:gd name="T2" fmla="*/ 8 w 21"/>
                  <a:gd name="T3" fmla="*/ 1 h 28"/>
                  <a:gd name="T4" fmla="*/ 3 w 21"/>
                  <a:gd name="T5" fmla="*/ 1 h 28"/>
                  <a:gd name="T6" fmla="*/ 1 w 21"/>
                  <a:gd name="T7" fmla="*/ 5 h 28"/>
                  <a:gd name="T8" fmla="*/ 13 w 21"/>
                  <a:gd name="T9" fmla="*/ 26 h 28"/>
                  <a:gd name="T10" fmla="*/ 19 w 21"/>
                  <a:gd name="T11" fmla="*/ 28 h 28"/>
                  <a:gd name="T12" fmla="*/ 19 w 21"/>
                  <a:gd name="T13" fmla="*/ 28 h 28"/>
                  <a:gd name="T14" fmla="*/ 21 w 21"/>
                  <a:gd name="T15" fmla="*/ 22 h 28"/>
                  <a:gd name="T16" fmla="*/ 21 w 21"/>
                  <a:gd name="T17" fmla="*/ 22 h 28"/>
                  <a:gd name="T18" fmla="*/ 8 w 21"/>
                  <a:gd name="T19"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8">
                    <a:moveTo>
                      <a:pt x="8" y="1"/>
                    </a:moveTo>
                    <a:cubicBezTo>
                      <a:pt x="8" y="1"/>
                      <a:pt x="8" y="1"/>
                      <a:pt x="8" y="1"/>
                    </a:cubicBezTo>
                    <a:cubicBezTo>
                      <a:pt x="8" y="0"/>
                      <a:pt x="5" y="0"/>
                      <a:pt x="3" y="1"/>
                    </a:cubicBezTo>
                    <a:cubicBezTo>
                      <a:pt x="1" y="2"/>
                      <a:pt x="0" y="4"/>
                      <a:pt x="1" y="5"/>
                    </a:cubicBezTo>
                    <a:cubicBezTo>
                      <a:pt x="13" y="26"/>
                      <a:pt x="13" y="26"/>
                      <a:pt x="13" y="26"/>
                    </a:cubicBezTo>
                    <a:cubicBezTo>
                      <a:pt x="19" y="28"/>
                      <a:pt x="19" y="28"/>
                      <a:pt x="19" y="28"/>
                    </a:cubicBezTo>
                    <a:cubicBezTo>
                      <a:pt x="19" y="28"/>
                      <a:pt x="19" y="28"/>
                      <a:pt x="19" y="28"/>
                    </a:cubicBezTo>
                    <a:cubicBezTo>
                      <a:pt x="21" y="22"/>
                      <a:pt x="21" y="22"/>
                      <a:pt x="21" y="22"/>
                    </a:cubicBezTo>
                    <a:cubicBezTo>
                      <a:pt x="21" y="22"/>
                      <a:pt x="21" y="22"/>
                      <a:pt x="21" y="22"/>
                    </a:cubicBezTo>
                    <a:lnTo>
                      <a:pt x="8" y="1"/>
                    </a:ln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70" name="Freeform 3661"/>
              <p:cNvSpPr>
                <a:spLocks/>
              </p:cNvSpPr>
              <p:nvPr/>
            </p:nvSpPr>
            <p:spPr bwMode="auto">
              <a:xfrm>
                <a:off x="11107738" y="5737225"/>
                <a:ext cx="41275" cy="57150"/>
              </a:xfrm>
              <a:custGeom>
                <a:avLst/>
                <a:gdLst>
                  <a:gd name="T0" fmla="*/ 7 w 20"/>
                  <a:gd name="T1" fmla="*/ 1 h 28"/>
                  <a:gd name="T2" fmla="*/ 2 w 20"/>
                  <a:gd name="T3" fmla="*/ 0 h 28"/>
                  <a:gd name="T4" fmla="*/ 0 w 20"/>
                  <a:gd name="T5" fmla="*/ 5 h 28"/>
                  <a:gd name="T6" fmla="*/ 0 w 20"/>
                  <a:gd name="T7" fmla="*/ 5 h 28"/>
                  <a:gd name="T8" fmla="*/ 12 w 20"/>
                  <a:gd name="T9" fmla="*/ 26 h 28"/>
                  <a:gd name="T10" fmla="*/ 12 w 20"/>
                  <a:gd name="T11" fmla="*/ 26 h 28"/>
                  <a:gd name="T12" fmla="*/ 17 w 20"/>
                  <a:gd name="T13" fmla="*/ 27 h 28"/>
                  <a:gd name="T14" fmla="*/ 19 w 20"/>
                  <a:gd name="T15" fmla="*/ 22 h 28"/>
                  <a:gd name="T16" fmla="*/ 7 w 20"/>
                  <a:gd name="T17"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8">
                    <a:moveTo>
                      <a:pt x="7" y="1"/>
                    </a:moveTo>
                    <a:cubicBezTo>
                      <a:pt x="2" y="0"/>
                      <a:pt x="2" y="0"/>
                      <a:pt x="2" y="0"/>
                    </a:cubicBezTo>
                    <a:cubicBezTo>
                      <a:pt x="0" y="5"/>
                      <a:pt x="0" y="5"/>
                      <a:pt x="0" y="5"/>
                    </a:cubicBezTo>
                    <a:cubicBezTo>
                      <a:pt x="0" y="5"/>
                      <a:pt x="0" y="5"/>
                      <a:pt x="0" y="5"/>
                    </a:cubicBezTo>
                    <a:cubicBezTo>
                      <a:pt x="12" y="26"/>
                      <a:pt x="12" y="26"/>
                      <a:pt x="12" y="26"/>
                    </a:cubicBezTo>
                    <a:cubicBezTo>
                      <a:pt x="12" y="26"/>
                      <a:pt x="12" y="26"/>
                      <a:pt x="12" y="26"/>
                    </a:cubicBezTo>
                    <a:cubicBezTo>
                      <a:pt x="13" y="28"/>
                      <a:pt x="15" y="28"/>
                      <a:pt x="17" y="27"/>
                    </a:cubicBezTo>
                    <a:cubicBezTo>
                      <a:pt x="19" y="25"/>
                      <a:pt x="20" y="23"/>
                      <a:pt x="19" y="22"/>
                    </a:cubicBezTo>
                    <a:lnTo>
                      <a:pt x="7" y="1"/>
                    </a:ln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71" name="Freeform 3662"/>
              <p:cNvSpPr>
                <a:spLocks/>
              </p:cNvSpPr>
              <p:nvPr/>
            </p:nvSpPr>
            <p:spPr bwMode="auto">
              <a:xfrm>
                <a:off x="11228388" y="5260975"/>
                <a:ext cx="57150" cy="41275"/>
              </a:xfrm>
              <a:custGeom>
                <a:avLst/>
                <a:gdLst>
                  <a:gd name="T0" fmla="*/ 6 w 28"/>
                  <a:gd name="T1" fmla="*/ 20 h 20"/>
                  <a:gd name="T2" fmla="*/ 27 w 28"/>
                  <a:gd name="T3" fmla="*/ 8 h 20"/>
                  <a:gd name="T4" fmla="*/ 27 w 28"/>
                  <a:gd name="T5" fmla="*/ 8 h 20"/>
                  <a:gd name="T6" fmla="*/ 27 w 28"/>
                  <a:gd name="T7" fmla="*/ 3 h 20"/>
                  <a:gd name="T8" fmla="*/ 23 w 28"/>
                  <a:gd name="T9" fmla="*/ 1 h 20"/>
                  <a:gd name="T10" fmla="*/ 2 w 28"/>
                  <a:gd name="T11" fmla="*/ 13 h 20"/>
                  <a:gd name="T12" fmla="*/ 0 w 28"/>
                  <a:gd name="T13" fmla="*/ 18 h 20"/>
                  <a:gd name="T14" fmla="*/ 6 w 28"/>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0">
                    <a:moveTo>
                      <a:pt x="6" y="20"/>
                    </a:moveTo>
                    <a:cubicBezTo>
                      <a:pt x="27" y="8"/>
                      <a:pt x="27" y="8"/>
                      <a:pt x="27" y="8"/>
                    </a:cubicBezTo>
                    <a:cubicBezTo>
                      <a:pt x="27" y="8"/>
                      <a:pt x="27" y="8"/>
                      <a:pt x="27" y="8"/>
                    </a:cubicBezTo>
                    <a:cubicBezTo>
                      <a:pt x="28" y="7"/>
                      <a:pt x="28" y="5"/>
                      <a:pt x="27" y="3"/>
                    </a:cubicBezTo>
                    <a:cubicBezTo>
                      <a:pt x="26" y="1"/>
                      <a:pt x="24" y="0"/>
                      <a:pt x="23" y="1"/>
                    </a:cubicBezTo>
                    <a:cubicBezTo>
                      <a:pt x="2" y="13"/>
                      <a:pt x="2" y="13"/>
                      <a:pt x="2" y="13"/>
                    </a:cubicBezTo>
                    <a:cubicBezTo>
                      <a:pt x="0" y="18"/>
                      <a:pt x="0" y="18"/>
                      <a:pt x="0" y="18"/>
                    </a:cubicBezTo>
                    <a:cubicBezTo>
                      <a:pt x="6" y="20"/>
                      <a:pt x="6" y="20"/>
                      <a:pt x="6" y="20"/>
                    </a:cubicBez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72" name="Freeform 3663"/>
              <p:cNvSpPr>
                <a:spLocks/>
              </p:cNvSpPr>
              <p:nvPr/>
            </p:nvSpPr>
            <p:spPr bwMode="auto">
              <a:xfrm>
                <a:off x="10615613" y="5260975"/>
                <a:ext cx="58738" cy="41275"/>
              </a:xfrm>
              <a:custGeom>
                <a:avLst/>
                <a:gdLst>
                  <a:gd name="T0" fmla="*/ 27 w 28"/>
                  <a:gd name="T1" fmla="*/ 13 h 20"/>
                  <a:gd name="T2" fmla="*/ 6 w 28"/>
                  <a:gd name="T3" fmla="*/ 1 h 20"/>
                  <a:gd name="T4" fmla="*/ 6 w 28"/>
                  <a:gd name="T5" fmla="*/ 1 h 20"/>
                  <a:gd name="T6" fmla="*/ 2 w 28"/>
                  <a:gd name="T7" fmla="*/ 3 h 20"/>
                  <a:gd name="T8" fmla="*/ 2 w 28"/>
                  <a:gd name="T9" fmla="*/ 8 h 20"/>
                  <a:gd name="T10" fmla="*/ 23 w 28"/>
                  <a:gd name="T11" fmla="*/ 20 h 20"/>
                  <a:gd name="T12" fmla="*/ 28 w 28"/>
                  <a:gd name="T13" fmla="*/ 18 h 20"/>
                  <a:gd name="T14" fmla="*/ 28 w 28"/>
                  <a:gd name="T15" fmla="*/ 18 h 20"/>
                  <a:gd name="T16" fmla="*/ 27 w 28"/>
                  <a:gd name="T17"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0">
                    <a:moveTo>
                      <a:pt x="27" y="13"/>
                    </a:moveTo>
                    <a:cubicBezTo>
                      <a:pt x="6" y="1"/>
                      <a:pt x="6" y="1"/>
                      <a:pt x="6" y="1"/>
                    </a:cubicBezTo>
                    <a:cubicBezTo>
                      <a:pt x="6" y="1"/>
                      <a:pt x="6" y="1"/>
                      <a:pt x="6" y="1"/>
                    </a:cubicBezTo>
                    <a:cubicBezTo>
                      <a:pt x="5" y="0"/>
                      <a:pt x="3" y="1"/>
                      <a:pt x="2" y="3"/>
                    </a:cubicBezTo>
                    <a:cubicBezTo>
                      <a:pt x="0" y="5"/>
                      <a:pt x="0" y="7"/>
                      <a:pt x="2" y="8"/>
                    </a:cubicBezTo>
                    <a:cubicBezTo>
                      <a:pt x="23" y="20"/>
                      <a:pt x="23" y="20"/>
                      <a:pt x="23" y="20"/>
                    </a:cubicBezTo>
                    <a:cubicBezTo>
                      <a:pt x="28" y="18"/>
                      <a:pt x="28" y="18"/>
                      <a:pt x="28" y="18"/>
                    </a:cubicBezTo>
                    <a:cubicBezTo>
                      <a:pt x="28" y="18"/>
                      <a:pt x="28" y="18"/>
                      <a:pt x="28" y="18"/>
                    </a:cubicBezTo>
                    <a:cubicBezTo>
                      <a:pt x="27" y="13"/>
                      <a:pt x="27" y="13"/>
                      <a:pt x="27" y="13"/>
                    </a:cubicBez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73" name="Freeform 3664"/>
              <p:cNvSpPr>
                <a:spLocks/>
              </p:cNvSpPr>
              <p:nvPr/>
            </p:nvSpPr>
            <p:spPr bwMode="auto">
              <a:xfrm>
                <a:off x="11228388" y="5614988"/>
                <a:ext cx="57150" cy="42863"/>
              </a:xfrm>
              <a:custGeom>
                <a:avLst/>
                <a:gdLst>
                  <a:gd name="T0" fmla="*/ 27 w 28"/>
                  <a:gd name="T1" fmla="*/ 13 h 21"/>
                  <a:gd name="T2" fmla="*/ 6 w 28"/>
                  <a:gd name="T3" fmla="*/ 0 h 21"/>
                  <a:gd name="T4" fmla="*/ 0 w 28"/>
                  <a:gd name="T5" fmla="*/ 2 h 21"/>
                  <a:gd name="T6" fmla="*/ 2 w 28"/>
                  <a:gd name="T7" fmla="*/ 8 h 21"/>
                  <a:gd name="T8" fmla="*/ 2 w 28"/>
                  <a:gd name="T9" fmla="*/ 8 h 21"/>
                  <a:gd name="T10" fmla="*/ 23 w 28"/>
                  <a:gd name="T11" fmla="*/ 20 h 21"/>
                  <a:gd name="T12" fmla="*/ 23 w 28"/>
                  <a:gd name="T13" fmla="*/ 20 h 21"/>
                  <a:gd name="T14" fmla="*/ 27 w 28"/>
                  <a:gd name="T15" fmla="*/ 18 h 21"/>
                  <a:gd name="T16" fmla="*/ 27 w 28"/>
                  <a:gd name="T17"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1">
                    <a:moveTo>
                      <a:pt x="27" y="13"/>
                    </a:moveTo>
                    <a:cubicBezTo>
                      <a:pt x="6" y="0"/>
                      <a:pt x="6" y="0"/>
                      <a:pt x="6" y="0"/>
                    </a:cubicBezTo>
                    <a:cubicBezTo>
                      <a:pt x="0" y="2"/>
                      <a:pt x="0" y="2"/>
                      <a:pt x="0" y="2"/>
                    </a:cubicBezTo>
                    <a:cubicBezTo>
                      <a:pt x="2" y="8"/>
                      <a:pt x="2" y="8"/>
                      <a:pt x="2" y="8"/>
                    </a:cubicBezTo>
                    <a:cubicBezTo>
                      <a:pt x="2" y="8"/>
                      <a:pt x="2" y="8"/>
                      <a:pt x="2" y="8"/>
                    </a:cubicBezTo>
                    <a:cubicBezTo>
                      <a:pt x="23" y="20"/>
                      <a:pt x="23" y="20"/>
                      <a:pt x="23" y="20"/>
                    </a:cubicBezTo>
                    <a:cubicBezTo>
                      <a:pt x="23" y="20"/>
                      <a:pt x="23" y="20"/>
                      <a:pt x="23" y="20"/>
                    </a:cubicBezTo>
                    <a:cubicBezTo>
                      <a:pt x="24" y="21"/>
                      <a:pt x="26" y="20"/>
                      <a:pt x="27" y="18"/>
                    </a:cubicBezTo>
                    <a:cubicBezTo>
                      <a:pt x="28" y="16"/>
                      <a:pt x="28" y="13"/>
                      <a:pt x="27" y="13"/>
                    </a:cubicBez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74" name="Freeform 3665"/>
              <p:cNvSpPr>
                <a:spLocks/>
              </p:cNvSpPr>
              <p:nvPr/>
            </p:nvSpPr>
            <p:spPr bwMode="auto">
              <a:xfrm>
                <a:off x="11107738" y="5124450"/>
                <a:ext cx="41275" cy="58738"/>
              </a:xfrm>
              <a:custGeom>
                <a:avLst/>
                <a:gdLst>
                  <a:gd name="T0" fmla="*/ 7 w 20"/>
                  <a:gd name="T1" fmla="*/ 26 h 28"/>
                  <a:gd name="T2" fmla="*/ 7 w 20"/>
                  <a:gd name="T3" fmla="*/ 26 h 28"/>
                  <a:gd name="T4" fmla="*/ 19 w 20"/>
                  <a:gd name="T5" fmla="*/ 5 h 28"/>
                  <a:gd name="T6" fmla="*/ 19 w 20"/>
                  <a:gd name="T7" fmla="*/ 5 h 28"/>
                  <a:gd name="T8" fmla="*/ 17 w 20"/>
                  <a:gd name="T9" fmla="*/ 1 h 28"/>
                  <a:gd name="T10" fmla="*/ 12 w 20"/>
                  <a:gd name="T11" fmla="*/ 1 h 28"/>
                  <a:gd name="T12" fmla="*/ 0 w 20"/>
                  <a:gd name="T13" fmla="*/ 22 h 28"/>
                  <a:gd name="T14" fmla="*/ 2 w 20"/>
                  <a:gd name="T15" fmla="*/ 28 h 28"/>
                  <a:gd name="T16" fmla="*/ 7 w 20"/>
                  <a:gd name="T17"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8">
                    <a:moveTo>
                      <a:pt x="7" y="26"/>
                    </a:moveTo>
                    <a:cubicBezTo>
                      <a:pt x="7" y="26"/>
                      <a:pt x="7" y="26"/>
                      <a:pt x="7" y="26"/>
                    </a:cubicBezTo>
                    <a:cubicBezTo>
                      <a:pt x="19" y="5"/>
                      <a:pt x="19" y="5"/>
                      <a:pt x="19" y="5"/>
                    </a:cubicBezTo>
                    <a:cubicBezTo>
                      <a:pt x="19" y="5"/>
                      <a:pt x="19" y="5"/>
                      <a:pt x="19" y="5"/>
                    </a:cubicBezTo>
                    <a:cubicBezTo>
                      <a:pt x="20" y="4"/>
                      <a:pt x="19" y="2"/>
                      <a:pt x="17" y="1"/>
                    </a:cubicBezTo>
                    <a:cubicBezTo>
                      <a:pt x="15" y="0"/>
                      <a:pt x="13" y="0"/>
                      <a:pt x="12" y="1"/>
                    </a:cubicBezTo>
                    <a:cubicBezTo>
                      <a:pt x="0" y="22"/>
                      <a:pt x="0" y="22"/>
                      <a:pt x="0" y="22"/>
                    </a:cubicBezTo>
                    <a:cubicBezTo>
                      <a:pt x="2" y="28"/>
                      <a:pt x="2" y="28"/>
                      <a:pt x="2" y="28"/>
                    </a:cubicBezTo>
                    <a:lnTo>
                      <a:pt x="7" y="26"/>
                    </a:ln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75" name="Freeform 3666"/>
              <p:cNvSpPr>
                <a:spLocks/>
              </p:cNvSpPr>
              <p:nvPr/>
            </p:nvSpPr>
            <p:spPr bwMode="auto">
              <a:xfrm>
                <a:off x="10910888" y="5111750"/>
                <a:ext cx="9525" cy="23813"/>
              </a:xfrm>
              <a:custGeom>
                <a:avLst/>
                <a:gdLst>
                  <a:gd name="T0" fmla="*/ 3 w 4"/>
                  <a:gd name="T1" fmla="*/ 11 h 11"/>
                  <a:gd name="T2" fmla="*/ 4 w 4"/>
                  <a:gd name="T3" fmla="*/ 9 h 11"/>
                  <a:gd name="T4" fmla="*/ 4 w 4"/>
                  <a:gd name="T5" fmla="*/ 9 h 11"/>
                  <a:gd name="T6" fmla="*/ 3 w 4"/>
                  <a:gd name="T7" fmla="*/ 1 h 11"/>
                  <a:gd name="T8" fmla="*/ 3 w 4"/>
                  <a:gd name="T9" fmla="*/ 1 h 11"/>
                  <a:gd name="T10" fmla="*/ 2 w 4"/>
                  <a:gd name="T11" fmla="*/ 0 h 11"/>
                  <a:gd name="T12" fmla="*/ 0 w 4"/>
                  <a:gd name="T13" fmla="*/ 1 h 11"/>
                  <a:gd name="T14" fmla="*/ 1 w 4"/>
                  <a:gd name="T15" fmla="*/ 10 h 11"/>
                  <a:gd name="T16" fmla="*/ 3 w 4"/>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1">
                    <a:moveTo>
                      <a:pt x="3" y="11"/>
                    </a:moveTo>
                    <a:cubicBezTo>
                      <a:pt x="4" y="9"/>
                      <a:pt x="4" y="9"/>
                      <a:pt x="4" y="9"/>
                    </a:cubicBezTo>
                    <a:cubicBezTo>
                      <a:pt x="4" y="9"/>
                      <a:pt x="4" y="9"/>
                      <a:pt x="4" y="9"/>
                    </a:cubicBezTo>
                    <a:cubicBezTo>
                      <a:pt x="3" y="1"/>
                      <a:pt x="3" y="1"/>
                      <a:pt x="3" y="1"/>
                    </a:cubicBezTo>
                    <a:cubicBezTo>
                      <a:pt x="3" y="1"/>
                      <a:pt x="3" y="1"/>
                      <a:pt x="3" y="1"/>
                    </a:cubicBezTo>
                    <a:cubicBezTo>
                      <a:pt x="3" y="1"/>
                      <a:pt x="3" y="0"/>
                      <a:pt x="2" y="0"/>
                    </a:cubicBezTo>
                    <a:cubicBezTo>
                      <a:pt x="1" y="0"/>
                      <a:pt x="0" y="1"/>
                      <a:pt x="0" y="1"/>
                    </a:cubicBezTo>
                    <a:cubicBezTo>
                      <a:pt x="1" y="10"/>
                      <a:pt x="1" y="10"/>
                      <a:pt x="1" y="10"/>
                    </a:cubicBezTo>
                    <a:lnTo>
                      <a:pt x="3" y="11"/>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76" name="Freeform 3667"/>
              <p:cNvSpPr>
                <a:spLocks/>
              </p:cNvSpPr>
              <p:nvPr/>
            </p:nvSpPr>
            <p:spPr bwMode="auto">
              <a:xfrm>
                <a:off x="11276013" y="5419725"/>
                <a:ext cx="22225" cy="9525"/>
              </a:xfrm>
              <a:custGeom>
                <a:avLst/>
                <a:gdLst>
                  <a:gd name="T0" fmla="*/ 0 w 11"/>
                  <a:gd name="T1" fmla="*/ 2 h 4"/>
                  <a:gd name="T2" fmla="*/ 2 w 11"/>
                  <a:gd name="T3" fmla="*/ 4 h 4"/>
                  <a:gd name="T4" fmla="*/ 2 w 11"/>
                  <a:gd name="T5" fmla="*/ 4 h 4"/>
                  <a:gd name="T6" fmla="*/ 10 w 11"/>
                  <a:gd name="T7" fmla="*/ 3 h 4"/>
                  <a:gd name="T8" fmla="*/ 10 w 11"/>
                  <a:gd name="T9" fmla="*/ 3 h 4"/>
                  <a:gd name="T10" fmla="*/ 11 w 11"/>
                  <a:gd name="T11" fmla="*/ 1 h 4"/>
                  <a:gd name="T12" fmla="*/ 10 w 11"/>
                  <a:gd name="T13" fmla="*/ 0 h 4"/>
                  <a:gd name="T14" fmla="*/ 1 w 11"/>
                  <a:gd name="T15" fmla="*/ 1 h 4"/>
                  <a:gd name="T16" fmla="*/ 0 w 11"/>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4">
                    <a:moveTo>
                      <a:pt x="0" y="2"/>
                    </a:moveTo>
                    <a:cubicBezTo>
                      <a:pt x="2" y="4"/>
                      <a:pt x="2" y="4"/>
                      <a:pt x="2" y="4"/>
                    </a:cubicBezTo>
                    <a:cubicBezTo>
                      <a:pt x="2" y="4"/>
                      <a:pt x="2" y="4"/>
                      <a:pt x="2" y="4"/>
                    </a:cubicBezTo>
                    <a:cubicBezTo>
                      <a:pt x="10" y="3"/>
                      <a:pt x="10" y="3"/>
                      <a:pt x="10" y="3"/>
                    </a:cubicBezTo>
                    <a:cubicBezTo>
                      <a:pt x="10" y="3"/>
                      <a:pt x="10" y="3"/>
                      <a:pt x="10" y="3"/>
                    </a:cubicBezTo>
                    <a:cubicBezTo>
                      <a:pt x="11" y="3"/>
                      <a:pt x="11" y="2"/>
                      <a:pt x="11" y="1"/>
                    </a:cubicBezTo>
                    <a:cubicBezTo>
                      <a:pt x="11" y="0"/>
                      <a:pt x="10" y="0"/>
                      <a:pt x="10" y="0"/>
                    </a:cubicBezTo>
                    <a:cubicBezTo>
                      <a:pt x="1" y="1"/>
                      <a:pt x="1" y="1"/>
                      <a:pt x="1" y="1"/>
                    </a:cubicBezTo>
                    <a:lnTo>
                      <a:pt x="0" y="2"/>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77" name="Freeform 3668"/>
              <p:cNvSpPr>
                <a:spLocks/>
              </p:cNvSpPr>
              <p:nvPr/>
            </p:nvSpPr>
            <p:spPr bwMode="auto">
              <a:xfrm>
                <a:off x="10875963" y="5118100"/>
                <a:ext cx="11113" cy="22225"/>
              </a:xfrm>
              <a:custGeom>
                <a:avLst/>
                <a:gdLst>
                  <a:gd name="T0" fmla="*/ 4 w 5"/>
                  <a:gd name="T1" fmla="*/ 11 h 11"/>
                  <a:gd name="T2" fmla="*/ 5 w 5"/>
                  <a:gd name="T3" fmla="*/ 9 h 11"/>
                  <a:gd name="T4" fmla="*/ 5 w 5"/>
                  <a:gd name="T5" fmla="*/ 9 h 11"/>
                  <a:gd name="T6" fmla="*/ 3 w 5"/>
                  <a:gd name="T7" fmla="*/ 1 h 11"/>
                  <a:gd name="T8" fmla="*/ 3 w 5"/>
                  <a:gd name="T9" fmla="*/ 1 h 11"/>
                  <a:gd name="T10" fmla="*/ 1 w 5"/>
                  <a:gd name="T11" fmla="*/ 0 h 11"/>
                  <a:gd name="T12" fmla="*/ 0 w 5"/>
                  <a:gd name="T13" fmla="*/ 1 h 11"/>
                  <a:gd name="T14" fmla="*/ 2 w 5"/>
                  <a:gd name="T15" fmla="*/ 10 h 11"/>
                  <a:gd name="T16" fmla="*/ 4 w 5"/>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1">
                    <a:moveTo>
                      <a:pt x="4" y="11"/>
                    </a:moveTo>
                    <a:cubicBezTo>
                      <a:pt x="5" y="9"/>
                      <a:pt x="5" y="9"/>
                      <a:pt x="5" y="9"/>
                    </a:cubicBezTo>
                    <a:cubicBezTo>
                      <a:pt x="5" y="9"/>
                      <a:pt x="5" y="9"/>
                      <a:pt x="5" y="9"/>
                    </a:cubicBezTo>
                    <a:cubicBezTo>
                      <a:pt x="3" y="1"/>
                      <a:pt x="3" y="1"/>
                      <a:pt x="3" y="1"/>
                    </a:cubicBezTo>
                    <a:cubicBezTo>
                      <a:pt x="3" y="1"/>
                      <a:pt x="3" y="1"/>
                      <a:pt x="3" y="1"/>
                    </a:cubicBezTo>
                    <a:cubicBezTo>
                      <a:pt x="3" y="0"/>
                      <a:pt x="2" y="0"/>
                      <a:pt x="1" y="0"/>
                    </a:cubicBezTo>
                    <a:cubicBezTo>
                      <a:pt x="1" y="0"/>
                      <a:pt x="0" y="1"/>
                      <a:pt x="0" y="1"/>
                    </a:cubicBezTo>
                    <a:cubicBezTo>
                      <a:pt x="2" y="10"/>
                      <a:pt x="2" y="10"/>
                      <a:pt x="2" y="10"/>
                    </a:cubicBezTo>
                    <a:lnTo>
                      <a:pt x="4" y="11"/>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78" name="Freeform 3669"/>
              <p:cNvSpPr>
                <a:spLocks/>
              </p:cNvSpPr>
              <p:nvPr/>
            </p:nvSpPr>
            <p:spPr bwMode="auto">
              <a:xfrm>
                <a:off x="11269663" y="5383213"/>
                <a:ext cx="22225" cy="9525"/>
              </a:xfrm>
              <a:custGeom>
                <a:avLst/>
                <a:gdLst>
                  <a:gd name="T0" fmla="*/ 0 w 11"/>
                  <a:gd name="T1" fmla="*/ 4 h 5"/>
                  <a:gd name="T2" fmla="*/ 2 w 11"/>
                  <a:gd name="T3" fmla="*/ 5 h 5"/>
                  <a:gd name="T4" fmla="*/ 2 w 11"/>
                  <a:gd name="T5" fmla="*/ 5 h 5"/>
                  <a:gd name="T6" fmla="*/ 10 w 11"/>
                  <a:gd name="T7" fmla="*/ 3 h 5"/>
                  <a:gd name="T8" fmla="*/ 10 w 11"/>
                  <a:gd name="T9" fmla="*/ 3 h 5"/>
                  <a:gd name="T10" fmla="*/ 11 w 11"/>
                  <a:gd name="T11" fmla="*/ 2 h 5"/>
                  <a:gd name="T12" fmla="*/ 10 w 11"/>
                  <a:gd name="T13" fmla="*/ 0 h 5"/>
                  <a:gd name="T14" fmla="*/ 2 w 11"/>
                  <a:gd name="T15" fmla="*/ 2 h 5"/>
                  <a:gd name="T16" fmla="*/ 0 w 11"/>
                  <a:gd name="T1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
                    <a:moveTo>
                      <a:pt x="0" y="4"/>
                    </a:moveTo>
                    <a:cubicBezTo>
                      <a:pt x="2" y="5"/>
                      <a:pt x="2" y="5"/>
                      <a:pt x="2" y="5"/>
                    </a:cubicBezTo>
                    <a:cubicBezTo>
                      <a:pt x="2" y="5"/>
                      <a:pt x="2" y="5"/>
                      <a:pt x="2" y="5"/>
                    </a:cubicBezTo>
                    <a:cubicBezTo>
                      <a:pt x="10" y="3"/>
                      <a:pt x="10" y="3"/>
                      <a:pt x="10" y="3"/>
                    </a:cubicBezTo>
                    <a:cubicBezTo>
                      <a:pt x="10" y="3"/>
                      <a:pt x="10" y="3"/>
                      <a:pt x="10" y="3"/>
                    </a:cubicBezTo>
                    <a:cubicBezTo>
                      <a:pt x="11" y="3"/>
                      <a:pt x="11" y="2"/>
                      <a:pt x="11" y="2"/>
                    </a:cubicBezTo>
                    <a:cubicBezTo>
                      <a:pt x="11" y="1"/>
                      <a:pt x="10" y="0"/>
                      <a:pt x="10" y="0"/>
                    </a:cubicBezTo>
                    <a:cubicBezTo>
                      <a:pt x="2" y="2"/>
                      <a:pt x="2" y="2"/>
                      <a:pt x="2" y="2"/>
                    </a:cubicBezTo>
                    <a:lnTo>
                      <a:pt x="0" y="4"/>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79" name="Freeform 3670"/>
              <p:cNvSpPr>
                <a:spLocks/>
              </p:cNvSpPr>
              <p:nvPr/>
            </p:nvSpPr>
            <p:spPr bwMode="auto">
              <a:xfrm>
                <a:off x="10841038" y="5126038"/>
                <a:ext cx="12700" cy="23813"/>
              </a:xfrm>
              <a:custGeom>
                <a:avLst/>
                <a:gdLst>
                  <a:gd name="T0" fmla="*/ 3 w 6"/>
                  <a:gd name="T1" fmla="*/ 10 h 11"/>
                  <a:gd name="T2" fmla="*/ 5 w 6"/>
                  <a:gd name="T3" fmla="*/ 11 h 11"/>
                  <a:gd name="T4" fmla="*/ 6 w 6"/>
                  <a:gd name="T5" fmla="*/ 9 h 11"/>
                  <a:gd name="T6" fmla="*/ 6 w 6"/>
                  <a:gd name="T7" fmla="*/ 9 h 11"/>
                  <a:gd name="T8" fmla="*/ 3 w 6"/>
                  <a:gd name="T9" fmla="*/ 1 h 11"/>
                  <a:gd name="T10" fmla="*/ 3 w 6"/>
                  <a:gd name="T11" fmla="*/ 1 h 11"/>
                  <a:gd name="T12" fmla="*/ 1 w 6"/>
                  <a:gd name="T13" fmla="*/ 1 h 11"/>
                  <a:gd name="T14" fmla="*/ 0 w 6"/>
                  <a:gd name="T15" fmla="*/ 2 h 11"/>
                  <a:gd name="T16" fmla="*/ 3 w 6"/>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1">
                    <a:moveTo>
                      <a:pt x="3" y="10"/>
                    </a:moveTo>
                    <a:cubicBezTo>
                      <a:pt x="5" y="11"/>
                      <a:pt x="5" y="11"/>
                      <a:pt x="5" y="11"/>
                    </a:cubicBezTo>
                    <a:cubicBezTo>
                      <a:pt x="6" y="9"/>
                      <a:pt x="6" y="9"/>
                      <a:pt x="6" y="9"/>
                    </a:cubicBezTo>
                    <a:cubicBezTo>
                      <a:pt x="6" y="9"/>
                      <a:pt x="6" y="9"/>
                      <a:pt x="6" y="9"/>
                    </a:cubicBezTo>
                    <a:cubicBezTo>
                      <a:pt x="3" y="1"/>
                      <a:pt x="3" y="1"/>
                      <a:pt x="3" y="1"/>
                    </a:cubicBezTo>
                    <a:cubicBezTo>
                      <a:pt x="3" y="1"/>
                      <a:pt x="3" y="1"/>
                      <a:pt x="3" y="1"/>
                    </a:cubicBezTo>
                    <a:cubicBezTo>
                      <a:pt x="3" y="1"/>
                      <a:pt x="2" y="0"/>
                      <a:pt x="1" y="1"/>
                    </a:cubicBezTo>
                    <a:cubicBezTo>
                      <a:pt x="1" y="1"/>
                      <a:pt x="0" y="1"/>
                      <a:pt x="0" y="2"/>
                    </a:cubicBezTo>
                    <a:lnTo>
                      <a:pt x="3" y="10"/>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80" name="Freeform 3671"/>
              <p:cNvSpPr>
                <a:spLocks/>
              </p:cNvSpPr>
              <p:nvPr/>
            </p:nvSpPr>
            <p:spPr bwMode="auto">
              <a:xfrm>
                <a:off x="11260138" y="5348288"/>
                <a:ext cx="23813" cy="12700"/>
              </a:xfrm>
              <a:custGeom>
                <a:avLst/>
                <a:gdLst>
                  <a:gd name="T0" fmla="*/ 0 w 11"/>
                  <a:gd name="T1" fmla="*/ 5 h 6"/>
                  <a:gd name="T2" fmla="*/ 2 w 11"/>
                  <a:gd name="T3" fmla="*/ 6 h 6"/>
                  <a:gd name="T4" fmla="*/ 2 w 11"/>
                  <a:gd name="T5" fmla="*/ 6 h 6"/>
                  <a:gd name="T6" fmla="*/ 10 w 11"/>
                  <a:gd name="T7" fmla="*/ 3 h 6"/>
                  <a:gd name="T8" fmla="*/ 10 w 11"/>
                  <a:gd name="T9" fmla="*/ 3 h 6"/>
                  <a:gd name="T10" fmla="*/ 10 w 11"/>
                  <a:gd name="T11" fmla="*/ 2 h 6"/>
                  <a:gd name="T12" fmla="*/ 9 w 11"/>
                  <a:gd name="T13" fmla="*/ 1 h 6"/>
                  <a:gd name="T14" fmla="*/ 1 w 11"/>
                  <a:gd name="T15" fmla="*/ 3 h 6"/>
                  <a:gd name="T16" fmla="*/ 0 w 11"/>
                  <a:gd name="T1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0" y="5"/>
                    </a:moveTo>
                    <a:cubicBezTo>
                      <a:pt x="2" y="6"/>
                      <a:pt x="2" y="6"/>
                      <a:pt x="2" y="6"/>
                    </a:cubicBezTo>
                    <a:cubicBezTo>
                      <a:pt x="2" y="6"/>
                      <a:pt x="2" y="6"/>
                      <a:pt x="2" y="6"/>
                    </a:cubicBezTo>
                    <a:cubicBezTo>
                      <a:pt x="10" y="3"/>
                      <a:pt x="10" y="3"/>
                      <a:pt x="10" y="3"/>
                    </a:cubicBezTo>
                    <a:cubicBezTo>
                      <a:pt x="10" y="3"/>
                      <a:pt x="10" y="3"/>
                      <a:pt x="10" y="3"/>
                    </a:cubicBezTo>
                    <a:cubicBezTo>
                      <a:pt x="11" y="3"/>
                      <a:pt x="11" y="2"/>
                      <a:pt x="10" y="2"/>
                    </a:cubicBezTo>
                    <a:cubicBezTo>
                      <a:pt x="10" y="1"/>
                      <a:pt x="10" y="0"/>
                      <a:pt x="9" y="1"/>
                    </a:cubicBezTo>
                    <a:cubicBezTo>
                      <a:pt x="1" y="3"/>
                      <a:pt x="1" y="3"/>
                      <a:pt x="1" y="3"/>
                    </a:cubicBezTo>
                    <a:lnTo>
                      <a:pt x="0" y="5"/>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81" name="Freeform 3672"/>
              <p:cNvSpPr>
                <a:spLocks/>
              </p:cNvSpPr>
              <p:nvPr/>
            </p:nvSpPr>
            <p:spPr bwMode="auto">
              <a:xfrm>
                <a:off x="10807700" y="5140325"/>
                <a:ext cx="12700" cy="20638"/>
              </a:xfrm>
              <a:custGeom>
                <a:avLst/>
                <a:gdLst>
                  <a:gd name="T0" fmla="*/ 3 w 6"/>
                  <a:gd name="T1" fmla="*/ 9 h 10"/>
                  <a:gd name="T2" fmla="*/ 5 w 6"/>
                  <a:gd name="T3" fmla="*/ 10 h 10"/>
                  <a:gd name="T4" fmla="*/ 6 w 6"/>
                  <a:gd name="T5" fmla="*/ 8 h 10"/>
                  <a:gd name="T6" fmla="*/ 6 w 6"/>
                  <a:gd name="T7" fmla="*/ 8 h 10"/>
                  <a:gd name="T8" fmla="*/ 3 w 6"/>
                  <a:gd name="T9" fmla="*/ 0 h 10"/>
                  <a:gd name="T10" fmla="*/ 3 w 6"/>
                  <a:gd name="T11" fmla="*/ 0 h 10"/>
                  <a:gd name="T12" fmla="*/ 1 w 6"/>
                  <a:gd name="T13" fmla="*/ 0 h 10"/>
                  <a:gd name="T14" fmla="*/ 0 w 6"/>
                  <a:gd name="T15" fmla="*/ 1 h 10"/>
                  <a:gd name="T16" fmla="*/ 3 w 6"/>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0">
                    <a:moveTo>
                      <a:pt x="3" y="9"/>
                    </a:moveTo>
                    <a:cubicBezTo>
                      <a:pt x="5" y="10"/>
                      <a:pt x="5" y="10"/>
                      <a:pt x="5" y="10"/>
                    </a:cubicBezTo>
                    <a:cubicBezTo>
                      <a:pt x="6" y="8"/>
                      <a:pt x="6" y="8"/>
                      <a:pt x="6" y="8"/>
                    </a:cubicBezTo>
                    <a:cubicBezTo>
                      <a:pt x="6" y="8"/>
                      <a:pt x="6" y="8"/>
                      <a:pt x="6" y="8"/>
                    </a:cubicBezTo>
                    <a:cubicBezTo>
                      <a:pt x="3" y="0"/>
                      <a:pt x="3" y="0"/>
                      <a:pt x="3" y="0"/>
                    </a:cubicBezTo>
                    <a:cubicBezTo>
                      <a:pt x="3" y="0"/>
                      <a:pt x="3" y="0"/>
                      <a:pt x="3" y="0"/>
                    </a:cubicBezTo>
                    <a:cubicBezTo>
                      <a:pt x="2" y="0"/>
                      <a:pt x="2" y="0"/>
                      <a:pt x="1" y="0"/>
                    </a:cubicBezTo>
                    <a:cubicBezTo>
                      <a:pt x="0" y="0"/>
                      <a:pt x="0" y="1"/>
                      <a:pt x="0" y="1"/>
                    </a:cubicBezTo>
                    <a:lnTo>
                      <a:pt x="3" y="9"/>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82" name="Freeform 3673"/>
              <p:cNvSpPr>
                <a:spLocks/>
              </p:cNvSpPr>
              <p:nvPr/>
            </p:nvSpPr>
            <p:spPr bwMode="auto">
              <a:xfrm>
                <a:off x="11249025" y="5314950"/>
                <a:ext cx="22225" cy="12700"/>
              </a:xfrm>
              <a:custGeom>
                <a:avLst/>
                <a:gdLst>
                  <a:gd name="T0" fmla="*/ 2 w 11"/>
                  <a:gd name="T1" fmla="*/ 6 h 6"/>
                  <a:gd name="T2" fmla="*/ 10 w 11"/>
                  <a:gd name="T3" fmla="*/ 3 h 6"/>
                  <a:gd name="T4" fmla="*/ 10 w 11"/>
                  <a:gd name="T5" fmla="*/ 3 h 6"/>
                  <a:gd name="T6" fmla="*/ 10 w 11"/>
                  <a:gd name="T7" fmla="*/ 1 h 6"/>
                  <a:gd name="T8" fmla="*/ 9 w 11"/>
                  <a:gd name="T9" fmla="*/ 0 h 6"/>
                  <a:gd name="T10" fmla="*/ 1 w 11"/>
                  <a:gd name="T11" fmla="*/ 4 h 6"/>
                  <a:gd name="T12" fmla="*/ 0 w 11"/>
                  <a:gd name="T13" fmla="*/ 6 h 6"/>
                  <a:gd name="T14" fmla="*/ 2 w 11"/>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2" y="6"/>
                    </a:moveTo>
                    <a:cubicBezTo>
                      <a:pt x="10" y="3"/>
                      <a:pt x="10" y="3"/>
                      <a:pt x="10" y="3"/>
                    </a:cubicBezTo>
                    <a:cubicBezTo>
                      <a:pt x="10" y="3"/>
                      <a:pt x="10" y="3"/>
                      <a:pt x="10" y="3"/>
                    </a:cubicBezTo>
                    <a:cubicBezTo>
                      <a:pt x="10" y="3"/>
                      <a:pt x="11" y="2"/>
                      <a:pt x="10" y="1"/>
                    </a:cubicBezTo>
                    <a:cubicBezTo>
                      <a:pt x="10" y="0"/>
                      <a:pt x="9" y="0"/>
                      <a:pt x="9" y="0"/>
                    </a:cubicBezTo>
                    <a:cubicBezTo>
                      <a:pt x="1" y="4"/>
                      <a:pt x="1" y="4"/>
                      <a:pt x="1" y="4"/>
                    </a:cubicBezTo>
                    <a:cubicBezTo>
                      <a:pt x="0" y="6"/>
                      <a:pt x="0" y="6"/>
                      <a:pt x="0" y="6"/>
                    </a:cubicBezTo>
                    <a:cubicBezTo>
                      <a:pt x="2" y="6"/>
                      <a:pt x="2" y="6"/>
                      <a:pt x="2" y="6"/>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83" name="Freeform 3674"/>
              <p:cNvSpPr>
                <a:spLocks/>
              </p:cNvSpPr>
              <p:nvPr/>
            </p:nvSpPr>
            <p:spPr bwMode="auto">
              <a:xfrm>
                <a:off x="10744200" y="5176838"/>
                <a:ext cx="15875" cy="17463"/>
              </a:xfrm>
              <a:custGeom>
                <a:avLst/>
                <a:gdLst>
                  <a:gd name="T0" fmla="*/ 6 w 8"/>
                  <a:gd name="T1" fmla="*/ 9 h 9"/>
                  <a:gd name="T2" fmla="*/ 8 w 8"/>
                  <a:gd name="T3" fmla="*/ 9 h 9"/>
                  <a:gd name="T4" fmla="*/ 8 w 8"/>
                  <a:gd name="T5" fmla="*/ 7 h 9"/>
                  <a:gd name="T6" fmla="*/ 8 w 8"/>
                  <a:gd name="T7" fmla="*/ 7 h 9"/>
                  <a:gd name="T8" fmla="*/ 3 w 8"/>
                  <a:gd name="T9" fmla="*/ 0 h 9"/>
                  <a:gd name="T10" fmla="*/ 3 w 8"/>
                  <a:gd name="T11" fmla="*/ 0 h 9"/>
                  <a:gd name="T12" fmla="*/ 1 w 8"/>
                  <a:gd name="T13" fmla="*/ 0 h 9"/>
                  <a:gd name="T14" fmla="*/ 1 w 8"/>
                  <a:gd name="T15" fmla="*/ 2 h 9"/>
                  <a:gd name="T16" fmla="*/ 6 w 8"/>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9"/>
                    </a:moveTo>
                    <a:cubicBezTo>
                      <a:pt x="8" y="9"/>
                      <a:pt x="8" y="9"/>
                      <a:pt x="8" y="9"/>
                    </a:cubicBezTo>
                    <a:cubicBezTo>
                      <a:pt x="8" y="7"/>
                      <a:pt x="8" y="7"/>
                      <a:pt x="8" y="7"/>
                    </a:cubicBezTo>
                    <a:cubicBezTo>
                      <a:pt x="8" y="7"/>
                      <a:pt x="8" y="7"/>
                      <a:pt x="8" y="7"/>
                    </a:cubicBezTo>
                    <a:cubicBezTo>
                      <a:pt x="3" y="0"/>
                      <a:pt x="3" y="0"/>
                      <a:pt x="3" y="0"/>
                    </a:cubicBezTo>
                    <a:cubicBezTo>
                      <a:pt x="3" y="0"/>
                      <a:pt x="3" y="0"/>
                      <a:pt x="3" y="0"/>
                    </a:cubicBezTo>
                    <a:cubicBezTo>
                      <a:pt x="3" y="0"/>
                      <a:pt x="2" y="0"/>
                      <a:pt x="1" y="0"/>
                    </a:cubicBezTo>
                    <a:cubicBezTo>
                      <a:pt x="1" y="1"/>
                      <a:pt x="0" y="2"/>
                      <a:pt x="1" y="2"/>
                    </a:cubicBezTo>
                    <a:lnTo>
                      <a:pt x="6" y="9"/>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84" name="Freeform 3675"/>
              <p:cNvSpPr>
                <a:spLocks/>
              </p:cNvSpPr>
              <p:nvPr/>
            </p:nvSpPr>
            <p:spPr bwMode="auto">
              <a:xfrm>
                <a:off x="11142663" y="5722938"/>
                <a:ext cx="14288" cy="17463"/>
              </a:xfrm>
              <a:custGeom>
                <a:avLst/>
                <a:gdLst>
                  <a:gd name="T0" fmla="*/ 2 w 7"/>
                  <a:gd name="T1" fmla="*/ 0 h 9"/>
                  <a:gd name="T2" fmla="*/ 0 w 7"/>
                  <a:gd name="T3" fmla="*/ 0 h 9"/>
                  <a:gd name="T4" fmla="*/ 0 w 7"/>
                  <a:gd name="T5" fmla="*/ 2 h 9"/>
                  <a:gd name="T6" fmla="*/ 0 w 7"/>
                  <a:gd name="T7" fmla="*/ 2 h 9"/>
                  <a:gd name="T8" fmla="*/ 5 w 7"/>
                  <a:gd name="T9" fmla="*/ 9 h 9"/>
                  <a:gd name="T10" fmla="*/ 5 w 7"/>
                  <a:gd name="T11" fmla="*/ 9 h 9"/>
                  <a:gd name="T12" fmla="*/ 6 w 7"/>
                  <a:gd name="T13" fmla="*/ 9 h 9"/>
                  <a:gd name="T14" fmla="*/ 7 w 7"/>
                  <a:gd name="T15" fmla="*/ 7 h 9"/>
                  <a:gd name="T16" fmla="*/ 2 w 7"/>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9">
                    <a:moveTo>
                      <a:pt x="2" y="0"/>
                    </a:moveTo>
                    <a:cubicBezTo>
                      <a:pt x="0" y="0"/>
                      <a:pt x="0" y="0"/>
                      <a:pt x="0" y="0"/>
                    </a:cubicBezTo>
                    <a:cubicBezTo>
                      <a:pt x="0" y="2"/>
                      <a:pt x="0" y="2"/>
                      <a:pt x="0" y="2"/>
                    </a:cubicBezTo>
                    <a:cubicBezTo>
                      <a:pt x="0" y="2"/>
                      <a:pt x="0" y="2"/>
                      <a:pt x="0" y="2"/>
                    </a:cubicBezTo>
                    <a:cubicBezTo>
                      <a:pt x="5" y="9"/>
                      <a:pt x="5" y="9"/>
                      <a:pt x="5" y="9"/>
                    </a:cubicBezTo>
                    <a:cubicBezTo>
                      <a:pt x="5" y="9"/>
                      <a:pt x="5" y="9"/>
                      <a:pt x="5" y="9"/>
                    </a:cubicBezTo>
                    <a:cubicBezTo>
                      <a:pt x="5" y="9"/>
                      <a:pt x="6" y="9"/>
                      <a:pt x="6" y="9"/>
                    </a:cubicBezTo>
                    <a:cubicBezTo>
                      <a:pt x="7" y="8"/>
                      <a:pt x="7" y="8"/>
                      <a:pt x="7" y="7"/>
                    </a:cubicBezTo>
                    <a:lnTo>
                      <a:pt x="2" y="0"/>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85" name="Freeform 3676"/>
              <p:cNvSpPr>
                <a:spLocks/>
              </p:cNvSpPr>
              <p:nvPr/>
            </p:nvSpPr>
            <p:spPr bwMode="auto">
              <a:xfrm>
                <a:off x="11215688" y="5253038"/>
                <a:ext cx="19050" cy="14288"/>
              </a:xfrm>
              <a:custGeom>
                <a:avLst/>
                <a:gdLst>
                  <a:gd name="T0" fmla="*/ 2 w 9"/>
                  <a:gd name="T1" fmla="*/ 7 h 7"/>
                  <a:gd name="T2" fmla="*/ 9 w 9"/>
                  <a:gd name="T3" fmla="*/ 2 h 7"/>
                  <a:gd name="T4" fmla="*/ 9 w 9"/>
                  <a:gd name="T5" fmla="*/ 2 h 7"/>
                  <a:gd name="T6" fmla="*/ 9 w 9"/>
                  <a:gd name="T7" fmla="*/ 1 h 7"/>
                  <a:gd name="T8" fmla="*/ 7 w 9"/>
                  <a:gd name="T9" fmla="*/ 0 h 7"/>
                  <a:gd name="T10" fmla="*/ 0 w 9"/>
                  <a:gd name="T11" fmla="*/ 5 h 7"/>
                  <a:gd name="T12" fmla="*/ 0 w 9"/>
                  <a:gd name="T13" fmla="*/ 7 h 7"/>
                  <a:gd name="T14" fmla="*/ 2 w 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2" y="7"/>
                    </a:moveTo>
                    <a:cubicBezTo>
                      <a:pt x="9" y="2"/>
                      <a:pt x="9" y="2"/>
                      <a:pt x="9" y="2"/>
                    </a:cubicBezTo>
                    <a:cubicBezTo>
                      <a:pt x="9" y="2"/>
                      <a:pt x="9" y="2"/>
                      <a:pt x="9" y="2"/>
                    </a:cubicBezTo>
                    <a:cubicBezTo>
                      <a:pt x="9" y="2"/>
                      <a:pt x="9" y="1"/>
                      <a:pt x="9" y="1"/>
                    </a:cubicBezTo>
                    <a:cubicBezTo>
                      <a:pt x="8" y="0"/>
                      <a:pt x="7" y="0"/>
                      <a:pt x="7" y="0"/>
                    </a:cubicBezTo>
                    <a:cubicBezTo>
                      <a:pt x="0" y="5"/>
                      <a:pt x="0" y="5"/>
                      <a:pt x="0" y="5"/>
                    </a:cubicBezTo>
                    <a:cubicBezTo>
                      <a:pt x="0" y="7"/>
                      <a:pt x="0" y="7"/>
                      <a:pt x="0" y="7"/>
                    </a:cubicBezTo>
                    <a:cubicBezTo>
                      <a:pt x="2" y="7"/>
                      <a:pt x="2" y="7"/>
                      <a:pt x="2" y="7"/>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86" name="Freeform 3677"/>
              <p:cNvSpPr>
                <a:spLocks/>
              </p:cNvSpPr>
              <p:nvPr/>
            </p:nvSpPr>
            <p:spPr bwMode="auto">
              <a:xfrm>
                <a:off x="10717213" y="5199063"/>
                <a:ext cx="15875" cy="19050"/>
              </a:xfrm>
              <a:custGeom>
                <a:avLst/>
                <a:gdLst>
                  <a:gd name="T0" fmla="*/ 6 w 8"/>
                  <a:gd name="T1" fmla="*/ 9 h 9"/>
                  <a:gd name="T2" fmla="*/ 8 w 8"/>
                  <a:gd name="T3" fmla="*/ 9 h 9"/>
                  <a:gd name="T4" fmla="*/ 8 w 8"/>
                  <a:gd name="T5" fmla="*/ 7 h 9"/>
                  <a:gd name="T6" fmla="*/ 8 w 8"/>
                  <a:gd name="T7" fmla="*/ 7 h 9"/>
                  <a:gd name="T8" fmla="*/ 2 w 8"/>
                  <a:gd name="T9" fmla="*/ 0 h 9"/>
                  <a:gd name="T10" fmla="*/ 2 w 8"/>
                  <a:gd name="T11" fmla="*/ 0 h 9"/>
                  <a:gd name="T12" fmla="*/ 1 w 8"/>
                  <a:gd name="T13" fmla="*/ 1 h 9"/>
                  <a:gd name="T14" fmla="*/ 0 w 8"/>
                  <a:gd name="T15" fmla="*/ 2 h 9"/>
                  <a:gd name="T16" fmla="*/ 6 w 8"/>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9"/>
                    </a:moveTo>
                    <a:cubicBezTo>
                      <a:pt x="8" y="9"/>
                      <a:pt x="8" y="9"/>
                      <a:pt x="8" y="9"/>
                    </a:cubicBezTo>
                    <a:cubicBezTo>
                      <a:pt x="8" y="7"/>
                      <a:pt x="8" y="7"/>
                      <a:pt x="8" y="7"/>
                    </a:cubicBezTo>
                    <a:cubicBezTo>
                      <a:pt x="8" y="7"/>
                      <a:pt x="8" y="7"/>
                      <a:pt x="8" y="7"/>
                    </a:cubicBezTo>
                    <a:cubicBezTo>
                      <a:pt x="2" y="0"/>
                      <a:pt x="2" y="0"/>
                      <a:pt x="2" y="0"/>
                    </a:cubicBezTo>
                    <a:cubicBezTo>
                      <a:pt x="2" y="0"/>
                      <a:pt x="2" y="0"/>
                      <a:pt x="2" y="0"/>
                    </a:cubicBezTo>
                    <a:cubicBezTo>
                      <a:pt x="2" y="0"/>
                      <a:pt x="1" y="0"/>
                      <a:pt x="1" y="1"/>
                    </a:cubicBezTo>
                    <a:cubicBezTo>
                      <a:pt x="0" y="1"/>
                      <a:pt x="0" y="2"/>
                      <a:pt x="0" y="2"/>
                    </a:cubicBezTo>
                    <a:lnTo>
                      <a:pt x="6" y="9"/>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87" name="Freeform 3678"/>
              <p:cNvSpPr>
                <a:spLocks/>
              </p:cNvSpPr>
              <p:nvPr/>
            </p:nvSpPr>
            <p:spPr bwMode="auto">
              <a:xfrm>
                <a:off x="11169650" y="5702300"/>
                <a:ext cx="17463" cy="15875"/>
              </a:xfrm>
              <a:custGeom>
                <a:avLst/>
                <a:gdLst>
                  <a:gd name="T0" fmla="*/ 2 w 8"/>
                  <a:gd name="T1" fmla="*/ 0 h 8"/>
                  <a:gd name="T2" fmla="*/ 0 w 8"/>
                  <a:gd name="T3" fmla="*/ 0 h 8"/>
                  <a:gd name="T4" fmla="*/ 0 w 8"/>
                  <a:gd name="T5" fmla="*/ 2 h 8"/>
                  <a:gd name="T6" fmla="*/ 0 w 8"/>
                  <a:gd name="T7" fmla="*/ 2 h 8"/>
                  <a:gd name="T8" fmla="*/ 5 w 8"/>
                  <a:gd name="T9" fmla="*/ 8 h 8"/>
                  <a:gd name="T10" fmla="*/ 5 w 8"/>
                  <a:gd name="T11" fmla="*/ 8 h 8"/>
                  <a:gd name="T12" fmla="*/ 7 w 8"/>
                  <a:gd name="T13" fmla="*/ 8 h 8"/>
                  <a:gd name="T14" fmla="*/ 7 w 8"/>
                  <a:gd name="T15" fmla="*/ 6 h 8"/>
                  <a:gd name="T16" fmla="*/ 2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2" y="0"/>
                    </a:moveTo>
                    <a:cubicBezTo>
                      <a:pt x="0" y="0"/>
                      <a:pt x="0" y="0"/>
                      <a:pt x="0" y="0"/>
                    </a:cubicBezTo>
                    <a:cubicBezTo>
                      <a:pt x="0" y="2"/>
                      <a:pt x="0" y="2"/>
                      <a:pt x="0" y="2"/>
                    </a:cubicBezTo>
                    <a:cubicBezTo>
                      <a:pt x="0" y="2"/>
                      <a:pt x="0" y="2"/>
                      <a:pt x="0" y="2"/>
                    </a:cubicBezTo>
                    <a:cubicBezTo>
                      <a:pt x="5" y="8"/>
                      <a:pt x="5" y="8"/>
                      <a:pt x="5" y="8"/>
                    </a:cubicBezTo>
                    <a:cubicBezTo>
                      <a:pt x="5" y="8"/>
                      <a:pt x="5" y="8"/>
                      <a:pt x="5" y="8"/>
                    </a:cubicBezTo>
                    <a:cubicBezTo>
                      <a:pt x="6" y="8"/>
                      <a:pt x="6" y="8"/>
                      <a:pt x="7" y="8"/>
                    </a:cubicBezTo>
                    <a:cubicBezTo>
                      <a:pt x="8" y="7"/>
                      <a:pt x="8" y="7"/>
                      <a:pt x="7" y="6"/>
                    </a:cubicBezTo>
                    <a:lnTo>
                      <a:pt x="2" y="0"/>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88" name="Freeform 3679"/>
              <p:cNvSpPr>
                <a:spLocks/>
              </p:cNvSpPr>
              <p:nvPr/>
            </p:nvSpPr>
            <p:spPr bwMode="auto">
              <a:xfrm>
                <a:off x="11191875" y="5224463"/>
                <a:ext cx="19050" cy="15875"/>
              </a:xfrm>
              <a:custGeom>
                <a:avLst/>
                <a:gdLst>
                  <a:gd name="T0" fmla="*/ 2 w 9"/>
                  <a:gd name="T1" fmla="*/ 8 h 8"/>
                  <a:gd name="T2" fmla="*/ 9 w 9"/>
                  <a:gd name="T3" fmla="*/ 3 h 8"/>
                  <a:gd name="T4" fmla="*/ 9 w 9"/>
                  <a:gd name="T5" fmla="*/ 3 h 8"/>
                  <a:gd name="T6" fmla="*/ 8 w 9"/>
                  <a:gd name="T7" fmla="*/ 1 h 8"/>
                  <a:gd name="T8" fmla="*/ 7 w 9"/>
                  <a:gd name="T9" fmla="*/ 1 h 8"/>
                  <a:gd name="T10" fmla="*/ 0 w 9"/>
                  <a:gd name="T11" fmla="*/ 6 h 8"/>
                  <a:gd name="T12" fmla="*/ 0 w 9"/>
                  <a:gd name="T13" fmla="*/ 8 h 8"/>
                  <a:gd name="T14" fmla="*/ 2 w 9"/>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2" y="8"/>
                    </a:moveTo>
                    <a:cubicBezTo>
                      <a:pt x="9" y="3"/>
                      <a:pt x="9" y="3"/>
                      <a:pt x="9" y="3"/>
                    </a:cubicBezTo>
                    <a:cubicBezTo>
                      <a:pt x="9" y="3"/>
                      <a:pt x="9" y="3"/>
                      <a:pt x="9" y="3"/>
                    </a:cubicBezTo>
                    <a:cubicBezTo>
                      <a:pt x="9" y="2"/>
                      <a:pt x="9" y="2"/>
                      <a:pt x="8" y="1"/>
                    </a:cubicBezTo>
                    <a:cubicBezTo>
                      <a:pt x="8" y="0"/>
                      <a:pt x="7" y="0"/>
                      <a:pt x="7" y="1"/>
                    </a:cubicBezTo>
                    <a:cubicBezTo>
                      <a:pt x="0" y="6"/>
                      <a:pt x="0" y="6"/>
                      <a:pt x="0" y="6"/>
                    </a:cubicBezTo>
                    <a:cubicBezTo>
                      <a:pt x="0" y="8"/>
                      <a:pt x="0" y="8"/>
                      <a:pt x="0" y="8"/>
                    </a:cubicBezTo>
                    <a:cubicBezTo>
                      <a:pt x="2" y="8"/>
                      <a:pt x="2" y="8"/>
                      <a:pt x="2" y="8"/>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89" name="Freeform 3680"/>
              <p:cNvSpPr>
                <a:spLocks/>
              </p:cNvSpPr>
              <p:nvPr/>
            </p:nvSpPr>
            <p:spPr bwMode="auto">
              <a:xfrm>
                <a:off x="10691813" y="5224463"/>
                <a:ext cx="17463" cy="15875"/>
              </a:xfrm>
              <a:custGeom>
                <a:avLst/>
                <a:gdLst>
                  <a:gd name="T0" fmla="*/ 6 w 8"/>
                  <a:gd name="T1" fmla="*/ 8 h 8"/>
                  <a:gd name="T2" fmla="*/ 8 w 8"/>
                  <a:gd name="T3" fmla="*/ 8 h 8"/>
                  <a:gd name="T4" fmla="*/ 8 w 8"/>
                  <a:gd name="T5" fmla="*/ 6 h 8"/>
                  <a:gd name="T6" fmla="*/ 8 w 8"/>
                  <a:gd name="T7" fmla="*/ 6 h 8"/>
                  <a:gd name="T8" fmla="*/ 2 w 8"/>
                  <a:gd name="T9" fmla="*/ 1 h 8"/>
                  <a:gd name="T10" fmla="*/ 2 w 8"/>
                  <a:gd name="T11" fmla="*/ 1 h 8"/>
                  <a:gd name="T12" fmla="*/ 0 w 8"/>
                  <a:gd name="T13" fmla="*/ 1 h 8"/>
                  <a:gd name="T14" fmla="*/ 0 w 8"/>
                  <a:gd name="T15" fmla="*/ 3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8" y="8"/>
                      <a:pt x="8" y="8"/>
                      <a:pt x="8" y="8"/>
                    </a:cubicBezTo>
                    <a:cubicBezTo>
                      <a:pt x="8" y="6"/>
                      <a:pt x="8" y="6"/>
                      <a:pt x="8" y="6"/>
                    </a:cubicBezTo>
                    <a:cubicBezTo>
                      <a:pt x="8" y="6"/>
                      <a:pt x="8" y="6"/>
                      <a:pt x="8" y="6"/>
                    </a:cubicBezTo>
                    <a:cubicBezTo>
                      <a:pt x="2" y="1"/>
                      <a:pt x="2" y="1"/>
                      <a:pt x="2" y="1"/>
                    </a:cubicBezTo>
                    <a:cubicBezTo>
                      <a:pt x="2" y="1"/>
                      <a:pt x="2" y="1"/>
                      <a:pt x="2" y="1"/>
                    </a:cubicBezTo>
                    <a:cubicBezTo>
                      <a:pt x="2" y="0"/>
                      <a:pt x="1" y="0"/>
                      <a:pt x="0" y="1"/>
                    </a:cubicBezTo>
                    <a:cubicBezTo>
                      <a:pt x="0" y="2"/>
                      <a:pt x="0" y="2"/>
                      <a:pt x="0" y="3"/>
                    </a:cubicBezTo>
                    <a:lnTo>
                      <a:pt x="6" y="8"/>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90" name="Freeform 3681"/>
              <p:cNvSpPr>
                <a:spLocks/>
              </p:cNvSpPr>
              <p:nvPr/>
            </p:nvSpPr>
            <p:spPr bwMode="auto">
              <a:xfrm>
                <a:off x="11191875" y="5676900"/>
                <a:ext cx="19050" cy="15875"/>
              </a:xfrm>
              <a:custGeom>
                <a:avLst/>
                <a:gdLst>
                  <a:gd name="T0" fmla="*/ 2 w 9"/>
                  <a:gd name="T1" fmla="*/ 0 h 8"/>
                  <a:gd name="T2" fmla="*/ 0 w 9"/>
                  <a:gd name="T3" fmla="*/ 0 h 8"/>
                  <a:gd name="T4" fmla="*/ 0 w 9"/>
                  <a:gd name="T5" fmla="*/ 2 h 8"/>
                  <a:gd name="T6" fmla="*/ 0 w 9"/>
                  <a:gd name="T7" fmla="*/ 2 h 8"/>
                  <a:gd name="T8" fmla="*/ 7 w 9"/>
                  <a:gd name="T9" fmla="*/ 8 h 8"/>
                  <a:gd name="T10" fmla="*/ 7 w 9"/>
                  <a:gd name="T11" fmla="*/ 8 h 8"/>
                  <a:gd name="T12" fmla="*/ 8 w 9"/>
                  <a:gd name="T13" fmla="*/ 7 h 8"/>
                  <a:gd name="T14" fmla="*/ 9 w 9"/>
                  <a:gd name="T15" fmla="*/ 6 h 8"/>
                  <a:gd name="T16" fmla="*/ 2 w 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2" y="0"/>
                    </a:moveTo>
                    <a:cubicBezTo>
                      <a:pt x="0" y="0"/>
                      <a:pt x="0" y="0"/>
                      <a:pt x="0" y="0"/>
                    </a:cubicBezTo>
                    <a:cubicBezTo>
                      <a:pt x="0" y="2"/>
                      <a:pt x="0" y="2"/>
                      <a:pt x="0" y="2"/>
                    </a:cubicBezTo>
                    <a:cubicBezTo>
                      <a:pt x="0" y="2"/>
                      <a:pt x="0" y="2"/>
                      <a:pt x="0" y="2"/>
                    </a:cubicBezTo>
                    <a:cubicBezTo>
                      <a:pt x="7" y="8"/>
                      <a:pt x="7" y="8"/>
                      <a:pt x="7" y="8"/>
                    </a:cubicBezTo>
                    <a:cubicBezTo>
                      <a:pt x="7" y="8"/>
                      <a:pt x="7" y="8"/>
                      <a:pt x="7" y="8"/>
                    </a:cubicBezTo>
                    <a:cubicBezTo>
                      <a:pt x="7" y="8"/>
                      <a:pt x="8" y="8"/>
                      <a:pt x="8" y="7"/>
                    </a:cubicBezTo>
                    <a:cubicBezTo>
                      <a:pt x="9" y="7"/>
                      <a:pt x="9" y="6"/>
                      <a:pt x="9" y="6"/>
                    </a:cubicBezTo>
                    <a:lnTo>
                      <a:pt x="2" y="0"/>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91" name="Freeform 3682"/>
              <p:cNvSpPr>
                <a:spLocks/>
              </p:cNvSpPr>
              <p:nvPr/>
            </p:nvSpPr>
            <p:spPr bwMode="auto">
              <a:xfrm>
                <a:off x="11169650" y="5199063"/>
                <a:ext cx="17463" cy="19050"/>
              </a:xfrm>
              <a:custGeom>
                <a:avLst/>
                <a:gdLst>
                  <a:gd name="T0" fmla="*/ 2 w 8"/>
                  <a:gd name="T1" fmla="*/ 9 h 9"/>
                  <a:gd name="T2" fmla="*/ 2 w 8"/>
                  <a:gd name="T3" fmla="*/ 9 h 9"/>
                  <a:gd name="T4" fmla="*/ 7 w 8"/>
                  <a:gd name="T5" fmla="*/ 2 h 9"/>
                  <a:gd name="T6" fmla="*/ 7 w 8"/>
                  <a:gd name="T7" fmla="*/ 2 h 9"/>
                  <a:gd name="T8" fmla="*/ 7 w 8"/>
                  <a:gd name="T9" fmla="*/ 1 h 9"/>
                  <a:gd name="T10" fmla="*/ 5 w 8"/>
                  <a:gd name="T11" fmla="*/ 0 h 9"/>
                  <a:gd name="T12" fmla="*/ 0 w 8"/>
                  <a:gd name="T13" fmla="*/ 7 h 9"/>
                  <a:gd name="T14" fmla="*/ 0 w 8"/>
                  <a:gd name="T15" fmla="*/ 9 h 9"/>
                  <a:gd name="T16" fmla="*/ 2 w 8"/>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2" y="9"/>
                    </a:moveTo>
                    <a:cubicBezTo>
                      <a:pt x="2" y="9"/>
                      <a:pt x="2" y="9"/>
                      <a:pt x="2" y="9"/>
                    </a:cubicBezTo>
                    <a:cubicBezTo>
                      <a:pt x="7" y="2"/>
                      <a:pt x="7" y="2"/>
                      <a:pt x="7" y="2"/>
                    </a:cubicBezTo>
                    <a:cubicBezTo>
                      <a:pt x="7" y="2"/>
                      <a:pt x="7" y="2"/>
                      <a:pt x="7" y="2"/>
                    </a:cubicBezTo>
                    <a:cubicBezTo>
                      <a:pt x="8" y="2"/>
                      <a:pt x="8" y="1"/>
                      <a:pt x="7" y="1"/>
                    </a:cubicBezTo>
                    <a:cubicBezTo>
                      <a:pt x="6" y="0"/>
                      <a:pt x="6" y="0"/>
                      <a:pt x="5" y="0"/>
                    </a:cubicBezTo>
                    <a:cubicBezTo>
                      <a:pt x="0" y="7"/>
                      <a:pt x="0" y="7"/>
                      <a:pt x="0" y="7"/>
                    </a:cubicBezTo>
                    <a:cubicBezTo>
                      <a:pt x="0" y="9"/>
                      <a:pt x="0" y="9"/>
                      <a:pt x="0" y="9"/>
                    </a:cubicBezTo>
                    <a:lnTo>
                      <a:pt x="2" y="9"/>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92" name="Freeform 3683"/>
              <p:cNvSpPr>
                <a:spLocks/>
              </p:cNvSpPr>
              <p:nvPr/>
            </p:nvSpPr>
            <p:spPr bwMode="auto">
              <a:xfrm>
                <a:off x="10669588" y="5253038"/>
                <a:ext cx="19050" cy="14288"/>
              </a:xfrm>
              <a:custGeom>
                <a:avLst/>
                <a:gdLst>
                  <a:gd name="T0" fmla="*/ 7 w 9"/>
                  <a:gd name="T1" fmla="*/ 7 h 7"/>
                  <a:gd name="T2" fmla="*/ 9 w 9"/>
                  <a:gd name="T3" fmla="*/ 7 h 7"/>
                  <a:gd name="T4" fmla="*/ 9 w 9"/>
                  <a:gd name="T5" fmla="*/ 5 h 7"/>
                  <a:gd name="T6" fmla="*/ 9 w 9"/>
                  <a:gd name="T7" fmla="*/ 5 h 7"/>
                  <a:gd name="T8" fmla="*/ 2 w 9"/>
                  <a:gd name="T9" fmla="*/ 0 h 7"/>
                  <a:gd name="T10" fmla="*/ 2 w 9"/>
                  <a:gd name="T11" fmla="*/ 0 h 7"/>
                  <a:gd name="T12" fmla="*/ 0 w 9"/>
                  <a:gd name="T13" fmla="*/ 1 h 7"/>
                  <a:gd name="T14" fmla="*/ 0 w 9"/>
                  <a:gd name="T15" fmla="*/ 2 h 7"/>
                  <a:gd name="T16" fmla="*/ 7 w 9"/>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7">
                    <a:moveTo>
                      <a:pt x="7" y="7"/>
                    </a:moveTo>
                    <a:cubicBezTo>
                      <a:pt x="9" y="7"/>
                      <a:pt x="9" y="7"/>
                      <a:pt x="9" y="7"/>
                    </a:cubicBezTo>
                    <a:cubicBezTo>
                      <a:pt x="9" y="5"/>
                      <a:pt x="9" y="5"/>
                      <a:pt x="9" y="5"/>
                    </a:cubicBezTo>
                    <a:cubicBezTo>
                      <a:pt x="9" y="5"/>
                      <a:pt x="9" y="5"/>
                      <a:pt x="9" y="5"/>
                    </a:cubicBezTo>
                    <a:cubicBezTo>
                      <a:pt x="2" y="0"/>
                      <a:pt x="2" y="0"/>
                      <a:pt x="2" y="0"/>
                    </a:cubicBezTo>
                    <a:cubicBezTo>
                      <a:pt x="2" y="0"/>
                      <a:pt x="2" y="0"/>
                      <a:pt x="2" y="0"/>
                    </a:cubicBezTo>
                    <a:cubicBezTo>
                      <a:pt x="1" y="0"/>
                      <a:pt x="1" y="0"/>
                      <a:pt x="0" y="1"/>
                    </a:cubicBezTo>
                    <a:cubicBezTo>
                      <a:pt x="0" y="1"/>
                      <a:pt x="0" y="2"/>
                      <a:pt x="0" y="2"/>
                    </a:cubicBezTo>
                    <a:lnTo>
                      <a:pt x="7" y="7"/>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93" name="Freeform 3684"/>
              <p:cNvSpPr>
                <a:spLocks/>
              </p:cNvSpPr>
              <p:nvPr/>
            </p:nvSpPr>
            <p:spPr bwMode="auto">
              <a:xfrm>
                <a:off x="11215688" y="5649913"/>
                <a:ext cx="19050" cy="15875"/>
              </a:xfrm>
              <a:custGeom>
                <a:avLst/>
                <a:gdLst>
                  <a:gd name="T0" fmla="*/ 2 w 9"/>
                  <a:gd name="T1" fmla="*/ 0 h 8"/>
                  <a:gd name="T2" fmla="*/ 0 w 9"/>
                  <a:gd name="T3" fmla="*/ 0 h 8"/>
                  <a:gd name="T4" fmla="*/ 0 w 9"/>
                  <a:gd name="T5" fmla="*/ 2 h 8"/>
                  <a:gd name="T6" fmla="*/ 0 w 9"/>
                  <a:gd name="T7" fmla="*/ 2 h 8"/>
                  <a:gd name="T8" fmla="*/ 7 w 9"/>
                  <a:gd name="T9" fmla="*/ 7 h 8"/>
                  <a:gd name="T10" fmla="*/ 7 w 9"/>
                  <a:gd name="T11" fmla="*/ 7 h 8"/>
                  <a:gd name="T12" fmla="*/ 9 w 9"/>
                  <a:gd name="T13" fmla="*/ 7 h 8"/>
                  <a:gd name="T14" fmla="*/ 9 w 9"/>
                  <a:gd name="T15" fmla="*/ 5 h 8"/>
                  <a:gd name="T16" fmla="*/ 2 w 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2" y="0"/>
                    </a:moveTo>
                    <a:cubicBezTo>
                      <a:pt x="0" y="0"/>
                      <a:pt x="0" y="0"/>
                      <a:pt x="0" y="0"/>
                    </a:cubicBezTo>
                    <a:cubicBezTo>
                      <a:pt x="0" y="2"/>
                      <a:pt x="0" y="2"/>
                      <a:pt x="0" y="2"/>
                    </a:cubicBezTo>
                    <a:cubicBezTo>
                      <a:pt x="0" y="2"/>
                      <a:pt x="0" y="2"/>
                      <a:pt x="0" y="2"/>
                    </a:cubicBezTo>
                    <a:cubicBezTo>
                      <a:pt x="7" y="7"/>
                      <a:pt x="7" y="7"/>
                      <a:pt x="7" y="7"/>
                    </a:cubicBezTo>
                    <a:cubicBezTo>
                      <a:pt x="7" y="7"/>
                      <a:pt x="7" y="7"/>
                      <a:pt x="7" y="7"/>
                    </a:cubicBezTo>
                    <a:cubicBezTo>
                      <a:pt x="7" y="8"/>
                      <a:pt x="8" y="7"/>
                      <a:pt x="9" y="7"/>
                    </a:cubicBezTo>
                    <a:cubicBezTo>
                      <a:pt x="9" y="6"/>
                      <a:pt x="9" y="5"/>
                      <a:pt x="9" y="5"/>
                    </a:cubicBezTo>
                    <a:lnTo>
                      <a:pt x="2" y="0"/>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94" name="Freeform 3685"/>
              <p:cNvSpPr>
                <a:spLocks/>
              </p:cNvSpPr>
              <p:nvPr/>
            </p:nvSpPr>
            <p:spPr bwMode="auto">
              <a:xfrm>
                <a:off x="11142663" y="5176838"/>
                <a:ext cx="14288" cy="17463"/>
              </a:xfrm>
              <a:custGeom>
                <a:avLst/>
                <a:gdLst>
                  <a:gd name="T0" fmla="*/ 2 w 7"/>
                  <a:gd name="T1" fmla="*/ 9 h 9"/>
                  <a:gd name="T2" fmla="*/ 2 w 7"/>
                  <a:gd name="T3" fmla="*/ 9 h 9"/>
                  <a:gd name="T4" fmla="*/ 7 w 7"/>
                  <a:gd name="T5" fmla="*/ 2 h 9"/>
                  <a:gd name="T6" fmla="*/ 7 w 7"/>
                  <a:gd name="T7" fmla="*/ 2 h 9"/>
                  <a:gd name="T8" fmla="*/ 6 w 7"/>
                  <a:gd name="T9" fmla="*/ 0 h 9"/>
                  <a:gd name="T10" fmla="*/ 5 w 7"/>
                  <a:gd name="T11" fmla="*/ 0 h 9"/>
                  <a:gd name="T12" fmla="*/ 0 w 7"/>
                  <a:gd name="T13" fmla="*/ 7 h 9"/>
                  <a:gd name="T14" fmla="*/ 0 w 7"/>
                  <a:gd name="T15" fmla="*/ 9 h 9"/>
                  <a:gd name="T16" fmla="*/ 2 w 7"/>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9">
                    <a:moveTo>
                      <a:pt x="2" y="9"/>
                    </a:moveTo>
                    <a:cubicBezTo>
                      <a:pt x="2" y="9"/>
                      <a:pt x="2" y="9"/>
                      <a:pt x="2" y="9"/>
                    </a:cubicBezTo>
                    <a:cubicBezTo>
                      <a:pt x="7" y="2"/>
                      <a:pt x="7" y="2"/>
                      <a:pt x="7" y="2"/>
                    </a:cubicBezTo>
                    <a:cubicBezTo>
                      <a:pt x="7" y="2"/>
                      <a:pt x="7" y="2"/>
                      <a:pt x="7" y="2"/>
                    </a:cubicBezTo>
                    <a:cubicBezTo>
                      <a:pt x="7" y="2"/>
                      <a:pt x="7" y="1"/>
                      <a:pt x="6" y="0"/>
                    </a:cubicBezTo>
                    <a:cubicBezTo>
                      <a:pt x="6" y="0"/>
                      <a:pt x="5" y="0"/>
                      <a:pt x="5" y="0"/>
                    </a:cubicBezTo>
                    <a:cubicBezTo>
                      <a:pt x="0" y="7"/>
                      <a:pt x="0" y="7"/>
                      <a:pt x="0" y="7"/>
                    </a:cubicBezTo>
                    <a:cubicBezTo>
                      <a:pt x="0" y="9"/>
                      <a:pt x="0" y="9"/>
                      <a:pt x="0" y="9"/>
                    </a:cubicBezTo>
                    <a:lnTo>
                      <a:pt x="2" y="9"/>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95" name="Freeform 3686"/>
              <p:cNvSpPr>
                <a:spLocks/>
              </p:cNvSpPr>
              <p:nvPr/>
            </p:nvSpPr>
            <p:spPr bwMode="auto">
              <a:xfrm>
                <a:off x="11249025" y="5589588"/>
                <a:ext cx="22225" cy="12700"/>
              </a:xfrm>
              <a:custGeom>
                <a:avLst/>
                <a:gdLst>
                  <a:gd name="T0" fmla="*/ 10 w 11"/>
                  <a:gd name="T1" fmla="*/ 3 h 6"/>
                  <a:gd name="T2" fmla="*/ 2 w 11"/>
                  <a:gd name="T3" fmla="*/ 0 h 6"/>
                  <a:gd name="T4" fmla="*/ 0 w 11"/>
                  <a:gd name="T5" fmla="*/ 1 h 6"/>
                  <a:gd name="T6" fmla="*/ 1 w 11"/>
                  <a:gd name="T7" fmla="*/ 3 h 6"/>
                  <a:gd name="T8" fmla="*/ 1 w 11"/>
                  <a:gd name="T9" fmla="*/ 3 h 6"/>
                  <a:gd name="T10" fmla="*/ 9 w 11"/>
                  <a:gd name="T11" fmla="*/ 6 h 6"/>
                  <a:gd name="T12" fmla="*/ 9 w 11"/>
                  <a:gd name="T13" fmla="*/ 6 h 6"/>
                  <a:gd name="T14" fmla="*/ 10 w 11"/>
                  <a:gd name="T15" fmla="*/ 5 h 6"/>
                  <a:gd name="T16" fmla="*/ 10 w 11"/>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10" y="3"/>
                    </a:moveTo>
                    <a:cubicBezTo>
                      <a:pt x="2" y="0"/>
                      <a:pt x="2" y="0"/>
                      <a:pt x="2" y="0"/>
                    </a:cubicBezTo>
                    <a:cubicBezTo>
                      <a:pt x="0" y="1"/>
                      <a:pt x="0" y="1"/>
                      <a:pt x="0" y="1"/>
                    </a:cubicBezTo>
                    <a:cubicBezTo>
                      <a:pt x="1" y="3"/>
                      <a:pt x="1" y="3"/>
                      <a:pt x="1" y="3"/>
                    </a:cubicBezTo>
                    <a:cubicBezTo>
                      <a:pt x="1" y="3"/>
                      <a:pt x="1" y="3"/>
                      <a:pt x="1" y="3"/>
                    </a:cubicBezTo>
                    <a:cubicBezTo>
                      <a:pt x="9" y="6"/>
                      <a:pt x="9" y="6"/>
                      <a:pt x="9" y="6"/>
                    </a:cubicBezTo>
                    <a:cubicBezTo>
                      <a:pt x="9" y="6"/>
                      <a:pt x="9" y="6"/>
                      <a:pt x="9" y="6"/>
                    </a:cubicBezTo>
                    <a:cubicBezTo>
                      <a:pt x="9" y="6"/>
                      <a:pt x="10" y="6"/>
                      <a:pt x="10" y="5"/>
                    </a:cubicBezTo>
                    <a:cubicBezTo>
                      <a:pt x="11" y="4"/>
                      <a:pt x="10" y="4"/>
                      <a:pt x="10" y="3"/>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96" name="Freeform 3687"/>
              <p:cNvSpPr>
                <a:spLocks/>
              </p:cNvSpPr>
              <p:nvPr/>
            </p:nvSpPr>
            <p:spPr bwMode="auto">
              <a:xfrm>
                <a:off x="11082338" y="5140325"/>
                <a:ext cx="12700" cy="20638"/>
              </a:xfrm>
              <a:custGeom>
                <a:avLst/>
                <a:gdLst>
                  <a:gd name="T0" fmla="*/ 2 w 6"/>
                  <a:gd name="T1" fmla="*/ 9 h 10"/>
                  <a:gd name="T2" fmla="*/ 2 w 6"/>
                  <a:gd name="T3" fmla="*/ 9 h 10"/>
                  <a:gd name="T4" fmla="*/ 6 w 6"/>
                  <a:gd name="T5" fmla="*/ 1 h 10"/>
                  <a:gd name="T6" fmla="*/ 6 w 6"/>
                  <a:gd name="T7" fmla="*/ 1 h 10"/>
                  <a:gd name="T8" fmla="*/ 5 w 6"/>
                  <a:gd name="T9" fmla="*/ 0 h 10"/>
                  <a:gd name="T10" fmla="*/ 3 w 6"/>
                  <a:gd name="T11" fmla="*/ 0 h 10"/>
                  <a:gd name="T12" fmla="*/ 0 w 6"/>
                  <a:gd name="T13" fmla="*/ 8 h 10"/>
                  <a:gd name="T14" fmla="*/ 0 w 6"/>
                  <a:gd name="T15" fmla="*/ 10 h 10"/>
                  <a:gd name="T16" fmla="*/ 2 w 6"/>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0">
                    <a:moveTo>
                      <a:pt x="2" y="9"/>
                    </a:moveTo>
                    <a:cubicBezTo>
                      <a:pt x="2" y="9"/>
                      <a:pt x="2" y="9"/>
                      <a:pt x="2" y="9"/>
                    </a:cubicBezTo>
                    <a:cubicBezTo>
                      <a:pt x="6" y="1"/>
                      <a:pt x="6" y="1"/>
                      <a:pt x="6" y="1"/>
                    </a:cubicBezTo>
                    <a:cubicBezTo>
                      <a:pt x="6" y="1"/>
                      <a:pt x="6" y="1"/>
                      <a:pt x="6" y="1"/>
                    </a:cubicBezTo>
                    <a:cubicBezTo>
                      <a:pt x="6" y="1"/>
                      <a:pt x="6" y="0"/>
                      <a:pt x="5" y="0"/>
                    </a:cubicBezTo>
                    <a:cubicBezTo>
                      <a:pt x="4" y="0"/>
                      <a:pt x="3" y="0"/>
                      <a:pt x="3" y="0"/>
                    </a:cubicBezTo>
                    <a:cubicBezTo>
                      <a:pt x="0" y="8"/>
                      <a:pt x="0" y="8"/>
                      <a:pt x="0" y="8"/>
                    </a:cubicBezTo>
                    <a:cubicBezTo>
                      <a:pt x="0" y="10"/>
                      <a:pt x="0" y="10"/>
                      <a:pt x="0" y="10"/>
                    </a:cubicBezTo>
                    <a:lnTo>
                      <a:pt x="2" y="9"/>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97" name="Freeform 3688"/>
              <p:cNvSpPr>
                <a:spLocks/>
              </p:cNvSpPr>
              <p:nvPr/>
            </p:nvSpPr>
            <p:spPr bwMode="auto">
              <a:xfrm>
                <a:off x="11260138" y="5556250"/>
                <a:ext cx="23813" cy="12700"/>
              </a:xfrm>
              <a:custGeom>
                <a:avLst/>
                <a:gdLst>
                  <a:gd name="T0" fmla="*/ 10 w 11"/>
                  <a:gd name="T1" fmla="*/ 3 h 6"/>
                  <a:gd name="T2" fmla="*/ 2 w 11"/>
                  <a:gd name="T3" fmla="*/ 0 h 6"/>
                  <a:gd name="T4" fmla="*/ 0 w 11"/>
                  <a:gd name="T5" fmla="*/ 1 h 6"/>
                  <a:gd name="T6" fmla="*/ 1 w 11"/>
                  <a:gd name="T7" fmla="*/ 3 h 6"/>
                  <a:gd name="T8" fmla="*/ 1 w 11"/>
                  <a:gd name="T9" fmla="*/ 3 h 6"/>
                  <a:gd name="T10" fmla="*/ 9 w 11"/>
                  <a:gd name="T11" fmla="*/ 6 h 6"/>
                  <a:gd name="T12" fmla="*/ 9 w 11"/>
                  <a:gd name="T13" fmla="*/ 6 h 6"/>
                  <a:gd name="T14" fmla="*/ 10 w 11"/>
                  <a:gd name="T15" fmla="*/ 5 h 6"/>
                  <a:gd name="T16" fmla="*/ 10 w 11"/>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10" y="3"/>
                    </a:moveTo>
                    <a:cubicBezTo>
                      <a:pt x="2" y="0"/>
                      <a:pt x="2" y="0"/>
                      <a:pt x="2" y="0"/>
                    </a:cubicBezTo>
                    <a:cubicBezTo>
                      <a:pt x="0" y="1"/>
                      <a:pt x="0" y="1"/>
                      <a:pt x="0" y="1"/>
                    </a:cubicBezTo>
                    <a:cubicBezTo>
                      <a:pt x="1" y="3"/>
                      <a:pt x="1" y="3"/>
                      <a:pt x="1" y="3"/>
                    </a:cubicBezTo>
                    <a:cubicBezTo>
                      <a:pt x="1" y="3"/>
                      <a:pt x="1" y="3"/>
                      <a:pt x="1" y="3"/>
                    </a:cubicBezTo>
                    <a:cubicBezTo>
                      <a:pt x="9" y="6"/>
                      <a:pt x="9" y="6"/>
                      <a:pt x="9" y="6"/>
                    </a:cubicBezTo>
                    <a:cubicBezTo>
                      <a:pt x="9" y="6"/>
                      <a:pt x="9" y="6"/>
                      <a:pt x="9" y="6"/>
                    </a:cubicBezTo>
                    <a:cubicBezTo>
                      <a:pt x="10" y="6"/>
                      <a:pt x="10" y="6"/>
                      <a:pt x="10" y="5"/>
                    </a:cubicBezTo>
                    <a:cubicBezTo>
                      <a:pt x="11" y="4"/>
                      <a:pt x="11" y="3"/>
                      <a:pt x="10" y="3"/>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98" name="Freeform 3689"/>
              <p:cNvSpPr>
                <a:spLocks/>
              </p:cNvSpPr>
              <p:nvPr/>
            </p:nvSpPr>
            <p:spPr bwMode="auto">
              <a:xfrm>
                <a:off x="11050588" y="5126038"/>
                <a:ext cx="11113" cy="23813"/>
              </a:xfrm>
              <a:custGeom>
                <a:avLst/>
                <a:gdLst>
                  <a:gd name="T0" fmla="*/ 3 w 6"/>
                  <a:gd name="T1" fmla="*/ 10 h 11"/>
                  <a:gd name="T2" fmla="*/ 3 w 6"/>
                  <a:gd name="T3" fmla="*/ 10 h 11"/>
                  <a:gd name="T4" fmla="*/ 5 w 6"/>
                  <a:gd name="T5" fmla="*/ 2 h 11"/>
                  <a:gd name="T6" fmla="*/ 5 w 6"/>
                  <a:gd name="T7" fmla="*/ 2 h 11"/>
                  <a:gd name="T8" fmla="*/ 4 w 6"/>
                  <a:gd name="T9" fmla="*/ 1 h 11"/>
                  <a:gd name="T10" fmla="*/ 3 w 6"/>
                  <a:gd name="T11" fmla="*/ 1 h 11"/>
                  <a:gd name="T12" fmla="*/ 0 w 6"/>
                  <a:gd name="T13" fmla="*/ 9 h 11"/>
                  <a:gd name="T14" fmla="*/ 1 w 6"/>
                  <a:gd name="T15" fmla="*/ 11 h 11"/>
                  <a:gd name="T16" fmla="*/ 3 w 6"/>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1">
                    <a:moveTo>
                      <a:pt x="3" y="10"/>
                    </a:moveTo>
                    <a:cubicBezTo>
                      <a:pt x="3" y="10"/>
                      <a:pt x="3" y="10"/>
                      <a:pt x="3" y="10"/>
                    </a:cubicBezTo>
                    <a:cubicBezTo>
                      <a:pt x="5" y="2"/>
                      <a:pt x="5" y="2"/>
                      <a:pt x="5" y="2"/>
                    </a:cubicBezTo>
                    <a:cubicBezTo>
                      <a:pt x="5" y="2"/>
                      <a:pt x="5" y="2"/>
                      <a:pt x="5" y="2"/>
                    </a:cubicBezTo>
                    <a:cubicBezTo>
                      <a:pt x="6" y="1"/>
                      <a:pt x="5" y="1"/>
                      <a:pt x="4" y="1"/>
                    </a:cubicBezTo>
                    <a:cubicBezTo>
                      <a:pt x="4" y="0"/>
                      <a:pt x="3" y="1"/>
                      <a:pt x="3" y="1"/>
                    </a:cubicBezTo>
                    <a:cubicBezTo>
                      <a:pt x="0" y="9"/>
                      <a:pt x="0" y="9"/>
                      <a:pt x="0" y="9"/>
                    </a:cubicBezTo>
                    <a:cubicBezTo>
                      <a:pt x="1" y="11"/>
                      <a:pt x="1" y="11"/>
                      <a:pt x="1" y="11"/>
                    </a:cubicBezTo>
                    <a:lnTo>
                      <a:pt x="3" y="10"/>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399" name="Freeform 3690"/>
              <p:cNvSpPr>
                <a:spLocks/>
              </p:cNvSpPr>
              <p:nvPr/>
            </p:nvSpPr>
            <p:spPr bwMode="auto">
              <a:xfrm>
                <a:off x="11269663" y="5522913"/>
                <a:ext cx="22225" cy="11113"/>
              </a:xfrm>
              <a:custGeom>
                <a:avLst/>
                <a:gdLst>
                  <a:gd name="T0" fmla="*/ 10 w 11"/>
                  <a:gd name="T1" fmla="*/ 2 h 5"/>
                  <a:gd name="T2" fmla="*/ 2 w 11"/>
                  <a:gd name="T3" fmla="*/ 0 h 5"/>
                  <a:gd name="T4" fmla="*/ 0 w 11"/>
                  <a:gd name="T5" fmla="*/ 1 h 5"/>
                  <a:gd name="T6" fmla="*/ 2 w 11"/>
                  <a:gd name="T7" fmla="*/ 3 h 5"/>
                  <a:gd name="T8" fmla="*/ 2 w 11"/>
                  <a:gd name="T9" fmla="*/ 3 h 5"/>
                  <a:gd name="T10" fmla="*/ 10 w 11"/>
                  <a:gd name="T11" fmla="*/ 5 h 5"/>
                  <a:gd name="T12" fmla="*/ 10 w 11"/>
                  <a:gd name="T13" fmla="*/ 5 h 5"/>
                  <a:gd name="T14" fmla="*/ 11 w 11"/>
                  <a:gd name="T15" fmla="*/ 4 h 5"/>
                  <a:gd name="T16" fmla="*/ 10 w 11"/>
                  <a:gd name="T1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
                    <a:moveTo>
                      <a:pt x="10" y="2"/>
                    </a:moveTo>
                    <a:cubicBezTo>
                      <a:pt x="2" y="0"/>
                      <a:pt x="2" y="0"/>
                      <a:pt x="2" y="0"/>
                    </a:cubicBezTo>
                    <a:cubicBezTo>
                      <a:pt x="0" y="1"/>
                      <a:pt x="0" y="1"/>
                      <a:pt x="0" y="1"/>
                    </a:cubicBezTo>
                    <a:cubicBezTo>
                      <a:pt x="2" y="3"/>
                      <a:pt x="2" y="3"/>
                      <a:pt x="2" y="3"/>
                    </a:cubicBezTo>
                    <a:cubicBezTo>
                      <a:pt x="2" y="3"/>
                      <a:pt x="2" y="3"/>
                      <a:pt x="2" y="3"/>
                    </a:cubicBezTo>
                    <a:cubicBezTo>
                      <a:pt x="10" y="5"/>
                      <a:pt x="10" y="5"/>
                      <a:pt x="10" y="5"/>
                    </a:cubicBezTo>
                    <a:cubicBezTo>
                      <a:pt x="10" y="5"/>
                      <a:pt x="10" y="5"/>
                      <a:pt x="10" y="5"/>
                    </a:cubicBezTo>
                    <a:cubicBezTo>
                      <a:pt x="10" y="5"/>
                      <a:pt x="11" y="4"/>
                      <a:pt x="11" y="4"/>
                    </a:cubicBezTo>
                    <a:cubicBezTo>
                      <a:pt x="11" y="3"/>
                      <a:pt x="11" y="2"/>
                      <a:pt x="10" y="2"/>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00" name="Freeform 3691"/>
              <p:cNvSpPr>
                <a:spLocks/>
              </p:cNvSpPr>
              <p:nvPr/>
            </p:nvSpPr>
            <p:spPr bwMode="auto">
              <a:xfrm>
                <a:off x="11017250" y="5118100"/>
                <a:ext cx="9525" cy="22225"/>
              </a:xfrm>
              <a:custGeom>
                <a:avLst/>
                <a:gdLst>
                  <a:gd name="T0" fmla="*/ 3 w 5"/>
                  <a:gd name="T1" fmla="*/ 0 h 11"/>
                  <a:gd name="T2" fmla="*/ 2 w 5"/>
                  <a:gd name="T3" fmla="*/ 1 h 11"/>
                  <a:gd name="T4" fmla="*/ 0 w 5"/>
                  <a:gd name="T5" fmla="*/ 9 h 11"/>
                  <a:gd name="T6" fmla="*/ 1 w 5"/>
                  <a:gd name="T7" fmla="*/ 11 h 11"/>
                  <a:gd name="T8" fmla="*/ 3 w 5"/>
                  <a:gd name="T9" fmla="*/ 10 h 11"/>
                  <a:gd name="T10" fmla="*/ 3 w 5"/>
                  <a:gd name="T11" fmla="*/ 10 h 11"/>
                  <a:gd name="T12" fmla="*/ 5 w 5"/>
                  <a:gd name="T13" fmla="*/ 1 h 11"/>
                  <a:gd name="T14" fmla="*/ 5 w 5"/>
                  <a:gd name="T15" fmla="*/ 1 h 11"/>
                  <a:gd name="T16" fmla="*/ 3 w 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1">
                    <a:moveTo>
                      <a:pt x="3" y="0"/>
                    </a:moveTo>
                    <a:cubicBezTo>
                      <a:pt x="3" y="0"/>
                      <a:pt x="2" y="0"/>
                      <a:pt x="2" y="1"/>
                    </a:cubicBezTo>
                    <a:cubicBezTo>
                      <a:pt x="0" y="9"/>
                      <a:pt x="0" y="9"/>
                      <a:pt x="0" y="9"/>
                    </a:cubicBezTo>
                    <a:cubicBezTo>
                      <a:pt x="1" y="11"/>
                      <a:pt x="1" y="11"/>
                      <a:pt x="1" y="11"/>
                    </a:cubicBezTo>
                    <a:cubicBezTo>
                      <a:pt x="3" y="10"/>
                      <a:pt x="3" y="10"/>
                      <a:pt x="3" y="10"/>
                    </a:cubicBezTo>
                    <a:cubicBezTo>
                      <a:pt x="3" y="10"/>
                      <a:pt x="3" y="10"/>
                      <a:pt x="3" y="10"/>
                    </a:cubicBezTo>
                    <a:cubicBezTo>
                      <a:pt x="5" y="1"/>
                      <a:pt x="5" y="1"/>
                      <a:pt x="5" y="1"/>
                    </a:cubicBezTo>
                    <a:cubicBezTo>
                      <a:pt x="5" y="1"/>
                      <a:pt x="5" y="1"/>
                      <a:pt x="5" y="1"/>
                    </a:cubicBezTo>
                    <a:cubicBezTo>
                      <a:pt x="5" y="1"/>
                      <a:pt x="4" y="0"/>
                      <a:pt x="3" y="0"/>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01" name="Freeform 3692"/>
              <p:cNvSpPr>
                <a:spLocks/>
              </p:cNvSpPr>
              <p:nvPr/>
            </p:nvSpPr>
            <p:spPr bwMode="auto">
              <a:xfrm>
                <a:off x="11276013" y="5491163"/>
                <a:ext cx="22225" cy="7938"/>
              </a:xfrm>
              <a:custGeom>
                <a:avLst/>
                <a:gdLst>
                  <a:gd name="T0" fmla="*/ 10 w 11"/>
                  <a:gd name="T1" fmla="*/ 1 h 4"/>
                  <a:gd name="T2" fmla="*/ 2 w 11"/>
                  <a:gd name="T3" fmla="*/ 0 h 4"/>
                  <a:gd name="T4" fmla="*/ 0 w 11"/>
                  <a:gd name="T5" fmla="*/ 1 h 4"/>
                  <a:gd name="T6" fmla="*/ 1 w 11"/>
                  <a:gd name="T7" fmla="*/ 3 h 4"/>
                  <a:gd name="T8" fmla="*/ 1 w 11"/>
                  <a:gd name="T9" fmla="*/ 3 h 4"/>
                  <a:gd name="T10" fmla="*/ 10 w 11"/>
                  <a:gd name="T11" fmla="*/ 4 h 4"/>
                  <a:gd name="T12" fmla="*/ 10 w 11"/>
                  <a:gd name="T13" fmla="*/ 4 h 4"/>
                  <a:gd name="T14" fmla="*/ 11 w 11"/>
                  <a:gd name="T15" fmla="*/ 2 h 4"/>
                  <a:gd name="T16" fmla="*/ 10 w 11"/>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4">
                    <a:moveTo>
                      <a:pt x="10" y="1"/>
                    </a:moveTo>
                    <a:cubicBezTo>
                      <a:pt x="2" y="0"/>
                      <a:pt x="2" y="0"/>
                      <a:pt x="2" y="0"/>
                    </a:cubicBezTo>
                    <a:cubicBezTo>
                      <a:pt x="0" y="1"/>
                      <a:pt x="0" y="1"/>
                      <a:pt x="0" y="1"/>
                    </a:cubicBezTo>
                    <a:cubicBezTo>
                      <a:pt x="1" y="3"/>
                      <a:pt x="1" y="3"/>
                      <a:pt x="1" y="3"/>
                    </a:cubicBezTo>
                    <a:cubicBezTo>
                      <a:pt x="1" y="3"/>
                      <a:pt x="1" y="3"/>
                      <a:pt x="1" y="3"/>
                    </a:cubicBezTo>
                    <a:cubicBezTo>
                      <a:pt x="10" y="4"/>
                      <a:pt x="10" y="4"/>
                      <a:pt x="10" y="4"/>
                    </a:cubicBezTo>
                    <a:cubicBezTo>
                      <a:pt x="10" y="4"/>
                      <a:pt x="10" y="4"/>
                      <a:pt x="10" y="4"/>
                    </a:cubicBezTo>
                    <a:cubicBezTo>
                      <a:pt x="10" y="4"/>
                      <a:pt x="11" y="3"/>
                      <a:pt x="11" y="2"/>
                    </a:cubicBezTo>
                    <a:cubicBezTo>
                      <a:pt x="11" y="1"/>
                      <a:pt x="11" y="1"/>
                      <a:pt x="10" y="1"/>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02" name="Freeform 3693"/>
              <p:cNvSpPr>
                <a:spLocks/>
              </p:cNvSpPr>
              <p:nvPr/>
            </p:nvSpPr>
            <p:spPr bwMode="auto">
              <a:xfrm>
                <a:off x="10983913" y="5111750"/>
                <a:ext cx="6350" cy="23813"/>
              </a:xfrm>
              <a:custGeom>
                <a:avLst/>
                <a:gdLst>
                  <a:gd name="T0" fmla="*/ 2 w 3"/>
                  <a:gd name="T1" fmla="*/ 0 h 11"/>
                  <a:gd name="T2" fmla="*/ 0 w 3"/>
                  <a:gd name="T3" fmla="*/ 1 h 11"/>
                  <a:gd name="T4" fmla="*/ 0 w 3"/>
                  <a:gd name="T5" fmla="*/ 9 h 11"/>
                  <a:gd name="T6" fmla="*/ 1 w 3"/>
                  <a:gd name="T7" fmla="*/ 11 h 11"/>
                  <a:gd name="T8" fmla="*/ 2 w 3"/>
                  <a:gd name="T9" fmla="*/ 10 h 11"/>
                  <a:gd name="T10" fmla="*/ 2 w 3"/>
                  <a:gd name="T11" fmla="*/ 10 h 11"/>
                  <a:gd name="T12" fmla="*/ 3 w 3"/>
                  <a:gd name="T13" fmla="*/ 1 h 11"/>
                  <a:gd name="T14" fmla="*/ 3 w 3"/>
                  <a:gd name="T15" fmla="*/ 1 h 11"/>
                  <a:gd name="T16" fmla="*/ 2 w 3"/>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1">
                    <a:moveTo>
                      <a:pt x="2" y="0"/>
                    </a:moveTo>
                    <a:cubicBezTo>
                      <a:pt x="1" y="0"/>
                      <a:pt x="0" y="1"/>
                      <a:pt x="0" y="1"/>
                    </a:cubicBezTo>
                    <a:cubicBezTo>
                      <a:pt x="0" y="9"/>
                      <a:pt x="0" y="9"/>
                      <a:pt x="0" y="9"/>
                    </a:cubicBezTo>
                    <a:cubicBezTo>
                      <a:pt x="1" y="11"/>
                      <a:pt x="1" y="11"/>
                      <a:pt x="1" y="11"/>
                    </a:cubicBezTo>
                    <a:cubicBezTo>
                      <a:pt x="2" y="10"/>
                      <a:pt x="2" y="10"/>
                      <a:pt x="2" y="10"/>
                    </a:cubicBezTo>
                    <a:cubicBezTo>
                      <a:pt x="2" y="10"/>
                      <a:pt x="2" y="10"/>
                      <a:pt x="2" y="10"/>
                    </a:cubicBezTo>
                    <a:cubicBezTo>
                      <a:pt x="3" y="1"/>
                      <a:pt x="3" y="1"/>
                      <a:pt x="3" y="1"/>
                    </a:cubicBezTo>
                    <a:cubicBezTo>
                      <a:pt x="3" y="1"/>
                      <a:pt x="3" y="1"/>
                      <a:pt x="3" y="1"/>
                    </a:cubicBezTo>
                    <a:cubicBezTo>
                      <a:pt x="3" y="1"/>
                      <a:pt x="3" y="0"/>
                      <a:pt x="2" y="0"/>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03" name="Freeform 3694"/>
              <p:cNvSpPr>
                <a:spLocks/>
              </p:cNvSpPr>
              <p:nvPr/>
            </p:nvSpPr>
            <p:spPr bwMode="auto">
              <a:xfrm>
                <a:off x="10952163" y="5451475"/>
                <a:ext cx="217488" cy="142875"/>
              </a:xfrm>
              <a:custGeom>
                <a:avLst/>
                <a:gdLst>
                  <a:gd name="T0" fmla="*/ 9 w 105"/>
                  <a:gd name="T1" fmla="*/ 1 h 69"/>
                  <a:gd name="T2" fmla="*/ 2 w 105"/>
                  <a:gd name="T3" fmla="*/ 5 h 69"/>
                  <a:gd name="T4" fmla="*/ 2 w 105"/>
                  <a:gd name="T5" fmla="*/ 13 h 69"/>
                  <a:gd name="T6" fmla="*/ 96 w 105"/>
                  <a:gd name="T7" fmla="*/ 69 h 69"/>
                  <a:gd name="T8" fmla="*/ 105 w 105"/>
                  <a:gd name="T9" fmla="*/ 66 h 69"/>
                  <a:gd name="T10" fmla="*/ 105 w 105"/>
                  <a:gd name="T11" fmla="*/ 66 h 69"/>
                  <a:gd name="T12" fmla="*/ 103 w 105"/>
                  <a:gd name="T13" fmla="*/ 57 h 69"/>
                  <a:gd name="T14" fmla="*/ 103 w 105"/>
                  <a:gd name="T15" fmla="*/ 57 h 69"/>
                  <a:gd name="T16" fmla="*/ 9 w 105"/>
                  <a:gd name="T17" fmla="*/ 1 h 69"/>
                  <a:gd name="T18" fmla="*/ 9 w 105"/>
                  <a:gd name="T19" fmla="*/ 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69">
                    <a:moveTo>
                      <a:pt x="9" y="1"/>
                    </a:moveTo>
                    <a:cubicBezTo>
                      <a:pt x="7" y="0"/>
                      <a:pt x="4" y="2"/>
                      <a:pt x="2" y="5"/>
                    </a:cubicBezTo>
                    <a:cubicBezTo>
                      <a:pt x="0" y="8"/>
                      <a:pt x="0" y="12"/>
                      <a:pt x="2" y="13"/>
                    </a:cubicBezTo>
                    <a:cubicBezTo>
                      <a:pt x="96" y="69"/>
                      <a:pt x="96" y="69"/>
                      <a:pt x="96" y="69"/>
                    </a:cubicBezTo>
                    <a:cubicBezTo>
                      <a:pt x="105" y="66"/>
                      <a:pt x="105" y="66"/>
                      <a:pt x="105" y="66"/>
                    </a:cubicBezTo>
                    <a:cubicBezTo>
                      <a:pt x="105" y="66"/>
                      <a:pt x="105" y="66"/>
                      <a:pt x="105" y="66"/>
                    </a:cubicBezTo>
                    <a:cubicBezTo>
                      <a:pt x="103" y="57"/>
                      <a:pt x="103" y="57"/>
                      <a:pt x="103" y="57"/>
                    </a:cubicBezTo>
                    <a:cubicBezTo>
                      <a:pt x="103" y="57"/>
                      <a:pt x="103" y="57"/>
                      <a:pt x="103" y="57"/>
                    </a:cubicBezTo>
                    <a:cubicBezTo>
                      <a:pt x="9" y="1"/>
                      <a:pt x="9" y="1"/>
                      <a:pt x="9" y="1"/>
                    </a:cubicBezTo>
                    <a:cubicBezTo>
                      <a:pt x="9" y="1"/>
                      <a:pt x="9" y="1"/>
                      <a:pt x="9" y="1"/>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04" name="Freeform 3695"/>
              <p:cNvSpPr>
                <a:spLocks/>
              </p:cNvSpPr>
              <p:nvPr/>
            </p:nvSpPr>
            <p:spPr bwMode="auto">
              <a:xfrm>
                <a:off x="10936288" y="5260975"/>
                <a:ext cx="31750" cy="184150"/>
              </a:xfrm>
              <a:custGeom>
                <a:avLst/>
                <a:gdLst>
                  <a:gd name="T0" fmla="*/ 1 w 15"/>
                  <a:gd name="T1" fmla="*/ 85 h 89"/>
                  <a:gd name="T2" fmla="*/ 8 w 15"/>
                  <a:gd name="T3" fmla="*/ 89 h 89"/>
                  <a:gd name="T4" fmla="*/ 15 w 15"/>
                  <a:gd name="T5" fmla="*/ 85 h 89"/>
                  <a:gd name="T6" fmla="*/ 14 w 15"/>
                  <a:gd name="T7" fmla="*/ 7 h 89"/>
                  <a:gd name="T8" fmla="*/ 7 w 15"/>
                  <a:gd name="T9" fmla="*/ 0 h 89"/>
                  <a:gd name="T10" fmla="*/ 7 w 15"/>
                  <a:gd name="T11" fmla="*/ 0 h 89"/>
                  <a:gd name="T12" fmla="*/ 0 w 15"/>
                  <a:gd name="T13" fmla="*/ 7 h 89"/>
                  <a:gd name="T14" fmla="*/ 0 w 15"/>
                  <a:gd name="T15" fmla="*/ 7 h 89"/>
                  <a:gd name="T16" fmla="*/ 1 w 15"/>
                  <a:gd name="T17" fmla="*/ 85 h 89"/>
                  <a:gd name="T18" fmla="*/ 1 w 15"/>
                  <a:gd name="T19" fmla="*/ 8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89">
                    <a:moveTo>
                      <a:pt x="1" y="85"/>
                    </a:moveTo>
                    <a:cubicBezTo>
                      <a:pt x="1" y="87"/>
                      <a:pt x="4" y="89"/>
                      <a:pt x="8" y="89"/>
                    </a:cubicBezTo>
                    <a:cubicBezTo>
                      <a:pt x="12" y="89"/>
                      <a:pt x="15" y="87"/>
                      <a:pt x="15" y="85"/>
                    </a:cubicBezTo>
                    <a:cubicBezTo>
                      <a:pt x="14" y="7"/>
                      <a:pt x="14" y="7"/>
                      <a:pt x="14" y="7"/>
                    </a:cubicBezTo>
                    <a:cubicBezTo>
                      <a:pt x="7" y="0"/>
                      <a:pt x="7" y="0"/>
                      <a:pt x="7" y="0"/>
                    </a:cubicBezTo>
                    <a:cubicBezTo>
                      <a:pt x="7" y="0"/>
                      <a:pt x="7" y="0"/>
                      <a:pt x="7" y="0"/>
                    </a:cubicBezTo>
                    <a:cubicBezTo>
                      <a:pt x="0" y="7"/>
                      <a:pt x="0" y="7"/>
                      <a:pt x="0" y="7"/>
                    </a:cubicBezTo>
                    <a:cubicBezTo>
                      <a:pt x="0" y="7"/>
                      <a:pt x="0" y="7"/>
                      <a:pt x="0" y="7"/>
                    </a:cubicBezTo>
                    <a:cubicBezTo>
                      <a:pt x="1" y="85"/>
                      <a:pt x="1" y="85"/>
                      <a:pt x="1" y="85"/>
                    </a:cubicBezTo>
                    <a:cubicBezTo>
                      <a:pt x="1" y="85"/>
                      <a:pt x="1" y="85"/>
                      <a:pt x="1" y="85"/>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grpSp>
            <p:nvGrpSpPr>
              <p:cNvPr id="528" name="Group 527"/>
              <p:cNvGrpSpPr/>
              <p:nvPr/>
            </p:nvGrpSpPr>
            <p:grpSpPr>
              <a:xfrm>
                <a:off x="10341025" y="5216523"/>
                <a:ext cx="525412" cy="1176339"/>
                <a:chOff x="7259638" y="4019551"/>
                <a:chExt cx="857250" cy="1919288"/>
              </a:xfrm>
            </p:grpSpPr>
            <p:sp>
              <p:nvSpPr>
                <p:cNvPr id="529" name="Freeform 5"/>
                <p:cNvSpPr>
                  <a:spLocks/>
                </p:cNvSpPr>
                <p:nvPr/>
              </p:nvSpPr>
              <p:spPr bwMode="auto">
                <a:xfrm>
                  <a:off x="7527925" y="4249738"/>
                  <a:ext cx="384175" cy="527050"/>
                </a:xfrm>
                <a:custGeom>
                  <a:avLst/>
                  <a:gdLst>
                    <a:gd name="T0" fmla="*/ 173 w 173"/>
                    <a:gd name="T1" fmla="*/ 206 h 237"/>
                    <a:gd name="T2" fmla="*/ 170 w 173"/>
                    <a:gd name="T3" fmla="*/ 184 h 237"/>
                    <a:gd name="T4" fmla="*/ 159 w 173"/>
                    <a:gd name="T5" fmla="*/ 164 h 237"/>
                    <a:gd name="T6" fmla="*/ 138 w 173"/>
                    <a:gd name="T7" fmla="*/ 146 h 237"/>
                    <a:gd name="T8" fmla="*/ 106 w 173"/>
                    <a:gd name="T9" fmla="*/ 130 h 237"/>
                    <a:gd name="T10" fmla="*/ 89 w 173"/>
                    <a:gd name="T11" fmla="*/ 122 h 237"/>
                    <a:gd name="T12" fmla="*/ 80 w 173"/>
                    <a:gd name="T13" fmla="*/ 115 h 237"/>
                    <a:gd name="T14" fmla="*/ 77 w 173"/>
                    <a:gd name="T15" fmla="*/ 109 h 237"/>
                    <a:gd name="T16" fmla="*/ 76 w 173"/>
                    <a:gd name="T17" fmla="*/ 103 h 237"/>
                    <a:gd name="T18" fmla="*/ 77 w 173"/>
                    <a:gd name="T19" fmla="*/ 97 h 237"/>
                    <a:gd name="T20" fmla="*/ 81 w 173"/>
                    <a:gd name="T21" fmla="*/ 92 h 237"/>
                    <a:gd name="T22" fmla="*/ 88 w 173"/>
                    <a:gd name="T23" fmla="*/ 88 h 237"/>
                    <a:gd name="T24" fmla="*/ 97 w 173"/>
                    <a:gd name="T25" fmla="*/ 87 h 237"/>
                    <a:gd name="T26" fmla="*/ 116 w 173"/>
                    <a:gd name="T27" fmla="*/ 89 h 237"/>
                    <a:gd name="T28" fmla="*/ 133 w 173"/>
                    <a:gd name="T29" fmla="*/ 93 h 237"/>
                    <a:gd name="T30" fmla="*/ 149 w 173"/>
                    <a:gd name="T31" fmla="*/ 99 h 237"/>
                    <a:gd name="T32" fmla="*/ 161 w 173"/>
                    <a:gd name="T33" fmla="*/ 106 h 237"/>
                    <a:gd name="T34" fmla="*/ 161 w 173"/>
                    <a:gd name="T35" fmla="*/ 42 h 237"/>
                    <a:gd name="T36" fmla="*/ 139 w 173"/>
                    <a:gd name="T37" fmla="*/ 37 h 237"/>
                    <a:gd name="T38" fmla="*/ 111 w 173"/>
                    <a:gd name="T39" fmla="*/ 34 h 237"/>
                    <a:gd name="T40" fmla="*/ 111 w 173"/>
                    <a:gd name="T41" fmla="*/ 0 h 237"/>
                    <a:gd name="T42" fmla="*/ 69 w 173"/>
                    <a:gd name="T43" fmla="*/ 0 h 237"/>
                    <a:gd name="T44" fmla="*/ 69 w 173"/>
                    <a:gd name="T45" fmla="*/ 35 h 237"/>
                    <a:gd name="T46" fmla="*/ 40 w 173"/>
                    <a:gd name="T47" fmla="*/ 45 h 237"/>
                    <a:gd name="T48" fmla="*/ 18 w 173"/>
                    <a:gd name="T49" fmla="*/ 61 h 237"/>
                    <a:gd name="T50" fmla="*/ 4 w 173"/>
                    <a:gd name="T51" fmla="*/ 83 h 237"/>
                    <a:gd name="T52" fmla="*/ 0 w 173"/>
                    <a:gd name="T53" fmla="*/ 110 h 237"/>
                    <a:gd name="T54" fmla="*/ 3 w 173"/>
                    <a:gd name="T55" fmla="*/ 132 h 237"/>
                    <a:gd name="T56" fmla="*/ 12 w 173"/>
                    <a:gd name="T57" fmla="*/ 151 h 237"/>
                    <a:gd name="T58" fmla="*/ 30 w 173"/>
                    <a:gd name="T59" fmla="*/ 168 h 237"/>
                    <a:gd name="T60" fmla="*/ 57 w 173"/>
                    <a:gd name="T61" fmla="*/ 183 h 237"/>
                    <a:gd name="T62" fmla="*/ 77 w 173"/>
                    <a:gd name="T63" fmla="*/ 191 h 237"/>
                    <a:gd name="T64" fmla="*/ 88 w 173"/>
                    <a:gd name="T65" fmla="*/ 199 h 237"/>
                    <a:gd name="T66" fmla="*/ 93 w 173"/>
                    <a:gd name="T67" fmla="*/ 205 h 237"/>
                    <a:gd name="T68" fmla="*/ 94 w 173"/>
                    <a:gd name="T69" fmla="*/ 212 h 237"/>
                    <a:gd name="T70" fmla="*/ 93 w 173"/>
                    <a:gd name="T71" fmla="*/ 218 h 237"/>
                    <a:gd name="T72" fmla="*/ 89 w 173"/>
                    <a:gd name="T73" fmla="*/ 223 h 237"/>
                    <a:gd name="T74" fmla="*/ 83 w 173"/>
                    <a:gd name="T75" fmla="*/ 227 h 237"/>
                    <a:gd name="T76" fmla="*/ 74 w 173"/>
                    <a:gd name="T77" fmla="*/ 229 h 237"/>
                    <a:gd name="T78" fmla="*/ 37 w 173"/>
                    <a:gd name="T79" fmla="*/ 222 h 237"/>
                    <a:gd name="T80" fmla="*/ 3 w 173"/>
                    <a:gd name="T81" fmla="*/ 202 h 237"/>
                    <a:gd name="T82" fmla="*/ 3 w 173"/>
                    <a:gd name="T83" fmla="*/ 237 h 237"/>
                    <a:gd name="T84" fmla="*/ 166 w 173"/>
                    <a:gd name="T85" fmla="*/ 237 h 237"/>
                    <a:gd name="T86" fmla="*/ 171 w 173"/>
                    <a:gd name="T87" fmla="*/ 225 h 237"/>
                    <a:gd name="T88" fmla="*/ 173 w 173"/>
                    <a:gd name="T89" fmla="*/ 206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3" h="237">
                      <a:moveTo>
                        <a:pt x="173" y="206"/>
                      </a:moveTo>
                      <a:cubicBezTo>
                        <a:pt x="173" y="198"/>
                        <a:pt x="172" y="191"/>
                        <a:pt x="170" y="184"/>
                      </a:cubicBezTo>
                      <a:cubicBezTo>
                        <a:pt x="168" y="177"/>
                        <a:pt x="164" y="171"/>
                        <a:pt x="159" y="164"/>
                      </a:cubicBezTo>
                      <a:cubicBezTo>
                        <a:pt x="153" y="158"/>
                        <a:pt x="146" y="152"/>
                        <a:pt x="138" y="146"/>
                      </a:cubicBezTo>
                      <a:cubicBezTo>
                        <a:pt x="129" y="140"/>
                        <a:pt x="119" y="135"/>
                        <a:pt x="106" y="130"/>
                      </a:cubicBezTo>
                      <a:cubicBezTo>
                        <a:pt x="99" y="127"/>
                        <a:pt x="94" y="124"/>
                        <a:pt x="89" y="122"/>
                      </a:cubicBezTo>
                      <a:cubicBezTo>
                        <a:pt x="85" y="119"/>
                        <a:pt x="82" y="117"/>
                        <a:pt x="80" y="115"/>
                      </a:cubicBezTo>
                      <a:cubicBezTo>
                        <a:pt x="78" y="113"/>
                        <a:pt x="77" y="111"/>
                        <a:pt x="77" y="109"/>
                      </a:cubicBezTo>
                      <a:cubicBezTo>
                        <a:pt x="76" y="107"/>
                        <a:pt x="76" y="105"/>
                        <a:pt x="76" y="103"/>
                      </a:cubicBezTo>
                      <a:cubicBezTo>
                        <a:pt x="76" y="101"/>
                        <a:pt x="76" y="99"/>
                        <a:pt x="77" y="97"/>
                      </a:cubicBezTo>
                      <a:cubicBezTo>
                        <a:pt x="78" y="95"/>
                        <a:pt x="79" y="93"/>
                        <a:pt x="81" y="92"/>
                      </a:cubicBezTo>
                      <a:cubicBezTo>
                        <a:pt x="83" y="91"/>
                        <a:pt x="85" y="89"/>
                        <a:pt x="88" y="88"/>
                      </a:cubicBezTo>
                      <a:cubicBezTo>
                        <a:pt x="91" y="88"/>
                        <a:pt x="94" y="87"/>
                        <a:pt x="97" y="87"/>
                      </a:cubicBezTo>
                      <a:cubicBezTo>
                        <a:pt x="104" y="87"/>
                        <a:pt x="110" y="88"/>
                        <a:pt x="116" y="89"/>
                      </a:cubicBezTo>
                      <a:cubicBezTo>
                        <a:pt x="122" y="90"/>
                        <a:pt x="128" y="91"/>
                        <a:pt x="133" y="93"/>
                      </a:cubicBezTo>
                      <a:cubicBezTo>
                        <a:pt x="139" y="95"/>
                        <a:pt x="144" y="97"/>
                        <a:pt x="149" y="99"/>
                      </a:cubicBezTo>
                      <a:cubicBezTo>
                        <a:pt x="154" y="102"/>
                        <a:pt x="158" y="104"/>
                        <a:pt x="161" y="106"/>
                      </a:cubicBezTo>
                      <a:cubicBezTo>
                        <a:pt x="161" y="42"/>
                        <a:pt x="161" y="42"/>
                        <a:pt x="161" y="42"/>
                      </a:cubicBezTo>
                      <a:cubicBezTo>
                        <a:pt x="155" y="40"/>
                        <a:pt x="148" y="38"/>
                        <a:pt x="139" y="37"/>
                      </a:cubicBezTo>
                      <a:cubicBezTo>
                        <a:pt x="131" y="35"/>
                        <a:pt x="121" y="34"/>
                        <a:pt x="111" y="34"/>
                      </a:cubicBezTo>
                      <a:cubicBezTo>
                        <a:pt x="111" y="0"/>
                        <a:pt x="111" y="0"/>
                        <a:pt x="111" y="0"/>
                      </a:cubicBezTo>
                      <a:cubicBezTo>
                        <a:pt x="69" y="0"/>
                        <a:pt x="69" y="0"/>
                        <a:pt x="69" y="0"/>
                      </a:cubicBezTo>
                      <a:cubicBezTo>
                        <a:pt x="69" y="35"/>
                        <a:pt x="69" y="35"/>
                        <a:pt x="69" y="35"/>
                      </a:cubicBezTo>
                      <a:cubicBezTo>
                        <a:pt x="58" y="37"/>
                        <a:pt x="49" y="40"/>
                        <a:pt x="40" y="45"/>
                      </a:cubicBezTo>
                      <a:cubicBezTo>
                        <a:pt x="31" y="49"/>
                        <a:pt x="24" y="54"/>
                        <a:pt x="18" y="61"/>
                      </a:cubicBezTo>
                      <a:cubicBezTo>
                        <a:pt x="12" y="67"/>
                        <a:pt x="8" y="74"/>
                        <a:pt x="4" y="83"/>
                      </a:cubicBezTo>
                      <a:cubicBezTo>
                        <a:pt x="1" y="91"/>
                        <a:pt x="0" y="100"/>
                        <a:pt x="0" y="110"/>
                      </a:cubicBezTo>
                      <a:cubicBezTo>
                        <a:pt x="0" y="117"/>
                        <a:pt x="1" y="125"/>
                        <a:pt x="3" y="132"/>
                      </a:cubicBezTo>
                      <a:cubicBezTo>
                        <a:pt x="5" y="139"/>
                        <a:pt x="8" y="145"/>
                        <a:pt x="12" y="151"/>
                      </a:cubicBezTo>
                      <a:cubicBezTo>
                        <a:pt x="17" y="157"/>
                        <a:pt x="23" y="163"/>
                        <a:pt x="30" y="168"/>
                      </a:cubicBezTo>
                      <a:cubicBezTo>
                        <a:pt x="37" y="174"/>
                        <a:pt x="46" y="178"/>
                        <a:pt x="57" y="183"/>
                      </a:cubicBezTo>
                      <a:cubicBezTo>
                        <a:pt x="65" y="186"/>
                        <a:pt x="72" y="189"/>
                        <a:pt x="77" y="191"/>
                      </a:cubicBezTo>
                      <a:cubicBezTo>
                        <a:pt x="82" y="194"/>
                        <a:pt x="85" y="196"/>
                        <a:pt x="88" y="199"/>
                      </a:cubicBezTo>
                      <a:cubicBezTo>
                        <a:pt x="91" y="201"/>
                        <a:pt x="92" y="203"/>
                        <a:pt x="93" y="205"/>
                      </a:cubicBezTo>
                      <a:cubicBezTo>
                        <a:pt x="93" y="207"/>
                        <a:pt x="94" y="209"/>
                        <a:pt x="94" y="212"/>
                      </a:cubicBezTo>
                      <a:cubicBezTo>
                        <a:pt x="94" y="214"/>
                        <a:pt x="93" y="216"/>
                        <a:pt x="93" y="218"/>
                      </a:cubicBezTo>
                      <a:cubicBezTo>
                        <a:pt x="92" y="220"/>
                        <a:pt x="91" y="222"/>
                        <a:pt x="89" y="223"/>
                      </a:cubicBezTo>
                      <a:cubicBezTo>
                        <a:pt x="88" y="225"/>
                        <a:pt x="86" y="226"/>
                        <a:pt x="83" y="227"/>
                      </a:cubicBezTo>
                      <a:cubicBezTo>
                        <a:pt x="80" y="228"/>
                        <a:pt x="77" y="229"/>
                        <a:pt x="74" y="229"/>
                      </a:cubicBezTo>
                      <a:cubicBezTo>
                        <a:pt x="61" y="229"/>
                        <a:pt x="49" y="226"/>
                        <a:pt x="37" y="222"/>
                      </a:cubicBezTo>
                      <a:cubicBezTo>
                        <a:pt x="25" y="217"/>
                        <a:pt x="14" y="210"/>
                        <a:pt x="3" y="202"/>
                      </a:cubicBezTo>
                      <a:cubicBezTo>
                        <a:pt x="3" y="237"/>
                        <a:pt x="3" y="237"/>
                        <a:pt x="3" y="237"/>
                      </a:cubicBezTo>
                      <a:cubicBezTo>
                        <a:pt x="166" y="237"/>
                        <a:pt x="166" y="237"/>
                        <a:pt x="166" y="237"/>
                      </a:cubicBezTo>
                      <a:cubicBezTo>
                        <a:pt x="168" y="233"/>
                        <a:pt x="169" y="229"/>
                        <a:pt x="171" y="225"/>
                      </a:cubicBezTo>
                      <a:cubicBezTo>
                        <a:pt x="172" y="218"/>
                        <a:pt x="173" y="212"/>
                        <a:pt x="173" y="206"/>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30" name="Freeform 6"/>
                <p:cNvSpPr>
                  <a:spLocks/>
                </p:cNvSpPr>
                <p:nvPr/>
              </p:nvSpPr>
              <p:spPr bwMode="auto">
                <a:xfrm>
                  <a:off x="7534275" y="4776788"/>
                  <a:ext cx="363538" cy="61913"/>
                </a:xfrm>
                <a:custGeom>
                  <a:avLst/>
                  <a:gdLst>
                    <a:gd name="T0" fmla="*/ 0 w 163"/>
                    <a:gd name="T1" fmla="*/ 28 h 28"/>
                    <a:gd name="T2" fmla="*/ 139 w 163"/>
                    <a:gd name="T3" fmla="*/ 28 h 28"/>
                    <a:gd name="T4" fmla="*/ 158 w 163"/>
                    <a:gd name="T5" fmla="*/ 9 h 28"/>
                    <a:gd name="T6" fmla="*/ 163 w 163"/>
                    <a:gd name="T7" fmla="*/ 0 h 28"/>
                    <a:gd name="T8" fmla="*/ 0 w 163"/>
                    <a:gd name="T9" fmla="*/ 0 h 28"/>
                    <a:gd name="T10" fmla="*/ 0 w 163"/>
                    <a:gd name="T11" fmla="*/ 28 h 28"/>
                  </a:gdLst>
                  <a:ahLst/>
                  <a:cxnLst>
                    <a:cxn ang="0">
                      <a:pos x="T0" y="T1"/>
                    </a:cxn>
                    <a:cxn ang="0">
                      <a:pos x="T2" y="T3"/>
                    </a:cxn>
                    <a:cxn ang="0">
                      <a:pos x="T4" y="T5"/>
                    </a:cxn>
                    <a:cxn ang="0">
                      <a:pos x="T6" y="T7"/>
                    </a:cxn>
                    <a:cxn ang="0">
                      <a:pos x="T8" y="T9"/>
                    </a:cxn>
                    <a:cxn ang="0">
                      <a:pos x="T10" y="T11"/>
                    </a:cxn>
                  </a:cxnLst>
                  <a:rect l="0" t="0" r="r" b="b"/>
                  <a:pathLst>
                    <a:path w="163" h="28">
                      <a:moveTo>
                        <a:pt x="0" y="28"/>
                      </a:moveTo>
                      <a:cubicBezTo>
                        <a:pt x="139" y="28"/>
                        <a:pt x="139" y="28"/>
                        <a:pt x="139" y="28"/>
                      </a:cubicBezTo>
                      <a:cubicBezTo>
                        <a:pt x="147" y="22"/>
                        <a:pt x="153" y="16"/>
                        <a:pt x="158" y="9"/>
                      </a:cubicBezTo>
                      <a:cubicBezTo>
                        <a:pt x="160" y="6"/>
                        <a:pt x="162" y="3"/>
                        <a:pt x="163" y="0"/>
                      </a:cubicBezTo>
                      <a:cubicBezTo>
                        <a:pt x="0" y="0"/>
                        <a:pt x="0" y="0"/>
                        <a:pt x="0" y="0"/>
                      </a:cubicBezTo>
                      <a:lnTo>
                        <a:pt x="0" y="28"/>
                      </a:lnTo>
                      <a:close/>
                    </a:path>
                  </a:pathLst>
                </a:custGeom>
                <a:solidFill>
                  <a:srgbClr val="0082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31" name="Freeform 7"/>
                <p:cNvSpPr>
                  <a:spLocks/>
                </p:cNvSpPr>
                <p:nvPr/>
              </p:nvSpPr>
              <p:spPr bwMode="auto">
                <a:xfrm>
                  <a:off x="7326313" y="4132263"/>
                  <a:ext cx="161925" cy="298450"/>
                </a:xfrm>
                <a:custGeom>
                  <a:avLst/>
                  <a:gdLst>
                    <a:gd name="T0" fmla="*/ 73 w 73"/>
                    <a:gd name="T1" fmla="*/ 86 h 134"/>
                    <a:gd name="T2" fmla="*/ 72 w 73"/>
                    <a:gd name="T3" fmla="*/ 95 h 134"/>
                    <a:gd name="T4" fmla="*/ 68 w 73"/>
                    <a:gd name="T5" fmla="*/ 103 h 134"/>
                    <a:gd name="T6" fmla="*/ 60 w 73"/>
                    <a:gd name="T7" fmla="*/ 111 h 134"/>
                    <a:gd name="T8" fmla="*/ 47 w 73"/>
                    <a:gd name="T9" fmla="*/ 117 h 134"/>
                    <a:gd name="T10" fmla="*/ 47 w 73"/>
                    <a:gd name="T11" fmla="*/ 134 h 134"/>
                    <a:gd name="T12" fmla="*/ 29 w 73"/>
                    <a:gd name="T13" fmla="*/ 134 h 134"/>
                    <a:gd name="T14" fmla="*/ 29 w 73"/>
                    <a:gd name="T15" fmla="*/ 119 h 134"/>
                    <a:gd name="T16" fmla="*/ 21 w 73"/>
                    <a:gd name="T17" fmla="*/ 118 h 134"/>
                    <a:gd name="T18" fmla="*/ 13 w 73"/>
                    <a:gd name="T19" fmla="*/ 117 h 134"/>
                    <a:gd name="T20" fmla="*/ 6 w 73"/>
                    <a:gd name="T21" fmla="*/ 115 h 134"/>
                    <a:gd name="T22" fmla="*/ 1 w 73"/>
                    <a:gd name="T23" fmla="*/ 113 h 134"/>
                    <a:gd name="T24" fmla="*/ 1 w 73"/>
                    <a:gd name="T25" fmla="*/ 85 h 134"/>
                    <a:gd name="T26" fmla="*/ 16 w 73"/>
                    <a:gd name="T27" fmla="*/ 93 h 134"/>
                    <a:gd name="T28" fmla="*/ 31 w 73"/>
                    <a:gd name="T29" fmla="*/ 96 h 134"/>
                    <a:gd name="T30" fmla="*/ 35 w 73"/>
                    <a:gd name="T31" fmla="*/ 95 h 134"/>
                    <a:gd name="T32" fmla="*/ 38 w 73"/>
                    <a:gd name="T33" fmla="*/ 94 h 134"/>
                    <a:gd name="T34" fmla="*/ 39 w 73"/>
                    <a:gd name="T35" fmla="*/ 92 h 134"/>
                    <a:gd name="T36" fmla="*/ 40 w 73"/>
                    <a:gd name="T37" fmla="*/ 89 h 134"/>
                    <a:gd name="T38" fmla="*/ 39 w 73"/>
                    <a:gd name="T39" fmla="*/ 86 h 134"/>
                    <a:gd name="T40" fmla="*/ 37 w 73"/>
                    <a:gd name="T41" fmla="*/ 83 h 134"/>
                    <a:gd name="T42" fmla="*/ 32 w 73"/>
                    <a:gd name="T43" fmla="*/ 80 h 134"/>
                    <a:gd name="T44" fmla="*/ 24 w 73"/>
                    <a:gd name="T45" fmla="*/ 77 h 134"/>
                    <a:gd name="T46" fmla="*/ 13 w 73"/>
                    <a:gd name="T47" fmla="*/ 71 h 134"/>
                    <a:gd name="T48" fmla="*/ 5 w 73"/>
                    <a:gd name="T49" fmla="*/ 63 h 134"/>
                    <a:gd name="T50" fmla="*/ 1 w 73"/>
                    <a:gd name="T51" fmla="*/ 55 h 134"/>
                    <a:gd name="T52" fmla="*/ 0 w 73"/>
                    <a:gd name="T53" fmla="*/ 46 h 134"/>
                    <a:gd name="T54" fmla="*/ 2 w 73"/>
                    <a:gd name="T55" fmla="*/ 34 h 134"/>
                    <a:gd name="T56" fmla="*/ 8 w 73"/>
                    <a:gd name="T57" fmla="*/ 25 h 134"/>
                    <a:gd name="T58" fmla="*/ 17 w 73"/>
                    <a:gd name="T59" fmla="*/ 18 h 134"/>
                    <a:gd name="T60" fmla="*/ 29 w 73"/>
                    <a:gd name="T61" fmla="*/ 15 h 134"/>
                    <a:gd name="T62" fmla="*/ 29 w 73"/>
                    <a:gd name="T63" fmla="*/ 0 h 134"/>
                    <a:gd name="T64" fmla="*/ 47 w 73"/>
                    <a:gd name="T65" fmla="*/ 0 h 134"/>
                    <a:gd name="T66" fmla="*/ 47 w 73"/>
                    <a:gd name="T67" fmla="*/ 14 h 134"/>
                    <a:gd name="T68" fmla="*/ 59 w 73"/>
                    <a:gd name="T69" fmla="*/ 15 h 134"/>
                    <a:gd name="T70" fmla="*/ 68 w 73"/>
                    <a:gd name="T71" fmla="*/ 17 h 134"/>
                    <a:gd name="T72" fmla="*/ 68 w 73"/>
                    <a:gd name="T73" fmla="*/ 44 h 134"/>
                    <a:gd name="T74" fmla="*/ 63 w 73"/>
                    <a:gd name="T75" fmla="*/ 41 h 134"/>
                    <a:gd name="T76" fmla="*/ 56 w 73"/>
                    <a:gd name="T77" fmla="*/ 39 h 134"/>
                    <a:gd name="T78" fmla="*/ 49 w 73"/>
                    <a:gd name="T79" fmla="*/ 37 h 134"/>
                    <a:gd name="T80" fmla="*/ 41 w 73"/>
                    <a:gd name="T81" fmla="*/ 36 h 134"/>
                    <a:gd name="T82" fmla="*/ 37 w 73"/>
                    <a:gd name="T83" fmla="*/ 37 h 134"/>
                    <a:gd name="T84" fmla="*/ 34 w 73"/>
                    <a:gd name="T85" fmla="*/ 38 h 134"/>
                    <a:gd name="T86" fmla="*/ 33 w 73"/>
                    <a:gd name="T87" fmla="*/ 40 h 134"/>
                    <a:gd name="T88" fmla="*/ 32 w 73"/>
                    <a:gd name="T89" fmla="*/ 43 h 134"/>
                    <a:gd name="T90" fmla="*/ 32 w 73"/>
                    <a:gd name="T91" fmla="*/ 45 h 134"/>
                    <a:gd name="T92" fmla="*/ 34 w 73"/>
                    <a:gd name="T93" fmla="*/ 48 h 134"/>
                    <a:gd name="T94" fmla="*/ 38 w 73"/>
                    <a:gd name="T95" fmla="*/ 51 h 134"/>
                    <a:gd name="T96" fmla="*/ 45 w 73"/>
                    <a:gd name="T97" fmla="*/ 54 h 134"/>
                    <a:gd name="T98" fmla="*/ 58 w 73"/>
                    <a:gd name="T99" fmla="*/ 61 h 134"/>
                    <a:gd name="T100" fmla="*/ 67 w 73"/>
                    <a:gd name="T101" fmla="*/ 69 h 134"/>
                    <a:gd name="T102" fmla="*/ 72 w 73"/>
                    <a:gd name="T103" fmla="*/ 77 h 134"/>
                    <a:gd name="T104" fmla="*/ 73 w 73"/>
                    <a:gd name="T105" fmla="*/ 8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3" h="134">
                      <a:moveTo>
                        <a:pt x="73" y="86"/>
                      </a:moveTo>
                      <a:cubicBezTo>
                        <a:pt x="73" y="89"/>
                        <a:pt x="73" y="92"/>
                        <a:pt x="72" y="95"/>
                      </a:cubicBezTo>
                      <a:cubicBezTo>
                        <a:pt x="71" y="98"/>
                        <a:pt x="70" y="101"/>
                        <a:pt x="68" y="103"/>
                      </a:cubicBezTo>
                      <a:cubicBezTo>
                        <a:pt x="66" y="106"/>
                        <a:pt x="63" y="109"/>
                        <a:pt x="60" y="111"/>
                      </a:cubicBezTo>
                      <a:cubicBezTo>
                        <a:pt x="56" y="114"/>
                        <a:pt x="52" y="115"/>
                        <a:pt x="47" y="117"/>
                      </a:cubicBezTo>
                      <a:cubicBezTo>
                        <a:pt x="47" y="134"/>
                        <a:pt x="47" y="134"/>
                        <a:pt x="47" y="134"/>
                      </a:cubicBezTo>
                      <a:cubicBezTo>
                        <a:pt x="29" y="134"/>
                        <a:pt x="29" y="134"/>
                        <a:pt x="29" y="134"/>
                      </a:cubicBezTo>
                      <a:cubicBezTo>
                        <a:pt x="29" y="119"/>
                        <a:pt x="29" y="119"/>
                        <a:pt x="29" y="119"/>
                      </a:cubicBezTo>
                      <a:cubicBezTo>
                        <a:pt x="27" y="119"/>
                        <a:pt x="24" y="119"/>
                        <a:pt x="21" y="118"/>
                      </a:cubicBezTo>
                      <a:cubicBezTo>
                        <a:pt x="18" y="118"/>
                        <a:pt x="15" y="117"/>
                        <a:pt x="13" y="117"/>
                      </a:cubicBezTo>
                      <a:cubicBezTo>
                        <a:pt x="10" y="116"/>
                        <a:pt x="8" y="116"/>
                        <a:pt x="6" y="115"/>
                      </a:cubicBezTo>
                      <a:cubicBezTo>
                        <a:pt x="4" y="114"/>
                        <a:pt x="2" y="113"/>
                        <a:pt x="1" y="113"/>
                      </a:cubicBezTo>
                      <a:cubicBezTo>
                        <a:pt x="1" y="85"/>
                        <a:pt x="1" y="85"/>
                        <a:pt x="1" y="85"/>
                      </a:cubicBezTo>
                      <a:cubicBezTo>
                        <a:pt x="6" y="88"/>
                        <a:pt x="11" y="91"/>
                        <a:pt x="16" y="93"/>
                      </a:cubicBezTo>
                      <a:cubicBezTo>
                        <a:pt x="21" y="95"/>
                        <a:pt x="26" y="96"/>
                        <a:pt x="31" y="96"/>
                      </a:cubicBezTo>
                      <a:cubicBezTo>
                        <a:pt x="33" y="96"/>
                        <a:pt x="34" y="96"/>
                        <a:pt x="35" y="95"/>
                      </a:cubicBezTo>
                      <a:cubicBezTo>
                        <a:pt x="36" y="95"/>
                        <a:pt x="37" y="94"/>
                        <a:pt x="38" y="94"/>
                      </a:cubicBezTo>
                      <a:cubicBezTo>
                        <a:pt x="38" y="93"/>
                        <a:pt x="39" y="92"/>
                        <a:pt x="39" y="92"/>
                      </a:cubicBezTo>
                      <a:cubicBezTo>
                        <a:pt x="39" y="91"/>
                        <a:pt x="40" y="90"/>
                        <a:pt x="40" y="89"/>
                      </a:cubicBezTo>
                      <a:cubicBezTo>
                        <a:pt x="40" y="88"/>
                        <a:pt x="40" y="87"/>
                        <a:pt x="39" y="86"/>
                      </a:cubicBezTo>
                      <a:cubicBezTo>
                        <a:pt x="39" y="85"/>
                        <a:pt x="38" y="84"/>
                        <a:pt x="37" y="83"/>
                      </a:cubicBezTo>
                      <a:cubicBezTo>
                        <a:pt x="36" y="82"/>
                        <a:pt x="35" y="81"/>
                        <a:pt x="32" y="80"/>
                      </a:cubicBezTo>
                      <a:cubicBezTo>
                        <a:pt x="30" y="79"/>
                        <a:pt x="28" y="78"/>
                        <a:pt x="24" y="77"/>
                      </a:cubicBezTo>
                      <a:cubicBezTo>
                        <a:pt x="20" y="75"/>
                        <a:pt x="16" y="73"/>
                        <a:pt x="13" y="71"/>
                      </a:cubicBezTo>
                      <a:cubicBezTo>
                        <a:pt x="10" y="68"/>
                        <a:pt x="7" y="66"/>
                        <a:pt x="5" y="63"/>
                      </a:cubicBezTo>
                      <a:cubicBezTo>
                        <a:pt x="3" y="61"/>
                        <a:pt x="2" y="58"/>
                        <a:pt x="1" y="55"/>
                      </a:cubicBezTo>
                      <a:cubicBezTo>
                        <a:pt x="0" y="52"/>
                        <a:pt x="0" y="49"/>
                        <a:pt x="0" y="46"/>
                      </a:cubicBezTo>
                      <a:cubicBezTo>
                        <a:pt x="0" y="42"/>
                        <a:pt x="1" y="38"/>
                        <a:pt x="2" y="34"/>
                      </a:cubicBezTo>
                      <a:cubicBezTo>
                        <a:pt x="3" y="31"/>
                        <a:pt x="5" y="28"/>
                        <a:pt x="8" y="25"/>
                      </a:cubicBezTo>
                      <a:cubicBezTo>
                        <a:pt x="10" y="22"/>
                        <a:pt x="13" y="20"/>
                        <a:pt x="17" y="18"/>
                      </a:cubicBezTo>
                      <a:cubicBezTo>
                        <a:pt x="21" y="17"/>
                        <a:pt x="25" y="15"/>
                        <a:pt x="29" y="15"/>
                      </a:cubicBezTo>
                      <a:cubicBezTo>
                        <a:pt x="29" y="0"/>
                        <a:pt x="29" y="0"/>
                        <a:pt x="29" y="0"/>
                      </a:cubicBezTo>
                      <a:cubicBezTo>
                        <a:pt x="47" y="0"/>
                        <a:pt x="47" y="0"/>
                        <a:pt x="47" y="0"/>
                      </a:cubicBezTo>
                      <a:cubicBezTo>
                        <a:pt x="47" y="14"/>
                        <a:pt x="47" y="14"/>
                        <a:pt x="47" y="14"/>
                      </a:cubicBezTo>
                      <a:cubicBezTo>
                        <a:pt x="51" y="14"/>
                        <a:pt x="55" y="14"/>
                        <a:pt x="59" y="15"/>
                      </a:cubicBezTo>
                      <a:cubicBezTo>
                        <a:pt x="63" y="16"/>
                        <a:pt x="66" y="16"/>
                        <a:pt x="68" y="17"/>
                      </a:cubicBezTo>
                      <a:cubicBezTo>
                        <a:pt x="68" y="44"/>
                        <a:pt x="68" y="44"/>
                        <a:pt x="68" y="44"/>
                      </a:cubicBezTo>
                      <a:cubicBezTo>
                        <a:pt x="67" y="43"/>
                        <a:pt x="65" y="42"/>
                        <a:pt x="63" y="41"/>
                      </a:cubicBezTo>
                      <a:cubicBezTo>
                        <a:pt x="61" y="41"/>
                        <a:pt x="59" y="40"/>
                        <a:pt x="56" y="39"/>
                      </a:cubicBezTo>
                      <a:cubicBezTo>
                        <a:pt x="54" y="38"/>
                        <a:pt x="52" y="38"/>
                        <a:pt x="49" y="37"/>
                      </a:cubicBezTo>
                      <a:cubicBezTo>
                        <a:pt x="46" y="37"/>
                        <a:pt x="44" y="36"/>
                        <a:pt x="41" y="36"/>
                      </a:cubicBezTo>
                      <a:cubicBezTo>
                        <a:pt x="40" y="36"/>
                        <a:pt x="38" y="37"/>
                        <a:pt x="37" y="37"/>
                      </a:cubicBezTo>
                      <a:cubicBezTo>
                        <a:pt x="36" y="37"/>
                        <a:pt x="35" y="38"/>
                        <a:pt x="34" y="38"/>
                      </a:cubicBezTo>
                      <a:cubicBezTo>
                        <a:pt x="34" y="39"/>
                        <a:pt x="33" y="40"/>
                        <a:pt x="33" y="40"/>
                      </a:cubicBezTo>
                      <a:cubicBezTo>
                        <a:pt x="32" y="41"/>
                        <a:pt x="32" y="42"/>
                        <a:pt x="32" y="43"/>
                      </a:cubicBezTo>
                      <a:cubicBezTo>
                        <a:pt x="32" y="44"/>
                        <a:pt x="32" y="45"/>
                        <a:pt x="32" y="45"/>
                      </a:cubicBezTo>
                      <a:cubicBezTo>
                        <a:pt x="33" y="46"/>
                        <a:pt x="33" y="47"/>
                        <a:pt x="34" y="48"/>
                      </a:cubicBezTo>
                      <a:cubicBezTo>
                        <a:pt x="35" y="49"/>
                        <a:pt x="36" y="50"/>
                        <a:pt x="38" y="51"/>
                      </a:cubicBezTo>
                      <a:cubicBezTo>
                        <a:pt x="40" y="52"/>
                        <a:pt x="42" y="53"/>
                        <a:pt x="45" y="54"/>
                      </a:cubicBezTo>
                      <a:cubicBezTo>
                        <a:pt x="50" y="57"/>
                        <a:pt x="55" y="59"/>
                        <a:pt x="58" y="61"/>
                      </a:cubicBezTo>
                      <a:cubicBezTo>
                        <a:pt x="62" y="64"/>
                        <a:pt x="65" y="66"/>
                        <a:pt x="67" y="69"/>
                      </a:cubicBezTo>
                      <a:cubicBezTo>
                        <a:pt x="69" y="72"/>
                        <a:pt x="71" y="74"/>
                        <a:pt x="72" y="77"/>
                      </a:cubicBezTo>
                      <a:cubicBezTo>
                        <a:pt x="73" y="80"/>
                        <a:pt x="73" y="83"/>
                        <a:pt x="73" y="86"/>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32" name="Freeform 8"/>
                <p:cNvSpPr>
                  <a:spLocks/>
                </p:cNvSpPr>
                <p:nvPr/>
              </p:nvSpPr>
              <p:spPr bwMode="auto">
                <a:xfrm>
                  <a:off x="7523163" y="4019551"/>
                  <a:ext cx="122238" cy="223838"/>
                </a:xfrm>
                <a:custGeom>
                  <a:avLst/>
                  <a:gdLst>
                    <a:gd name="T0" fmla="*/ 55 w 55"/>
                    <a:gd name="T1" fmla="*/ 66 h 101"/>
                    <a:gd name="T2" fmla="*/ 55 w 55"/>
                    <a:gd name="T3" fmla="*/ 72 h 101"/>
                    <a:gd name="T4" fmla="*/ 51 w 55"/>
                    <a:gd name="T5" fmla="*/ 78 h 101"/>
                    <a:gd name="T6" fmla="*/ 45 w 55"/>
                    <a:gd name="T7" fmla="*/ 84 h 101"/>
                    <a:gd name="T8" fmla="*/ 35 w 55"/>
                    <a:gd name="T9" fmla="*/ 89 h 101"/>
                    <a:gd name="T10" fmla="*/ 35 w 55"/>
                    <a:gd name="T11" fmla="*/ 101 h 101"/>
                    <a:gd name="T12" fmla="*/ 22 w 55"/>
                    <a:gd name="T13" fmla="*/ 101 h 101"/>
                    <a:gd name="T14" fmla="*/ 22 w 55"/>
                    <a:gd name="T15" fmla="*/ 90 h 101"/>
                    <a:gd name="T16" fmla="*/ 16 w 55"/>
                    <a:gd name="T17" fmla="*/ 90 h 101"/>
                    <a:gd name="T18" fmla="*/ 10 w 55"/>
                    <a:gd name="T19" fmla="*/ 89 h 101"/>
                    <a:gd name="T20" fmla="*/ 4 w 55"/>
                    <a:gd name="T21" fmla="*/ 87 h 101"/>
                    <a:gd name="T22" fmla="*/ 1 w 55"/>
                    <a:gd name="T23" fmla="*/ 85 h 101"/>
                    <a:gd name="T24" fmla="*/ 1 w 55"/>
                    <a:gd name="T25" fmla="*/ 64 h 101"/>
                    <a:gd name="T26" fmla="*/ 12 w 55"/>
                    <a:gd name="T27" fmla="*/ 71 h 101"/>
                    <a:gd name="T28" fmla="*/ 24 w 55"/>
                    <a:gd name="T29" fmla="*/ 73 h 101"/>
                    <a:gd name="T30" fmla="*/ 27 w 55"/>
                    <a:gd name="T31" fmla="*/ 72 h 101"/>
                    <a:gd name="T32" fmla="*/ 29 w 55"/>
                    <a:gd name="T33" fmla="*/ 71 h 101"/>
                    <a:gd name="T34" fmla="*/ 30 w 55"/>
                    <a:gd name="T35" fmla="*/ 69 h 101"/>
                    <a:gd name="T36" fmla="*/ 30 w 55"/>
                    <a:gd name="T37" fmla="*/ 67 h 101"/>
                    <a:gd name="T38" fmla="*/ 30 w 55"/>
                    <a:gd name="T39" fmla="*/ 65 h 101"/>
                    <a:gd name="T40" fmla="*/ 28 w 55"/>
                    <a:gd name="T41" fmla="*/ 63 h 101"/>
                    <a:gd name="T42" fmla="*/ 25 w 55"/>
                    <a:gd name="T43" fmla="*/ 61 h 101"/>
                    <a:gd name="T44" fmla="*/ 18 w 55"/>
                    <a:gd name="T45" fmla="*/ 58 h 101"/>
                    <a:gd name="T46" fmla="*/ 10 w 55"/>
                    <a:gd name="T47" fmla="*/ 54 h 101"/>
                    <a:gd name="T48" fmla="*/ 4 w 55"/>
                    <a:gd name="T49" fmla="*/ 48 h 101"/>
                    <a:gd name="T50" fmla="*/ 1 w 55"/>
                    <a:gd name="T51" fmla="*/ 42 h 101"/>
                    <a:gd name="T52" fmla="*/ 0 w 55"/>
                    <a:gd name="T53" fmla="*/ 35 h 101"/>
                    <a:gd name="T54" fmla="*/ 2 w 55"/>
                    <a:gd name="T55" fmla="*/ 26 h 101"/>
                    <a:gd name="T56" fmla="*/ 6 w 55"/>
                    <a:gd name="T57" fmla="*/ 19 h 101"/>
                    <a:gd name="T58" fmla="*/ 13 w 55"/>
                    <a:gd name="T59" fmla="*/ 14 h 101"/>
                    <a:gd name="T60" fmla="*/ 22 w 55"/>
                    <a:gd name="T61" fmla="*/ 11 h 101"/>
                    <a:gd name="T62" fmla="*/ 22 w 55"/>
                    <a:gd name="T63" fmla="*/ 0 h 101"/>
                    <a:gd name="T64" fmla="*/ 35 w 55"/>
                    <a:gd name="T65" fmla="*/ 0 h 101"/>
                    <a:gd name="T66" fmla="*/ 35 w 55"/>
                    <a:gd name="T67" fmla="*/ 11 h 101"/>
                    <a:gd name="T68" fmla="*/ 45 w 55"/>
                    <a:gd name="T69" fmla="*/ 12 h 101"/>
                    <a:gd name="T70" fmla="*/ 52 w 55"/>
                    <a:gd name="T71" fmla="*/ 13 h 101"/>
                    <a:gd name="T72" fmla="*/ 52 w 55"/>
                    <a:gd name="T73" fmla="*/ 34 h 101"/>
                    <a:gd name="T74" fmla="*/ 48 w 55"/>
                    <a:gd name="T75" fmla="*/ 32 h 101"/>
                    <a:gd name="T76" fmla="*/ 43 w 55"/>
                    <a:gd name="T77" fmla="*/ 30 h 101"/>
                    <a:gd name="T78" fmla="*/ 37 w 55"/>
                    <a:gd name="T79" fmla="*/ 28 h 101"/>
                    <a:gd name="T80" fmla="*/ 31 w 55"/>
                    <a:gd name="T81" fmla="*/ 28 h 101"/>
                    <a:gd name="T82" fmla="*/ 28 w 55"/>
                    <a:gd name="T83" fmla="*/ 28 h 101"/>
                    <a:gd name="T84" fmla="*/ 26 w 55"/>
                    <a:gd name="T85" fmla="*/ 29 h 101"/>
                    <a:gd name="T86" fmla="*/ 25 w 55"/>
                    <a:gd name="T87" fmla="*/ 31 h 101"/>
                    <a:gd name="T88" fmla="*/ 24 w 55"/>
                    <a:gd name="T89" fmla="*/ 33 h 101"/>
                    <a:gd name="T90" fmla="*/ 25 w 55"/>
                    <a:gd name="T91" fmla="*/ 35 h 101"/>
                    <a:gd name="T92" fmla="*/ 26 w 55"/>
                    <a:gd name="T93" fmla="*/ 37 h 101"/>
                    <a:gd name="T94" fmla="*/ 29 w 55"/>
                    <a:gd name="T95" fmla="*/ 39 h 101"/>
                    <a:gd name="T96" fmla="*/ 34 w 55"/>
                    <a:gd name="T97" fmla="*/ 41 h 101"/>
                    <a:gd name="T98" fmla="*/ 44 w 55"/>
                    <a:gd name="T99" fmla="*/ 46 h 101"/>
                    <a:gd name="T100" fmla="*/ 51 w 55"/>
                    <a:gd name="T101" fmla="*/ 52 h 101"/>
                    <a:gd name="T102" fmla="*/ 54 w 55"/>
                    <a:gd name="T103" fmla="*/ 59 h 101"/>
                    <a:gd name="T104" fmla="*/ 55 w 55"/>
                    <a:gd name="T105" fmla="*/ 6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5" h="101">
                      <a:moveTo>
                        <a:pt x="55" y="66"/>
                      </a:moveTo>
                      <a:cubicBezTo>
                        <a:pt x="55" y="67"/>
                        <a:pt x="55" y="70"/>
                        <a:pt x="55" y="72"/>
                      </a:cubicBezTo>
                      <a:cubicBezTo>
                        <a:pt x="54" y="74"/>
                        <a:pt x="53" y="76"/>
                        <a:pt x="51" y="78"/>
                      </a:cubicBezTo>
                      <a:cubicBezTo>
                        <a:pt x="50" y="81"/>
                        <a:pt x="48" y="82"/>
                        <a:pt x="45" y="84"/>
                      </a:cubicBezTo>
                      <a:cubicBezTo>
                        <a:pt x="43" y="86"/>
                        <a:pt x="39" y="88"/>
                        <a:pt x="35" y="89"/>
                      </a:cubicBezTo>
                      <a:cubicBezTo>
                        <a:pt x="35" y="101"/>
                        <a:pt x="35" y="101"/>
                        <a:pt x="35" y="101"/>
                      </a:cubicBezTo>
                      <a:cubicBezTo>
                        <a:pt x="22" y="101"/>
                        <a:pt x="22" y="101"/>
                        <a:pt x="22" y="101"/>
                      </a:cubicBezTo>
                      <a:cubicBezTo>
                        <a:pt x="22" y="90"/>
                        <a:pt x="22" y="90"/>
                        <a:pt x="22" y="90"/>
                      </a:cubicBezTo>
                      <a:cubicBezTo>
                        <a:pt x="20" y="90"/>
                        <a:pt x="18" y="90"/>
                        <a:pt x="16" y="90"/>
                      </a:cubicBezTo>
                      <a:cubicBezTo>
                        <a:pt x="14" y="89"/>
                        <a:pt x="12" y="89"/>
                        <a:pt x="10" y="89"/>
                      </a:cubicBezTo>
                      <a:cubicBezTo>
                        <a:pt x="8" y="88"/>
                        <a:pt x="6" y="88"/>
                        <a:pt x="4" y="87"/>
                      </a:cubicBezTo>
                      <a:cubicBezTo>
                        <a:pt x="3" y="87"/>
                        <a:pt x="2" y="86"/>
                        <a:pt x="1" y="85"/>
                      </a:cubicBezTo>
                      <a:cubicBezTo>
                        <a:pt x="1" y="64"/>
                        <a:pt x="1" y="64"/>
                        <a:pt x="1" y="64"/>
                      </a:cubicBezTo>
                      <a:cubicBezTo>
                        <a:pt x="5" y="67"/>
                        <a:pt x="8" y="69"/>
                        <a:pt x="12" y="71"/>
                      </a:cubicBezTo>
                      <a:cubicBezTo>
                        <a:pt x="16" y="72"/>
                        <a:pt x="20" y="73"/>
                        <a:pt x="24" y="73"/>
                      </a:cubicBezTo>
                      <a:cubicBezTo>
                        <a:pt x="25" y="73"/>
                        <a:pt x="26" y="73"/>
                        <a:pt x="27" y="72"/>
                      </a:cubicBezTo>
                      <a:cubicBezTo>
                        <a:pt x="27" y="72"/>
                        <a:pt x="28" y="72"/>
                        <a:pt x="29" y="71"/>
                      </a:cubicBezTo>
                      <a:cubicBezTo>
                        <a:pt x="29" y="71"/>
                        <a:pt x="30" y="70"/>
                        <a:pt x="30" y="69"/>
                      </a:cubicBezTo>
                      <a:cubicBezTo>
                        <a:pt x="30" y="69"/>
                        <a:pt x="30" y="68"/>
                        <a:pt x="30" y="67"/>
                      </a:cubicBezTo>
                      <a:cubicBezTo>
                        <a:pt x="30" y="67"/>
                        <a:pt x="30" y="66"/>
                        <a:pt x="30" y="65"/>
                      </a:cubicBezTo>
                      <a:cubicBezTo>
                        <a:pt x="30" y="65"/>
                        <a:pt x="29" y="64"/>
                        <a:pt x="28" y="63"/>
                      </a:cubicBezTo>
                      <a:cubicBezTo>
                        <a:pt x="27" y="63"/>
                        <a:pt x="26" y="62"/>
                        <a:pt x="25" y="61"/>
                      </a:cubicBezTo>
                      <a:cubicBezTo>
                        <a:pt x="23" y="60"/>
                        <a:pt x="21" y="59"/>
                        <a:pt x="18" y="58"/>
                      </a:cubicBezTo>
                      <a:cubicBezTo>
                        <a:pt x="15" y="57"/>
                        <a:pt x="12" y="55"/>
                        <a:pt x="10" y="54"/>
                      </a:cubicBezTo>
                      <a:cubicBezTo>
                        <a:pt x="7" y="52"/>
                        <a:pt x="6" y="50"/>
                        <a:pt x="4" y="48"/>
                      </a:cubicBezTo>
                      <a:cubicBezTo>
                        <a:pt x="3" y="46"/>
                        <a:pt x="2" y="44"/>
                        <a:pt x="1" y="42"/>
                      </a:cubicBezTo>
                      <a:cubicBezTo>
                        <a:pt x="0" y="40"/>
                        <a:pt x="0" y="37"/>
                        <a:pt x="0" y="35"/>
                      </a:cubicBezTo>
                      <a:cubicBezTo>
                        <a:pt x="0" y="32"/>
                        <a:pt x="1" y="29"/>
                        <a:pt x="2" y="26"/>
                      </a:cubicBezTo>
                      <a:cubicBezTo>
                        <a:pt x="3" y="24"/>
                        <a:pt x="4" y="21"/>
                        <a:pt x="6" y="19"/>
                      </a:cubicBezTo>
                      <a:cubicBezTo>
                        <a:pt x="8" y="17"/>
                        <a:pt x="10" y="15"/>
                        <a:pt x="13" y="14"/>
                      </a:cubicBezTo>
                      <a:cubicBezTo>
                        <a:pt x="16" y="13"/>
                        <a:pt x="19" y="12"/>
                        <a:pt x="22" y="11"/>
                      </a:cubicBezTo>
                      <a:cubicBezTo>
                        <a:pt x="22" y="0"/>
                        <a:pt x="22" y="0"/>
                        <a:pt x="22" y="0"/>
                      </a:cubicBezTo>
                      <a:cubicBezTo>
                        <a:pt x="35" y="0"/>
                        <a:pt x="35" y="0"/>
                        <a:pt x="35" y="0"/>
                      </a:cubicBezTo>
                      <a:cubicBezTo>
                        <a:pt x="35" y="11"/>
                        <a:pt x="35" y="11"/>
                        <a:pt x="35" y="11"/>
                      </a:cubicBezTo>
                      <a:cubicBezTo>
                        <a:pt x="39" y="11"/>
                        <a:pt x="42" y="11"/>
                        <a:pt x="45" y="12"/>
                      </a:cubicBezTo>
                      <a:cubicBezTo>
                        <a:pt x="47" y="12"/>
                        <a:pt x="50" y="13"/>
                        <a:pt x="52" y="13"/>
                      </a:cubicBezTo>
                      <a:cubicBezTo>
                        <a:pt x="52" y="34"/>
                        <a:pt x="52" y="34"/>
                        <a:pt x="52" y="34"/>
                      </a:cubicBezTo>
                      <a:cubicBezTo>
                        <a:pt x="50" y="33"/>
                        <a:pt x="49" y="32"/>
                        <a:pt x="48" y="32"/>
                      </a:cubicBezTo>
                      <a:cubicBezTo>
                        <a:pt x="46" y="31"/>
                        <a:pt x="45" y="30"/>
                        <a:pt x="43" y="30"/>
                      </a:cubicBezTo>
                      <a:cubicBezTo>
                        <a:pt x="41" y="29"/>
                        <a:pt x="39" y="29"/>
                        <a:pt x="37" y="28"/>
                      </a:cubicBezTo>
                      <a:cubicBezTo>
                        <a:pt x="35" y="28"/>
                        <a:pt x="33" y="28"/>
                        <a:pt x="31" y="28"/>
                      </a:cubicBezTo>
                      <a:cubicBezTo>
                        <a:pt x="30" y="28"/>
                        <a:pt x="29" y="28"/>
                        <a:pt x="28" y="28"/>
                      </a:cubicBezTo>
                      <a:cubicBezTo>
                        <a:pt x="27" y="28"/>
                        <a:pt x="27" y="29"/>
                        <a:pt x="26" y="29"/>
                      </a:cubicBezTo>
                      <a:cubicBezTo>
                        <a:pt x="26" y="30"/>
                        <a:pt x="25" y="30"/>
                        <a:pt x="25" y="31"/>
                      </a:cubicBezTo>
                      <a:cubicBezTo>
                        <a:pt x="24" y="31"/>
                        <a:pt x="24" y="32"/>
                        <a:pt x="24" y="33"/>
                      </a:cubicBezTo>
                      <a:cubicBezTo>
                        <a:pt x="24" y="33"/>
                        <a:pt x="24" y="34"/>
                        <a:pt x="25" y="35"/>
                      </a:cubicBezTo>
                      <a:cubicBezTo>
                        <a:pt x="25" y="35"/>
                        <a:pt x="25" y="36"/>
                        <a:pt x="26" y="37"/>
                      </a:cubicBezTo>
                      <a:cubicBezTo>
                        <a:pt x="26" y="37"/>
                        <a:pt x="27" y="38"/>
                        <a:pt x="29" y="39"/>
                      </a:cubicBezTo>
                      <a:cubicBezTo>
                        <a:pt x="30" y="39"/>
                        <a:pt x="32" y="40"/>
                        <a:pt x="34" y="41"/>
                      </a:cubicBezTo>
                      <a:cubicBezTo>
                        <a:pt x="38" y="43"/>
                        <a:pt x="41" y="45"/>
                        <a:pt x="44" y="46"/>
                      </a:cubicBezTo>
                      <a:cubicBezTo>
                        <a:pt x="47" y="48"/>
                        <a:pt x="49" y="50"/>
                        <a:pt x="51" y="52"/>
                      </a:cubicBezTo>
                      <a:cubicBezTo>
                        <a:pt x="52" y="54"/>
                        <a:pt x="54" y="56"/>
                        <a:pt x="54" y="59"/>
                      </a:cubicBezTo>
                      <a:cubicBezTo>
                        <a:pt x="55" y="61"/>
                        <a:pt x="55" y="63"/>
                        <a:pt x="55" y="66"/>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33" name="Freeform 9"/>
                <p:cNvSpPr>
                  <a:spLocks/>
                </p:cNvSpPr>
                <p:nvPr/>
              </p:nvSpPr>
              <p:spPr bwMode="auto">
                <a:xfrm>
                  <a:off x="7300913" y="5065713"/>
                  <a:ext cx="771525" cy="873125"/>
                </a:xfrm>
                <a:custGeom>
                  <a:avLst/>
                  <a:gdLst>
                    <a:gd name="T0" fmla="*/ 464 w 486"/>
                    <a:gd name="T1" fmla="*/ 550 h 550"/>
                    <a:gd name="T2" fmla="*/ 20 w 486"/>
                    <a:gd name="T3" fmla="*/ 550 h 550"/>
                    <a:gd name="T4" fmla="*/ 0 w 486"/>
                    <a:gd name="T5" fmla="*/ 0 h 550"/>
                    <a:gd name="T6" fmla="*/ 486 w 486"/>
                    <a:gd name="T7" fmla="*/ 0 h 550"/>
                    <a:gd name="T8" fmla="*/ 464 w 486"/>
                    <a:gd name="T9" fmla="*/ 550 h 550"/>
                  </a:gdLst>
                  <a:ahLst/>
                  <a:cxnLst>
                    <a:cxn ang="0">
                      <a:pos x="T0" y="T1"/>
                    </a:cxn>
                    <a:cxn ang="0">
                      <a:pos x="T2" y="T3"/>
                    </a:cxn>
                    <a:cxn ang="0">
                      <a:pos x="T4" y="T5"/>
                    </a:cxn>
                    <a:cxn ang="0">
                      <a:pos x="T6" y="T7"/>
                    </a:cxn>
                    <a:cxn ang="0">
                      <a:pos x="T8" y="T9"/>
                    </a:cxn>
                  </a:cxnLst>
                  <a:rect l="0" t="0" r="r" b="b"/>
                  <a:pathLst>
                    <a:path w="486" h="550">
                      <a:moveTo>
                        <a:pt x="464" y="550"/>
                      </a:moveTo>
                      <a:lnTo>
                        <a:pt x="20" y="550"/>
                      </a:lnTo>
                      <a:lnTo>
                        <a:pt x="0" y="0"/>
                      </a:lnTo>
                      <a:lnTo>
                        <a:pt x="486" y="0"/>
                      </a:lnTo>
                      <a:lnTo>
                        <a:pt x="464" y="55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34" name="Freeform 10"/>
                <p:cNvSpPr>
                  <a:spLocks/>
                </p:cNvSpPr>
                <p:nvPr/>
              </p:nvSpPr>
              <p:spPr bwMode="auto">
                <a:xfrm>
                  <a:off x="8020050" y="5921376"/>
                  <a:ext cx="17463" cy="17463"/>
                </a:xfrm>
                <a:custGeom>
                  <a:avLst/>
                  <a:gdLst>
                    <a:gd name="T0" fmla="*/ 0 w 11"/>
                    <a:gd name="T1" fmla="*/ 11 h 11"/>
                    <a:gd name="T2" fmla="*/ 4 w 11"/>
                    <a:gd name="T3" fmla="*/ 11 h 11"/>
                    <a:gd name="T4" fmla="*/ 11 w 11"/>
                    <a:gd name="T5" fmla="*/ 4 h 11"/>
                    <a:gd name="T6" fmla="*/ 11 w 11"/>
                    <a:gd name="T7" fmla="*/ 0 h 11"/>
                    <a:gd name="T8" fmla="*/ 0 w 11"/>
                    <a:gd name="T9" fmla="*/ 11 h 11"/>
                  </a:gdLst>
                  <a:ahLst/>
                  <a:cxnLst>
                    <a:cxn ang="0">
                      <a:pos x="T0" y="T1"/>
                    </a:cxn>
                    <a:cxn ang="0">
                      <a:pos x="T2" y="T3"/>
                    </a:cxn>
                    <a:cxn ang="0">
                      <a:pos x="T4" y="T5"/>
                    </a:cxn>
                    <a:cxn ang="0">
                      <a:pos x="T6" y="T7"/>
                    </a:cxn>
                    <a:cxn ang="0">
                      <a:pos x="T8" y="T9"/>
                    </a:cxn>
                  </a:cxnLst>
                  <a:rect l="0" t="0" r="r" b="b"/>
                  <a:pathLst>
                    <a:path w="11" h="11">
                      <a:moveTo>
                        <a:pt x="0" y="11"/>
                      </a:moveTo>
                      <a:lnTo>
                        <a:pt x="4" y="11"/>
                      </a:lnTo>
                      <a:lnTo>
                        <a:pt x="11" y="4"/>
                      </a:lnTo>
                      <a:lnTo>
                        <a:pt x="11" y="0"/>
                      </a:lnTo>
                      <a:lnTo>
                        <a:pt x="0" y="11"/>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35" name="Freeform 11"/>
                <p:cNvSpPr>
                  <a:spLocks/>
                </p:cNvSpPr>
                <p:nvPr/>
              </p:nvSpPr>
              <p:spPr bwMode="auto">
                <a:xfrm>
                  <a:off x="7332663" y="5915026"/>
                  <a:ext cx="22225" cy="23813"/>
                </a:xfrm>
                <a:custGeom>
                  <a:avLst/>
                  <a:gdLst>
                    <a:gd name="T0" fmla="*/ 0 w 14"/>
                    <a:gd name="T1" fmla="*/ 0 h 15"/>
                    <a:gd name="T2" fmla="*/ 0 w 14"/>
                    <a:gd name="T3" fmla="*/ 5 h 15"/>
                    <a:gd name="T4" fmla="*/ 10 w 14"/>
                    <a:gd name="T5" fmla="*/ 15 h 15"/>
                    <a:gd name="T6" fmla="*/ 14 w 14"/>
                    <a:gd name="T7" fmla="*/ 15 h 15"/>
                    <a:gd name="T8" fmla="*/ 0 w 14"/>
                    <a:gd name="T9" fmla="*/ 0 h 15"/>
                  </a:gdLst>
                  <a:ahLst/>
                  <a:cxnLst>
                    <a:cxn ang="0">
                      <a:pos x="T0" y="T1"/>
                    </a:cxn>
                    <a:cxn ang="0">
                      <a:pos x="T2" y="T3"/>
                    </a:cxn>
                    <a:cxn ang="0">
                      <a:pos x="T4" y="T5"/>
                    </a:cxn>
                    <a:cxn ang="0">
                      <a:pos x="T6" y="T7"/>
                    </a:cxn>
                    <a:cxn ang="0">
                      <a:pos x="T8" y="T9"/>
                    </a:cxn>
                  </a:cxnLst>
                  <a:rect l="0" t="0" r="r" b="b"/>
                  <a:pathLst>
                    <a:path w="14" h="15">
                      <a:moveTo>
                        <a:pt x="0" y="0"/>
                      </a:moveTo>
                      <a:lnTo>
                        <a:pt x="0" y="5"/>
                      </a:lnTo>
                      <a:lnTo>
                        <a:pt x="10" y="15"/>
                      </a:lnTo>
                      <a:lnTo>
                        <a:pt x="14" y="15"/>
                      </a:lnTo>
                      <a:lnTo>
                        <a:pt x="0" y="0"/>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36" name="Freeform 12"/>
                <p:cNvSpPr>
                  <a:spLocks/>
                </p:cNvSpPr>
                <p:nvPr/>
              </p:nvSpPr>
              <p:spPr bwMode="auto">
                <a:xfrm>
                  <a:off x="7300913" y="5065713"/>
                  <a:ext cx="4763" cy="4763"/>
                </a:xfrm>
                <a:custGeom>
                  <a:avLst/>
                  <a:gdLst>
                    <a:gd name="T0" fmla="*/ 0 w 3"/>
                    <a:gd name="T1" fmla="*/ 0 h 3"/>
                    <a:gd name="T2" fmla="*/ 0 w 3"/>
                    <a:gd name="T3" fmla="*/ 3 h 3"/>
                    <a:gd name="T4" fmla="*/ 3 w 3"/>
                    <a:gd name="T5" fmla="*/ 0 h 3"/>
                    <a:gd name="T6" fmla="*/ 0 w 3"/>
                    <a:gd name="T7" fmla="*/ 0 h 3"/>
                  </a:gdLst>
                  <a:ahLst/>
                  <a:cxnLst>
                    <a:cxn ang="0">
                      <a:pos x="T0" y="T1"/>
                    </a:cxn>
                    <a:cxn ang="0">
                      <a:pos x="T2" y="T3"/>
                    </a:cxn>
                    <a:cxn ang="0">
                      <a:pos x="T4" y="T5"/>
                    </a:cxn>
                    <a:cxn ang="0">
                      <a:pos x="T6" y="T7"/>
                    </a:cxn>
                  </a:cxnLst>
                  <a:rect l="0" t="0" r="r" b="b"/>
                  <a:pathLst>
                    <a:path w="3" h="3">
                      <a:moveTo>
                        <a:pt x="0" y="0"/>
                      </a:moveTo>
                      <a:lnTo>
                        <a:pt x="0" y="3"/>
                      </a:lnTo>
                      <a:lnTo>
                        <a:pt x="3" y="0"/>
                      </a:lnTo>
                      <a:lnTo>
                        <a:pt x="0" y="0"/>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37" name="Freeform 13"/>
                <p:cNvSpPr>
                  <a:spLocks noEditPoints="1"/>
                </p:cNvSpPr>
                <p:nvPr/>
              </p:nvSpPr>
              <p:spPr bwMode="auto">
                <a:xfrm>
                  <a:off x="7300913" y="5065713"/>
                  <a:ext cx="771525" cy="873125"/>
                </a:xfrm>
                <a:custGeom>
                  <a:avLst/>
                  <a:gdLst>
                    <a:gd name="T0" fmla="*/ 472 w 486"/>
                    <a:gd name="T1" fmla="*/ 347 h 550"/>
                    <a:gd name="T2" fmla="*/ 474 w 486"/>
                    <a:gd name="T3" fmla="*/ 214 h 550"/>
                    <a:gd name="T4" fmla="*/ 483 w 486"/>
                    <a:gd name="T5" fmla="*/ 91 h 550"/>
                    <a:gd name="T6" fmla="*/ 405 w 486"/>
                    <a:gd name="T7" fmla="*/ 8 h 550"/>
                    <a:gd name="T8" fmla="*/ 310 w 486"/>
                    <a:gd name="T9" fmla="*/ 8 h 550"/>
                    <a:gd name="T10" fmla="*/ 168 w 486"/>
                    <a:gd name="T11" fmla="*/ 0 h 550"/>
                    <a:gd name="T12" fmla="*/ 45 w 486"/>
                    <a:gd name="T13" fmla="*/ 0 h 550"/>
                    <a:gd name="T14" fmla="*/ 5 w 486"/>
                    <a:gd name="T15" fmla="*/ 109 h 550"/>
                    <a:gd name="T16" fmla="*/ 35 w 486"/>
                    <a:gd name="T17" fmla="*/ 236 h 550"/>
                    <a:gd name="T18" fmla="*/ 13 w 486"/>
                    <a:gd name="T19" fmla="*/ 355 h 550"/>
                    <a:gd name="T20" fmla="*/ 59 w 486"/>
                    <a:gd name="T21" fmla="*/ 533 h 550"/>
                    <a:gd name="T22" fmla="*/ 154 w 486"/>
                    <a:gd name="T23" fmla="*/ 533 h 550"/>
                    <a:gd name="T24" fmla="*/ 304 w 486"/>
                    <a:gd name="T25" fmla="*/ 550 h 550"/>
                    <a:gd name="T26" fmla="*/ 411 w 486"/>
                    <a:gd name="T27" fmla="*/ 550 h 550"/>
                    <a:gd name="T28" fmla="*/ 132 w 486"/>
                    <a:gd name="T29" fmla="*/ 283 h 550"/>
                    <a:gd name="T30" fmla="*/ 245 w 486"/>
                    <a:gd name="T31" fmla="*/ 259 h 550"/>
                    <a:gd name="T32" fmla="*/ 357 w 486"/>
                    <a:gd name="T33" fmla="*/ 193 h 550"/>
                    <a:gd name="T34" fmla="*/ 287 w 486"/>
                    <a:gd name="T35" fmla="*/ 214 h 550"/>
                    <a:gd name="T36" fmla="*/ 173 w 486"/>
                    <a:gd name="T37" fmla="*/ 236 h 550"/>
                    <a:gd name="T38" fmla="*/ 152 w 486"/>
                    <a:gd name="T39" fmla="*/ 348 h 550"/>
                    <a:gd name="T40" fmla="*/ 244 w 486"/>
                    <a:gd name="T41" fmla="*/ 306 h 550"/>
                    <a:gd name="T42" fmla="*/ 357 w 486"/>
                    <a:gd name="T43" fmla="*/ 284 h 550"/>
                    <a:gd name="T44" fmla="*/ 380 w 486"/>
                    <a:gd name="T45" fmla="*/ 211 h 550"/>
                    <a:gd name="T46" fmla="*/ 266 w 486"/>
                    <a:gd name="T47" fmla="*/ 189 h 550"/>
                    <a:gd name="T48" fmla="*/ 175 w 486"/>
                    <a:gd name="T49" fmla="*/ 147 h 550"/>
                    <a:gd name="T50" fmla="*/ 126 w 486"/>
                    <a:gd name="T51" fmla="*/ 236 h 550"/>
                    <a:gd name="T52" fmla="*/ 173 w 486"/>
                    <a:gd name="T53" fmla="*/ 374 h 550"/>
                    <a:gd name="T54" fmla="*/ 223 w 486"/>
                    <a:gd name="T55" fmla="*/ 374 h 550"/>
                    <a:gd name="T56" fmla="*/ 336 w 486"/>
                    <a:gd name="T57" fmla="*/ 350 h 550"/>
                    <a:gd name="T58" fmla="*/ 423 w 486"/>
                    <a:gd name="T59" fmla="*/ 259 h 550"/>
                    <a:gd name="T60" fmla="*/ 401 w 486"/>
                    <a:gd name="T61" fmla="*/ 146 h 550"/>
                    <a:gd name="T62" fmla="*/ 245 w 486"/>
                    <a:gd name="T63" fmla="*/ 122 h 550"/>
                    <a:gd name="T64" fmla="*/ 195 w 486"/>
                    <a:gd name="T65" fmla="*/ 122 h 550"/>
                    <a:gd name="T66" fmla="*/ 104 w 486"/>
                    <a:gd name="T67" fmla="*/ 168 h 550"/>
                    <a:gd name="T68" fmla="*/ 63 w 486"/>
                    <a:gd name="T69" fmla="*/ 350 h 550"/>
                    <a:gd name="T70" fmla="*/ 152 w 486"/>
                    <a:gd name="T71" fmla="*/ 399 h 550"/>
                    <a:gd name="T72" fmla="*/ 266 w 486"/>
                    <a:gd name="T73" fmla="*/ 375 h 550"/>
                    <a:gd name="T74" fmla="*/ 357 w 486"/>
                    <a:gd name="T75" fmla="*/ 417 h 550"/>
                    <a:gd name="T76" fmla="*/ 405 w 486"/>
                    <a:gd name="T77" fmla="*/ 283 h 550"/>
                    <a:gd name="T78" fmla="*/ 447 w 486"/>
                    <a:gd name="T79" fmla="*/ 99 h 550"/>
                    <a:gd name="T80" fmla="*/ 355 w 486"/>
                    <a:gd name="T81" fmla="*/ 99 h 550"/>
                    <a:gd name="T82" fmla="*/ 201 w 486"/>
                    <a:gd name="T83" fmla="*/ 77 h 550"/>
                    <a:gd name="T84" fmla="*/ 150 w 486"/>
                    <a:gd name="T85" fmla="*/ 77 h 550"/>
                    <a:gd name="T86" fmla="*/ 82 w 486"/>
                    <a:gd name="T87" fmla="*/ 190 h 550"/>
                    <a:gd name="T88" fmla="*/ 40 w 486"/>
                    <a:gd name="T89" fmla="*/ 374 h 550"/>
                    <a:gd name="T90" fmla="*/ 108 w 486"/>
                    <a:gd name="T91" fmla="*/ 442 h 550"/>
                    <a:gd name="T92" fmla="*/ 264 w 486"/>
                    <a:gd name="T93" fmla="*/ 465 h 550"/>
                    <a:gd name="T94" fmla="*/ 314 w 486"/>
                    <a:gd name="T95" fmla="*/ 465 h 550"/>
                    <a:gd name="T96" fmla="*/ 469 w 486"/>
                    <a:gd name="T97" fmla="*/ 396 h 550"/>
                    <a:gd name="T98" fmla="*/ 429 w 486"/>
                    <a:gd name="T99" fmla="*/ 214 h 550"/>
                    <a:gd name="T100" fmla="*/ 448 w 486"/>
                    <a:gd name="T101" fmla="*/ 11 h 550"/>
                    <a:gd name="T102" fmla="*/ 335 w 486"/>
                    <a:gd name="T103" fmla="*/ 74 h 550"/>
                    <a:gd name="T104" fmla="*/ 244 w 486"/>
                    <a:gd name="T105" fmla="*/ 34 h 550"/>
                    <a:gd name="T106" fmla="*/ 129 w 486"/>
                    <a:gd name="T107" fmla="*/ 11 h 550"/>
                    <a:gd name="T108" fmla="*/ 59 w 486"/>
                    <a:gd name="T109" fmla="*/ 31 h 550"/>
                    <a:gd name="T110" fmla="*/ 17 w 486"/>
                    <a:gd name="T111" fmla="*/ 214 h 550"/>
                    <a:gd name="T112" fmla="*/ 38 w 486"/>
                    <a:gd name="T113" fmla="*/ 421 h 550"/>
                    <a:gd name="T114" fmla="*/ 126 w 486"/>
                    <a:gd name="T115" fmla="*/ 511 h 550"/>
                    <a:gd name="T116" fmla="*/ 201 w 486"/>
                    <a:gd name="T117" fmla="*/ 487 h 550"/>
                    <a:gd name="T118" fmla="*/ 332 w 486"/>
                    <a:gd name="T119" fmla="*/ 487 h 550"/>
                    <a:gd name="T120" fmla="*/ 383 w 486"/>
                    <a:gd name="T121" fmla="*/ 48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6" h="550">
                      <a:moveTo>
                        <a:pt x="467" y="495"/>
                      </a:moveTo>
                      <a:lnTo>
                        <a:pt x="467" y="491"/>
                      </a:lnTo>
                      <a:lnTo>
                        <a:pt x="448" y="508"/>
                      </a:lnTo>
                      <a:lnTo>
                        <a:pt x="429" y="487"/>
                      </a:lnTo>
                      <a:lnTo>
                        <a:pt x="448" y="467"/>
                      </a:lnTo>
                      <a:lnTo>
                        <a:pt x="467" y="484"/>
                      </a:lnTo>
                      <a:lnTo>
                        <a:pt x="467" y="480"/>
                      </a:lnTo>
                      <a:lnTo>
                        <a:pt x="451" y="465"/>
                      </a:lnTo>
                      <a:lnTo>
                        <a:pt x="468" y="448"/>
                      </a:lnTo>
                      <a:lnTo>
                        <a:pt x="468" y="442"/>
                      </a:lnTo>
                      <a:lnTo>
                        <a:pt x="448" y="462"/>
                      </a:lnTo>
                      <a:lnTo>
                        <a:pt x="429" y="442"/>
                      </a:lnTo>
                      <a:lnTo>
                        <a:pt x="448" y="421"/>
                      </a:lnTo>
                      <a:lnTo>
                        <a:pt x="468" y="441"/>
                      </a:lnTo>
                      <a:lnTo>
                        <a:pt x="468" y="437"/>
                      </a:lnTo>
                      <a:lnTo>
                        <a:pt x="451" y="418"/>
                      </a:lnTo>
                      <a:lnTo>
                        <a:pt x="469" y="400"/>
                      </a:lnTo>
                      <a:lnTo>
                        <a:pt x="471" y="393"/>
                      </a:lnTo>
                      <a:lnTo>
                        <a:pt x="451" y="374"/>
                      </a:lnTo>
                      <a:lnTo>
                        <a:pt x="472" y="353"/>
                      </a:lnTo>
                      <a:lnTo>
                        <a:pt x="472" y="353"/>
                      </a:lnTo>
                      <a:lnTo>
                        <a:pt x="472" y="347"/>
                      </a:lnTo>
                      <a:lnTo>
                        <a:pt x="472" y="348"/>
                      </a:lnTo>
                      <a:lnTo>
                        <a:pt x="451" y="327"/>
                      </a:lnTo>
                      <a:lnTo>
                        <a:pt x="472" y="306"/>
                      </a:lnTo>
                      <a:lnTo>
                        <a:pt x="474" y="309"/>
                      </a:lnTo>
                      <a:lnTo>
                        <a:pt x="474" y="305"/>
                      </a:lnTo>
                      <a:lnTo>
                        <a:pt x="474" y="305"/>
                      </a:lnTo>
                      <a:lnTo>
                        <a:pt x="474" y="305"/>
                      </a:lnTo>
                      <a:lnTo>
                        <a:pt x="474" y="299"/>
                      </a:lnTo>
                      <a:lnTo>
                        <a:pt x="472" y="302"/>
                      </a:lnTo>
                      <a:lnTo>
                        <a:pt x="451" y="283"/>
                      </a:lnTo>
                      <a:lnTo>
                        <a:pt x="472" y="262"/>
                      </a:lnTo>
                      <a:lnTo>
                        <a:pt x="475" y="266"/>
                      </a:lnTo>
                      <a:lnTo>
                        <a:pt x="476" y="262"/>
                      </a:lnTo>
                      <a:lnTo>
                        <a:pt x="474" y="259"/>
                      </a:lnTo>
                      <a:lnTo>
                        <a:pt x="476" y="257"/>
                      </a:lnTo>
                      <a:lnTo>
                        <a:pt x="476" y="252"/>
                      </a:lnTo>
                      <a:lnTo>
                        <a:pt x="472" y="257"/>
                      </a:lnTo>
                      <a:lnTo>
                        <a:pt x="451" y="236"/>
                      </a:lnTo>
                      <a:lnTo>
                        <a:pt x="472" y="215"/>
                      </a:lnTo>
                      <a:lnTo>
                        <a:pt x="478" y="221"/>
                      </a:lnTo>
                      <a:lnTo>
                        <a:pt x="478" y="217"/>
                      </a:lnTo>
                      <a:lnTo>
                        <a:pt x="474" y="214"/>
                      </a:lnTo>
                      <a:lnTo>
                        <a:pt x="478" y="210"/>
                      </a:lnTo>
                      <a:lnTo>
                        <a:pt x="478" y="204"/>
                      </a:lnTo>
                      <a:lnTo>
                        <a:pt x="472" y="211"/>
                      </a:lnTo>
                      <a:lnTo>
                        <a:pt x="451" y="190"/>
                      </a:lnTo>
                      <a:lnTo>
                        <a:pt x="472" y="171"/>
                      </a:lnTo>
                      <a:lnTo>
                        <a:pt x="479" y="178"/>
                      </a:lnTo>
                      <a:lnTo>
                        <a:pt x="479" y="173"/>
                      </a:lnTo>
                      <a:lnTo>
                        <a:pt x="474" y="168"/>
                      </a:lnTo>
                      <a:lnTo>
                        <a:pt x="481" y="162"/>
                      </a:lnTo>
                      <a:lnTo>
                        <a:pt x="481" y="157"/>
                      </a:lnTo>
                      <a:lnTo>
                        <a:pt x="472" y="165"/>
                      </a:lnTo>
                      <a:lnTo>
                        <a:pt x="451" y="146"/>
                      </a:lnTo>
                      <a:lnTo>
                        <a:pt x="472" y="125"/>
                      </a:lnTo>
                      <a:lnTo>
                        <a:pt x="481" y="134"/>
                      </a:lnTo>
                      <a:lnTo>
                        <a:pt x="481" y="130"/>
                      </a:lnTo>
                      <a:lnTo>
                        <a:pt x="474" y="122"/>
                      </a:lnTo>
                      <a:lnTo>
                        <a:pt x="482" y="115"/>
                      </a:lnTo>
                      <a:lnTo>
                        <a:pt x="482" y="109"/>
                      </a:lnTo>
                      <a:lnTo>
                        <a:pt x="472" y="120"/>
                      </a:lnTo>
                      <a:lnTo>
                        <a:pt x="451" y="99"/>
                      </a:lnTo>
                      <a:lnTo>
                        <a:pt x="472" y="80"/>
                      </a:lnTo>
                      <a:lnTo>
                        <a:pt x="483" y="91"/>
                      </a:lnTo>
                      <a:lnTo>
                        <a:pt x="483" y="87"/>
                      </a:lnTo>
                      <a:lnTo>
                        <a:pt x="474" y="77"/>
                      </a:lnTo>
                      <a:lnTo>
                        <a:pt x="483" y="67"/>
                      </a:lnTo>
                      <a:lnTo>
                        <a:pt x="485" y="62"/>
                      </a:lnTo>
                      <a:lnTo>
                        <a:pt x="472" y="74"/>
                      </a:lnTo>
                      <a:lnTo>
                        <a:pt x="451" y="55"/>
                      </a:lnTo>
                      <a:lnTo>
                        <a:pt x="472" y="34"/>
                      </a:lnTo>
                      <a:lnTo>
                        <a:pt x="485" y="46"/>
                      </a:lnTo>
                      <a:lnTo>
                        <a:pt x="485" y="42"/>
                      </a:lnTo>
                      <a:lnTo>
                        <a:pt x="474" y="31"/>
                      </a:lnTo>
                      <a:lnTo>
                        <a:pt x="486" y="20"/>
                      </a:lnTo>
                      <a:lnTo>
                        <a:pt x="486" y="14"/>
                      </a:lnTo>
                      <a:lnTo>
                        <a:pt x="472" y="29"/>
                      </a:lnTo>
                      <a:lnTo>
                        <a:pt x="451" y="8"/>
                      </a:lnTo>
                      <a:lnTo>
                        <a:pt x="460" y="0"/>
                      </a:lnTo>
                      <a:lnTo>
                        <a:pt x="455" y="0"/>
                      </a:lnTo>
                      <a:lnTo>
                        <a:pt x="448" y="6"/>
                      </a:lnTo>
                      <a:lnTo>
                        <a:pt x="441" y="0"/>
                      </a:lnTo>
                      <a:lnTo>
                        <a:pt x="437" y="0"/>
                      </a:lnTo>
                      <a:lnTo>
                        <a:pt x="447" y="8"/>
                      </a:lnTo>
                      <a:lnTo>
                        <a:pt x="426" y="29"/>
                      </a:lnTo>
                      <a:lnTo>
                        <a:pt x="405" y="8"/>
                      </a:lnTo>
                      <a:lnTo>
                        <a:pt x="415" y="0"/>
                      </a:lnTo>
                      <a:lnTo>
                        <a:pt x="409" y="0"/>
                      </a:lnTo>
                      <a:lnTo>
                        <a:pt x="404" y="6"/>
                      </a:lnTo>
                      <a:lnTo>
                        <a:pt x="397" y="0"/>
                      </a:lnTo>
                      <a:lnTo>
                        <a:pt x="392" y="0"/>
                      </a:lnTo>
                      <a:lnTo>
                        <a:pt x="401" y="8"/>
                      </a:lnTo>
                      <a:lnTo>
                        <a:pt x="380" y="29"/>
                      </a:lnTo>
                      <a:lnTo>
                        <a:pt x="360" y="8"/>
                      </a:lnTo>
                      <a:lnTo>
                        <a:pt x="369" y="0"/>
                      </a:lnTo>
                      <a:lnTo>
                        <a:pt x="364" y="0"/>
                      </a:lnTo>
                      <a:lnTo>
                        <a:pt x="357" y="6"/>
                      </a:lnTo>
                      <a:lnTo>
                        <a:pt x="350" y="0"/>
                      </a:lnTo>
                      <a:lnTo>
                        <a:pt x="346" y="0"/>
                      </a:lnTo>
                      <a:lnTo>
                        <a:pt x="355" y="8"/>
                      </a:lnTo>
                      <a:lnTo>
                        <a:pt x="335" y="29"/>
                      </a:lnTo>
                      <a:lnTo>
                        <a:pt x="314" y="8"/>
                      </a:lnTo>
                      <a:lnTo>
                        <a:pt x="322" y="0"/>
                      </a:lnTo>
                      <a:lnTo>
                        <a:pt x="318" y="0"/>
                      </a:lnTo>
                      <a:lnTo>
                        <a:pt x="311" y="6"/>
                      </a:lnTo>
                      <a:lnTo>
                        <a:pt x="306" y="0"/>
                      </a:lnTo>
                      <a:lnTo>
                        <a:pt x="300" y="0"/>
                      </a:lnTo>
                      <a:lnTo>
                        <a:pt x="310" y="8"/>
                      </a:lnTo>
                      <a:lnTo>
                        <a:pt x="289" y="29"/>
                      </a:lnTo>
                      <a:lnTo>
                        <a:pt x="268" y="8"/>
                      </a:lnTo>
                      <a:lnTo>
                        <a:pt x="278" y="0"/>
                      </a:lnTo>
                      <a:lnTo>
                        <a:pt x="273" y="0"/>
                      </a:lnTo>
                      <a:lnTo>
                        <a:pt x="266" y="6"/>
                      </a:lnTo>
                      <a:lnTo>
                        <a:pt x="259" y="0"/>
                      </a:lnTo>
                      <a:lnTo>
                        <a:pt x="255" y="0"/>
                      </a:lnTo>
                      <a:lnTo>
                        <a:pt x="264" y="8"/>
                      </a:lnTo>
                      <a:lnTo>
                        <a:pt x="244" y="29"/>
                      </a:lnTo>
                      <a:lnTo>
                        <a:pt x="223" y="8"/>
                      </a:lnTo>
                      <a:lnTo>
                        <a:pt x="231" y="0"/>
                      </a:lnTo>
                      <a:lnTo>
                        <a:pt x="227" y="0"/>
                      </a:lnTo>
                      <a:lnTo>
                        <a:pt x="220" y="6"/>
                      </a:lnTo>
                      <a:lnTo>
                        <a:pt x="213" y="0"/>
                      </a:lnTo>
                      <a:lnTo>
                        <a:pt x="209" y="0"/>
                      </a:lnTo>
                      <a:lnTo>
                        <a:pt x="219" y="8"/>
                      </a:lnTo>
                      <a:lnTo>
                        <a:pt x="198" y="29"/>
                      </a:lnTo>
                      <a:lnTo>
                        <a:pt x="177" y="8"/>
                      </a:lnTo>
                      <a:lnTo>
                        <a:pt x="187" y="0"/>
                      </a:lnTo>
                      <a:lnTo>
                        <a:pt x="181" y="0"/>
                      </a:lnTo>
                      <a:lnTo>
                        <a:pt x="175" y="6"/>
                      </a:lnTo>
                      <a:lnTo>
                        <a:pt x="168" y="0"/>
                      </a:lnTo>
                      <a:lnTo>
                        <a:pt x="164" y="0"/>
                      </a:lnTo>
                      <a:lnTo>
                        <a:pt x="173" y="8"/>
                      </a:lnTo>
                      <a:lnTo>
                        <a:pt x="152" y="29"/>
                      </a:lnTo>
                      <a:lnTo>
                        <a:pt x="132" y="8"/>
                      </a:lnTo>
                      <a:lnTo>
                        <a:pt x="140" y="0"/>
                      </a:lnTo>
                      <a:lnTo>
                        <a:pt x="136" y="0"/>
                      </a:lnTo>
                      <a:lnTo>
                        <a:pt x="129" y="6"/>
                      </a:lnTo>
                      <a:lnTo>
                        <a:pt x="122" y="0"/>
                      </a:lnTo>
                      <a:lnTo>
                        <a:pt x="118" y="0"/>
                      </a:lnTo>
                      <a:lnTo>
                        <a:pt x="126" y="8"/>
                      </a:lnTo>
                      <a:lnTo>
                        <a:pt x="107" y="29"/>
                      </a:lnTo>
                      <a:lnTo>
                        <a:pt x="86" y="8"/>
                      </a:lnTo>
                      <a:lnTo>
                        <a:pt x="94" y="0"/>
                      </a:lnTo>
                      <a:lnTo>
                        <a:pt x="90" y="0"/>
                      </a:lnTo>
                      <a:lnTo>
                        <a:pt x="83" y="6"/>
                      </a:lnTo>
                      <a:lnTo>
                        <a:pt x="77" y="0"/>
                      </a:lnTo>
                      <a:lnTo>
                        <a:pt x="73" y="0"/>
                      </a:lnTo>
                      <a:lnTo>
                        <a:pt x="82" y="8"/>
                      </a:lnTo>
                      <a:lnTo>
                        <a:pt x="61" y="29"/>
                      </a:lnTo>
                      <a:lnTo>
                        <a:pt x="40" y="8"/>
                      </a:lnTo>
                      <a:lnTo>
                        <a:pt x="49" y="0"/>
                      </a:lnTo>
                      <a:lnTo>
                        <a:pt x="45" y="0"/>
                      </a:lnTo>
                      <a:lnTo>
                        <a:pt x="38" y="6"/>
                      </a:lnTo>
                      <a:lnTo>
                        <a:pt x="31" y="0"/>
                      </a:lnTo>
                      <a:lnTo>
                        <a:pt x="27" y="0"/>
                      </a:lnTo>
                      <a:lnTo>
                        <a:pt x="35" y="8"/>
                      </a:lnTo>
                      <a:lnTo>
                        <a:pt x="16" y="29"/>
                      </a:lnTo>
                      <a:lnTo>
                        <a:pt x="0" y="14"/>
                      </a:lnTo>
                      <a:lnTo>
                        <a:pt x="0" y="20"/>
                      </a:lnTo>
                      <a:lnTo>
                        <a:pt x="13" y="31"/>
                      </a:lnTo>
                      <a:lnTo>
                        <a:pt x="2" y="42"/>
                      </a:lnTo>
                      <a:lnTo>
                        <a:pt x="2" y="48"/>
                      </a:lnTo>
                      <a:lnTo>
                        <a:pt x="16" y="34"/>
                      </a:lnTo>
                      <a:lnTo>
                        <a:pt x="35" y="55"/>
                      </a:lnTo>
                      <a:lnTo>
                        <a:pt x="16" y="74"/>
                      </a:lnTo>
                      <a:lnTo>
                        <a:pt x="2" y="62"/>
                      </a:lnTo>
                      <a:lnTo>
                        <a:pt x="2" y="66"/>
                      </a:lnTo>
                      <a:lnTo>
                        <a:pt x="13" y="77"/>
                      </a:lnTo>
                      <a:lnTo>
                        <a:pt x="3" y="87"/>
                      </a:lnTo>
                      <a:lnTo>
                        <a:pt x="3" y="91"/>
                      </a:lnTo>
                      <a:lnTo>
                        <a:pt x="16" y="80"/>
                      </a:lnTo>
                      <a:lnTo>
                        <a:pt x="35" y="99"/>
                      </a:lnTo>
                      <a:lnTo>
                        <a:pt x="16" y="120"/>
                      </a:lnTo>
                      <a:lnTo>
                        <a:pt x="5" y="109"/>
                      </a:lnTo>
                      <a:lnTo>
                        <a:pt x="5" y="113"/>
                      </a:lnTo>
                      <a:lnTo>
                        <a:pt x="13" y="122"/>
                      </a:lnTo>
                      <a:lnTo>
                        <a:pt x="5" y="130"/>
                      </a:lnTo>
                      <a:lnTo>
                        <a:pt x="5" y="134"/>
                      </a:lnTo>
                      <a:lnTo>
                        <a:pt x="16" y="125"/>
                      </a:lnTo>
                      <a:lnTo>
                        <a:pt x="35" y="146"/>
                      </a:lnTo>
                      <a:lnTo>
                        <a:pt x="16" y="165"/>
                      </a:lnTo>
                      <a:lnTo>
                        <a:pt x="6" y="157"/>
                      </a:lnTo>
                      <a:lnTo>
                        <a:pt x="6" y="161"/>
                      </a:lnTo>
                      <a:lnTo>
                        <a:pt x="13" y="168"/>
                      </a:lnTo>
                      <a:lnTo>
                        <a:pt x="6" y="175"/>
                      </a:lnTo>
                      <a:lnTo>
                        <a:pt x="6" y="179"/>
                      </a:lnTo>
                      <a:lnTo>
                        <a:pt x="16" y="171"/>
                      </a:lnTo>
                      <a:lnTo>
                        <a:pt x="35" y="190"/>
                      </a:lnTo>
                      <a:lnTo>
                        <a:pt x="16" y="211"/>
                      </a:lnTo>
                      <a:lnTo>
                        <a:pt x="7" y="204"/>
                      </a:lnTo>
                      <a:lnTo>
                        <a:pt x="7" y="208"/>
                      </a:lnTo>
                      <a:lnTo>
                        <a:pt x="13" y="214"/>
                      </a:lnTo>
                      <a:lnTo>
                        <a:pt x="7" y="218"/>
                      </a:lnTo>
                      <a:lnTo>
                        <a:pt x="9" y="222"/>
                      </a:lnTo>
                      <a:lnTo>
                        <a:pt x="16" y="215"/>
                      </a:lnTo>
                      <a:lnTo>
                        <a:pt x="35" y="236"/>
                      </a:lnTo>
                      <a:lnTo>
                        <a:pt x="16" y="257"/>
                      </a:lnTo>
                      <a:lnTo>
                        <a:pt x="9" y="250"/>
                      </a:lnTo>
                      <a:lnTo>
                        <a:pt x="9" y="256"/>
                      </a:lnTo>
                      <a:lnTo>
                        <a:pt x="13" y="259"/>
                      </a:lnTo>
                      <a:lnTo>
                        <a:pt x="10" y="263"/>
                      </a:lnTo>
                      <a:lnTo>
                        <a:pt x="10" y="267"/>
                      </a:lnTo>
                      <a:lnTo>
                        <a:pt x="16" y="262"/>
                      </a:lnTo>
                      <a:lnTo>
                        <a:pt x="35" y="283"/>
                      </a:lnTo>
                      <a:lnTo>
                        <a:pt x="16" y="302"/>
                      </a:lnTo>
                      <a:lnTo>
                        <a:pt x="10" y="298"/>
                      </a:lnTo>
                      <a:lnTo>
                        <a:pt x="12" y="302"/>
                      </a:lnTo>
                      <a:lnTo>
                        <a:pt x="13" y="305"/>
                      </a:lnTo>
                      <a:lnTo>
                        <a:pt x="12" y="306"/>
                      </a:lnTo>
                      <a:lnTo>
                        <a:pt x="12" y="311"/>
                      </a:lnTo>
                      <a:lnTo>
                        <a:pt x="16" y="306"/>
                      </a:lnTo>
                      <a:lnTo>
                        <a:pt x="35" y="327"/>
                      </a:lnTo>
                      <a:lnTo>
                        <a:pt x="16" y="348"/>
                      </a:lnTo>
                      <a:lnTo>
                        <a:pt x="13" y="346"/>
                      </a:lnTo>
                      <a:lnTo>
                        <a:pt x="13" y="350"/>
                      </a:lnTo>
                      <a:lnTo>
                        <a:pt x="13" y="350"/>
                      </a:lnTo>
                      <a:lnTo>
                        <a:pt x="13" y="351"/>
                      </a:lnTo>
                      <a:lnTo>
                        <a:pt x="13" y="355"/>
                      </a:lnTo>
                      <a:lnTo>
                        <a:pt x="16" y="353"/>
                      </a:lnTo>
                      <a:lnTo>
                        <a:pt x="35" y="374"/>
                      </a:lnTo>
                      <a:lnTo>
                        <a:pt x="16" y="393"/>
                      </a:lnTo>
                      <a:lnTo>
                        <a:pt x="14" y="393"/>
                      </a:lnTo>
                      <a:lnTo>
                        <a:pt x="14" y="399"/>
                      </a:lnTo>
                      <a:lnTo>
                        <a:pt x="16" y="399"/>
                      </a:lnTo>
                      <a:lnTo>
                        <a:pt x="35" y="418"/>
                      </a:lnTo>
                      <a:lnTo>
                        <a:pt x="16" y="439"/>
                      </a:lnTo>
                      <a:lnTo>
                        <a:pt x="16" y="445"/>
                      </a:lnTo>
                      <a:lnTo>
                        <a:pt x="35" y="465"/>
                      </a:lnTo>
                      <a:lnTo>
                        <a:pt x="17" y="483"/>
                      </a:lnTo>
                      <a:lnTo>
                        <a:pt x="17" y="487"/>
                      </a:lnTo>
                      <a:lnTo>
                        <a:pt x="38" y="467"/>
                      </a:lnTo>
                      <a:lnTo>
                        <a:pt x="59" y="487"/>
                      </a:lnTo>
                      <a:lnTo>
                        <a:pt x="38" y="508"/>
                      </a:lnTo>
                      <a:lnTo>
                        <a:pt x="17" y="487"/>
                      </a:lnTo>
                      <a:lnTo>
                        <a:pt x="19" y="493"/>
                      </a:lnTo>
                      <a:lnTo>
                        <a:pt x="35" y="511"/>
                      </a:lnTo>
                      <a:lnTo>
                        <a:pt x="19" y="526"/>
                      </a:lnTo>
                      <a:lnTo>
                        <a:pt x="20" y="532"/>
                      </a:lnTo>
                      <a:lnTo>
                        <a:pt x="38" y="512"/>
                      </a:lnTo>
                      <a:lnTo>
                        <a:pt x="59" y="533"/>
                      </a:lnTo>
                      <a:lnTo>
                        <a:pt x="41" y="550"/>
                      </a:lnTo>
                      <a:lnTo>
                        <a:pt x="47" y="550"/>
                      </a:lnTo>
                      <a:lnTo>
                        <a:pt x="61" y="535"/>
                      </a:lnTo>
                      <a:lnTo>
                        <a:pt x="76" y="550"/>
                      </a:lnTo>
                      <a:lnTo>
                        <a:pt x="80" y="550"/>
                      </a:lnTo>
                      <a:lnTo>
                        <a:pt x="63" y="533"/>
                      </a:lnTo>
                      <a:lnTo>
                        <a:pt x="83" y="512"/>
                      </a:lnTo>
                      <a:lnTo>
                        <a:pt x="104" y="533"/>
                      </a:lnTo>
                      <a:lnTo>
                        <a:pt x="87" y="550"/>
                      </a:lnTo>
                      <a:lnTo>
                        <a:pt x="91" y="550"/>
                      </a:lnTo>
                      <a:lnTo>
                        <a:pt x="107" y="535"/>
                      </a:lnTo>
                      <a:lnTo>
                        <a:pt x="121" y="550"/>
                      </a:lnTo>
                      <a:lnTo>
                        <a:pt x="126" y="550"/>
                      </a:lnTo>
                      <a:lnTo>
                        <a:pt x="108" y="533"/>
                      </a:lnTo>
                      <a:lnTo>
                        <a:pt x="129" y="512"/>
                      </a:lnTo>
                      <a:lnTo>
                        <a:pt x="150" y="533"/>
                      </a:lnTo>
                      <a:lnTo>
                        <a:pt x="133" y="550"/>
                      </a:lnTo>
                      <a:lnTo>
                        <a:pt x="138" y="550"/>
                      </a:lnTo>
                      <a:lnTo>
                        <a:pt x="152" y="535"/>
                      </a:lnTo>
                      <a:lnTo>
                        <a:pt x="167" y="550"/>
                      </a:lnTo>
                      <a:lnTo>
                        <a:pt x="171" y="550"/>
                      </a:lnTo>
                      <a:lnTo>
                        <a:pt x="154" y="533"/>
                      </a:lnTo>
                      <a:lnTo>
                        <a:pt x="175" y="512"/>
                      </a:lnTo>
                      <a:lnTo>
                        <a:pt x="195" y="533"/>
                      </a:lnTo>
                      <a:lnTo>
                        <a:pt x="178" y="550"/>
                      </a:lnTo>
                      <a:lnTo>
                        <a:pt x="182" y="550"/>
                      </a:lnTo>
                      <a:lnTo>
                        <a:pt x="198" y="535"/>
                      </a:lnTo>
                      <a:lnTo>
                        <a:pt x="213" y="550"/>
                      </a:lnTo>
                      <a:lnTo>
                        <a:pt x="217" y="550"/>
                      </a:lnTo>
                      <a:lnTo>
                        <a:pt x="201" y="533"/>
                      </a:lnTo>
                      <a:lnTo>
                        <a:pt x="220" y="512"/>
                      </a:lnTo>
                      <a:lnTo>
                        <a:pt x="241" y="533"/>
                      </a:lnTo>
                      <a:lnTo>
                        <a:pt x="224" y="550"/>
                      </a:lnTo>
                      <a:lnTo>
                        <a:pt x="229" y="550"/>
                      </a:lnTo>
                      <a:lnTo>
                        <a:pt x="244" y="535"/>
                      </a:lnTo>
                      <a:lnTo>
                        <a:pt x="258" y="550"/>
                      </a:lnTo>
                      <a:lnTo>
                        <a:pt x="262" y="550"/>
                      </a:lnTo>
                      <a:lnTo>
                        <a:pt x="245" y="533"/>
                      </a:lnTo>
                      <a:lnTo>
                        <a:pt x="266" y="512"/>
                      </a:lnTo>
                      <a:lnTo>
                        <a:pt x="287" y="533"/>
                      </a:lnTo>
                      <a:lnTo>
                        <a:pt x="269" y="550"/>
                      </a:lnTo>
                      <a:lnTo>
                        <a:pt x="275" y="550"/>
                      </a:lnTo>
                      <a:lnTo>
                        <a:pt x="289" y="535"/>
                      </a:lnTo>
                      <a:lnTo>
                        <a:pt x="304" y="550"/>
                      </a:lnTo>
                      <a:lnTo>
                        <a:pt x="308" y="550"/>
                      </a:lnTo>
                      <a:lnTo>
                        <a:pt x="292" y="533"/>
                      </a:lnTo>
                      <a:lnTo>
                        <a:pt x="311" y="512"/>
                      </a:lnTo>
                      <a:lnTo>
                        <a:pt x="332" y="533"/>
                      </a:lnTo>
                      <a:lnTo>
                        <a:pt x="315" y="550"/>
                      </a:lnTo>
                      <a:lnTo>
                        <a:pt x="320" y="550"/>
                      </a:lnTo>
                      <a:lnTo>
                        <a:pt x="335" y="535"/>
                      </a:lnTo>
                      <a:lnTo>
                        <a:pt x="349" y="550"/>
                      </a:lnTo>
                      <a:lnTo>
                        <a:pt x="353" y="550"/>
                      </a:lnTo>
                      <a:lnTo>
                        <a:pt x="336" y="533"/>
                      </a:lnTo>
                      <a:lnTo>
                        <a:pt x="357" y="512"/>
                      </a:lnTo>
                      <a:lnTo>
                        <a:pt x="378" y="533"/>
                      </a:lnTo>
                      <a:lnTo>
                        <a:pt x="362" y="550"/>
                      </a:lnTo>
                      <a:lnTo>
                        <a:pt x="366" y="550"/>
                      </a:lnTo>
                      <a:lnTo>
                        <a:pt x="380" y="535"/>
                      </a:lnTo>
                      <a:lnTo>
                        <a:pt x="395" y="550"/>
                      </a:lnTo>
                      <a:lnTo>
                        <a:pt x="399" y="550"/>
                      </a:lnTo>
                      <a:lnTo>
                        <a:pt x="383" y="533"/>
                      </a:lnTo>
                      <a:lnTo>
                        <a:pt x="404" y="512"/>
                      </a:lnTo>
                      <a:lnTo>
                        <a:pt x="423" y="533"/>
                      </a:lnTo>
                      <a:lnTo>
                        <a:pt x="406" y="550"/>
                      </a:lnTo>
                      <a:lnTo>
                        <a:pt x="411" y="550"/>
                      </a:lnTo>
                      <a:lnTo>
                        <a:pt x="426" y="535"/>
                      </a:lnTo>
                      <a:lnTo>
                        <a:pt x="440" y="550"/>
                      </a:lnTo>
                      <a:lnTo>
                        <a:pt x="446" y="550"/>
                      </a:lnTo>
                      <a:lnTo>
                        <a:pt x="429" y="533"/>
                      </a:lnTo>
                      <a:lnTo>
                        <a:pt x="448" y="512"/>
                      </a:lnTo>
                      <a:lnTo>
                        <a:pt x="465" y="528"/>
                      </a:lnTo>
                      <a:lnTo>
                        <a:pt x="465" y="523"/>
                      </a:lnTo>
                      <a:lnTo>
                        <a:pt x="451" y="511"/>
                      </a:lnTo>
                      <a:lnTo>
                        <a:pt x="467" y="495"/>
                      </a:lnTo>
                      <a:close/>
                      <a:moveTo>
                        <a:pt x="447" y="465"/>
                      </a:moveTo>
                      <a:lnTo>
                        <a:pt x="426" y="486"/>
                      </a:lnTo>
                      <a:lnTo>
                        <a:pt x="405" y="465"/>
                      </a:lnTo>
                      <a:lnTo>
                        <a:pt x="426" y="444"/>
                      </a:lnTo>
                      <a:lnTo>
                        <a:pt x="447" y="465"/>
                      </a:lnTo>
                      <a:close/>
                      <a:moveTo>
                        <a:pt x="154" y="259"/>
                      </a:moveTo>
                      <a:lnTo>
                        <a:pt x="175" y="239"/>
                      </a:lnTo>
                      <a:lnTo>
                        <a:pt x="195" y="259"/>
                      </a:lnTo>
                      <a:lnTo>
                        <a:pt x="175" y="280"/>
                      </a:lnTo>
                      <a:lnTo>
                        <a:pt x="154" y="259"/>
                      </a:lnTo>
                      <a:close/>
                      <a:moveTo>
                        <a:pt x="173" y="283"/>
                      </a:moveTo>
                      <a:lnTo>
                        <a:pt x="152" y="302"/>
                      </a:lnTo>
                      <a:lnTo>
                        <a:pt x="132" y="283"/>
                      </a:lnTo>
                      <a:lnTo>
                        <a:pt x="152" y="262"/>
                      </a:lnTo>
                      <a:lnTo>
                        <a:pt x="173" y="283"/>
                      </a:lnTo>
                      <a:close/>
                      <a:moveTo>
                        <a:pt x="198" y="262"/>
                      </a:moveTo>
                      <a:lnTo>
                        <a:pt x="219" y="283"/>
                      </a:lnTo>
                      <a:lnTo>
                        <a:pt x="198" y="302"/>
                      </a:lnTo>
                      <a:lnTo>
                        <a:pt x="177" y="283"/>
                      </a:lnTo>
                      <a:lnTo>
                        <a:pt x="198" y="262"/>
                      </a:lnTo>
                      <a:close/>
                      <a:moveTo>
                        <a:pt x="201" y="259"/>
                      </a:moveTo>
                      <a:lnTo>
                        <a:pt x="220" y="239"/>
                      </a:lnTo>
                      <a:lnTo>
                        <a:pt x="241" y="259"/>
                      </a:lnTo>
                      <a:lnTo>
                        <a:pt x="220" y="280"/>
                      </a:lnTo>
                      <a:lnTo>
                        <a:pt x="201" y="259"/>
                      </a:lnTo>
                      <a:close/>
                      <a:moveTo>
                        <a:pt x="244" y="262"/>
                      </a:moveTo>
                      <a:lnTo>
                        <a:pt x="264" y="283"/>
                      </a:lnTo>
                      <a:lnTo>
                        <a:pt x="244" y="302"/>
                      </a:lnTo>
                      <a:lnTo>
                        <a:pt x="223" y="283"/>
                      </a:lnTo>
                      <a:lnTo>
                        <a:pt x="244" y="262"/>
                      </a:lnTo>
                      <a:close/>
                      <a:moveTo>
                        <a:pt x="245" y="259"/>
                      </a:moveTo>
                      <a:lnTo>
                        <a:pt x="266" y="239"/>
                      </a:lnTo>
                      <a:lnTo>
                        <a:pt x="287" y="259"/>
                      </a:lnTo>
                      <a:lnTo>
                        <a:pt x="266" y="280"/>
                      </a:lnTo>
                      <a:lnTo>
                        <a:pt x="245" y="259"/>
                      </a:lnTo>
                      <a:close/>
                      <a:moveTo>
                        <a:pt x="289" y="262"/>
                      </a:moveTo>
                      <a:lnTo>
                        <a:pt x="310" y="283"/>
                      </a:lnTo>
                      <a:lnTo>
                        <a:pt x="289" y="302"/>
                      </a:lnTo>
                      <a:lnTo>
                        <a:pt x="268" y="283"/>
                      </a:lnTo>
                      <a:lnTo>
                        <a:pt x="289" y="262"/>
                      </a:lnTo>
                      <a:close/>
                      <a:moveTo>
                        <a:pt x="292" y="259"/>
                      </a:moveTo>
                      <a:lnTo>
                        <a:pt x="311" y="239"/>
                      </a:lnTo>
                      <a:lnTo>
                        <a:pt x="332" y="259"/>
                      </a:lnTo>
                      <a:lnTo>
                        <a:pt x="311" y="280"/>
                      </a:lnTo>
                      <a:lnTo>
                        <a:pt x="292" y="259"/>
                      </a:lnTo>
                      <a:close/>
                      <a:moveTo>
                        <a:pt x="335" y="262"/>
                      </a:moveTo>
                      <a:lnTo>
                        <a:pt x="355" y="283"/>
                      </a:lnTo>
                      <a:lnTo>
                        <a:pt x="335" y="302"/>
                      </a:lnTo>
                      <a:lnTo>
                        <a:pt x="314" y="283"/>
                      </a:lnTo>
                      <a:lnTo>
                        <a:pt x="335" y="262"/>
                      </a:lnTo>
                      <a:close/>
                      <a:moveTo>
                        <a:pt x="336" y="259"/>
                      </a:moveTo>
                      <a:lnTo>
                        <a:pt x="357" y="239"/>
                      </a:lnTo>
                      <a:lnTo>
                        <a:pt x="378" y="259"/>
                      </a:lnTo>
                      <a:lnTo>
                        <a:pt x="357" y="280"/>
                      </a:lnTo>
                      <a:lnTo>
                        <a:pt x="336" y="259"/>
                      </a:lnTo>
                      <a:close/>
                      <a:moveTo>
                        <a:pt x="336" y="214"/>
                      </a:moveTo>
                      <a:lnTo>
                        <a:pt x="357" y="193"/>
                      </a:lnTo>
                      <a:lnTo>
                        <a:pt x="378" y="214"/>
                      </a:lnTo>
                      <a:lnTo>
                        <a:pt x="357" y="234"/>
                      </a:lnTo>
                      <a:lnTo>
                        <a:pt x="336" y="214"/>
                      </a:lnTo>
                      <a:close/>
                      <a:moveTo>
                        <a:pt x="355" y="236"/>
                      </a:moveTo>
                      <a:lnTo>
                        <a:pt x="335" y="257"/>
                      </a:lnTo>
                      <a:lnTo>
                        <a:pt x="314" y="236"/>
                      </a:lnTo>
                      <a:lnTo>
                        <a:pt x="335" y="215"/>
                      </a:lnTo>
                      <a:lnTo>
                        <a:pt x="355" y="236"/>
                      </a:lnTo>
                      <a:close/>
                      <a:moveTo>
                        <a:pt x="311" y="234"/>
                      </a:moveTo>
                      <a:lnTo>
                        <a:pt x="292" y="214"/>
                      </a:lnTo>
                      <a:lnTo>
                        <a:pt x="311" y="193"/>
                      </a:lnTo>
                      <a:lnTo>
                        <a:pt x="332" y="214"/>
                      </a:lnTo>
                      <a:lnTo>
                        <a:pt x="311" y="234"/>
                      </a:lnTo>
                      <a:close/>
                      <a:moveTo>
                        <a:pt x="310" y="236"/>
                      </a:moveTo>
                      <a:lnTo>
                        <a:pt x="289" y="257"/>
                      </a:lnTo>
                      <a:lnTo>
                        <a:pt x="268" y="236"/>
                      </a:lnTo>
                      <a:lnTo>
                        <a:pt x="289" y="215"/>
                      </a:lnTo>
                      <a:lnTo>
                        <a:pt x="310" y="236"/>
                      </a:lnTo>
                      <a:close/>
                      <a:moveTo>
                        <a:pt x="266" y="234"/>
                      </a:moveTo>
                      <a:lnTo>
                        <a:pt x="245" y="214"/>
                      </a:lnTo>
                      <a:lnTo>
                        <a:pt x="266" y="193"/>
                      </a:lnTo>
                      <a:lnTo>
                        <a:pt x="287" y="214"/>
                      </a:lnTo>
                      <a:lnTo>
                        <a:pt x="266" y="234"/>
                      </a:lnTo>
                      <a:close/>
                      <a:moveTo>
                        <a:pt x="264" y="236"/>
                      </a:moveTo>
                      <a:lnTo>
                        <a:pt x="244" y="257"/>
                      </a:lnTo>
                      <a:lnTo>
                        <a:pt x="223" y="236"/>
                      </a:lnTo>
                      <a:lnTo>
                        <a:pt x="244" y="215"/>
                      </a:lnTo>
                      <a:lnTo>
                        <a:pt x="264" y="236"/>
                      </a:lnTo>
                      <a:close/>
                      <a:moveTo>
                        <a:pt x="220" y="234"/>
                      </a:moveTo>
                      <a:lnTo>
                        <a:pt x="201" y="214"/>
                      </a:lnTo>
                      <a:lnTo>
                        <a:pt x="220" y="193"/>
                      </a:lnTo>
                      <a:lnTo>
                        <a:pt x="241" y="214"/>
                      </a:lnTo>
                      <a:lnTo>
                        <a:pt x="220" y="234"/>
                      </a:lnTo>
                      <a:close/>
                      <a:moveTo>
                        <a:pt x="219" y="236"/>
                      </a:moveTo>
                      <a:lnTo>
                        <a:pt x="198" y="257"/>
                      </a:lnTo>
                      <a:lnTo>
                        <a:pt x="177" y="236"/>
                      </a:lnTo>
                      <a:lnTo>
                        <a:pt x="198" y="215"/>
                      </a:lnTo>
                      <a:lnTo>
                        <a:pt x="219" y="236"/>
                      </a:lnTo>
                      <a:close/>
                      <a:moveTo>
                        <a:pt x="175" y="234"/>
                      </a:moveTo>
                      <a:lnTo>
                        <a:pt x="154" y="214"/>
                      </a:lnTo>
                      <a:lnTo>
                        <a:pt x="175" y="193"/>
                      </a:lnTo>
                      <a:lnTo>
                        <a:pt x="195" y="214"/>
                      </a:lnTo>
                      <a:lnTo>
                        <a:pt x="175" y="234"/>
                      </a:lnTo>
                      <a:close/>
                      <a:moveTo>
                        <a:pt x="173" y="236"/>
                      </a:moveTo>
                      <a:lnTo>
                        <a:pt x="152" y="257"/>
                      </a:lnTo>
                      <a:lnTo>
                        <a:pt x="132" y="236"/>
                      </a:lnTo>
                      <a:lnTo>
                        <a:pt x="152" y="215"/>
                      </a:lnTo>
                      <a:lnTo>
                        <a:pt x="173" y="236"/>
                      </a:lnTo>
                      <a:close/>
                      <a:moveTo>
                        <a:pt x="129" y="234"/>
                      </a:moveTo>
                      <a:lnTo>
                        <a:pt x="108" y="214"/>
                      </a:lnTo>
                      <a:lnTo>
                        <a:pt x="129" y="193"/>
                      </a:lnTo>
                      <a:lnTo>
                        <a:pt x="150" y="214"/>
                      </a:lnTo>
                      <a:lnTo>
                        <a:pt x="129" y="234"/>
                      </a:lnTo>
                      <a:close/>
                      <a:moveTo>
                        <a:pt x="150" y="259"/>
                      </a:moveTo>
                      <a:lnTo>
                        <a:pt x="129" y="280"/>
                      </a:lnTo>
                      <a:lnTo>
                        <a:pt x="108" y="259"/>
                      </a:lnTo>
                      <a:lnTo>
                        <a:pt x="129" y="239"/>
                      </a:lnTo>
                      <a:lnTo>
                        <a:pt x="150" y="259"/>
                      </a:lnTo>
                      <a:close/>
                      <a:moveTo>
                        <a:pt x="150" y="305"/>
                      </a:moveTo>
                      <a:lnTo>
                        <a:pt x="129" y="326"/>
                      </a:lnTo>
                      <a:lnTo>
                        <a:pt x="108" y="305"/>
                      </a:lnTo>
                      <a:lnTo>
                        <a:pt x="129" y="284"/>
                      </a:lnTo>
                      <a:lnTo>
                        <a:pt x="150" y="305"/>
                      </a:lnTo>
                      <a:close/>
                      <a:moveTo>
                        <a:pt x="152" y="306"/>
                      </a:moveTo>
                      <a:lnTo>
                        <a:pt x="173" y="327"/>
                      </a:lnTo>
                      <a:lnTo>
                        <a:pt x="152" y="348"/>
                      </a:lnTo>
                      <a:lnTo>
                        <a:pt x="132" y="327"/>
                      </a:lnTo>
                      <a:lnTo>
                        <a:pt x="152" y="306"/>
                      </a:lnTo>
                      <a:close/>
                      <a:moveTo>
                        <a:pt x="154" y="305"/>
                      </a:moveTo>
                      <a:lnTo>
                        <a:pt x="175" y="284"/>
                      </a:lnTo>
                      <a:lnTo>
                        <a:pt x="195" y="305"/>
                      </a:lnTo>
                      <a:lnTo>
                        <a:pt x="175" y="326"/>
                      </a:lnTo>
                      <a:lnTo>
                        <a:pt x="154" y="305"/>
                      </a:lnTo>
                      <a:close/>
                      <a:moveTo>
                        <a:pt x="198" y="306"/>
                      </a:moveTo>
                      <a:lnTo>
                        <a:pt x="219" y="327"/>
                      </a:lnTo>
                      <a:lnTo>
                        <a:pt x="198" y="348"/>
                      </a:lnTo>
                      <a:lnTo>
                        <a:pt x="177" y="327"/>
                      </a:lnTo>
                      <a:lnTo>
                        <a:pt x="198" y="306"/>
                      </a:lnTo>
                      <a:close/>
                      <a:moveTo>
                        <a:pt x="201" y="305"/>
                      </a:moveTo>
                      <a:lnTo>
                        <a:pt x="220" y="284"/>
                      </a:lnTo>
                      <a:lnTo>
                        <a:pt x="241" y="305"/>
                      </a:lnTo>
                      <a:lnTo>
                        <a:pt x="220" y="326"/>
                      </a:lnTo>
                      <a:lnTo>
                        <a:pt x="201" y="305"/>
                      </a:lnTo>
                      <a:close/>
                      <a:moveTo>
                        <a:pt x="244" y="306"/>
                      </a:moveTo>
                      <a:lnTo>
                        <a:pt x="264" y="327"/>
                      </a:lnTo>
                      <a:lnTo>
                        <a:pt x="244" y="348"/>
                      </a:lnTo>
                      <a:lnTo>
                        <a:pt x="223" y="327"/>
                      </a:lnTo>
                      <a:lnTo>
                        <a:pt x="244" y="306"/>
                      </a:lnTo>
                      <a:close/>
                      <a:moveTo>
                        <a:pt x="245" y="305"/>
                      </a:moveTo>
                      <a:lnTo>
                        <a:pt x="266" y="284"/>
                      </a:lnTo>
                      <a:lnTo>
                        <a:pt x="287" y="305"/>
                      </a:lnTo>
                      <a:lnTo>
                        <a:pt x="266" y="326"/>
                      </a:lnTo>
                      <a:lnTo>
                        <a:pt x="245" y="305"/>
                      </a:lnTo>
                      <a:close/>
                      <a:moveTo>
                        <a:pt x="289" y="306"/>
                      </a:moveTo>
                      <a:lnTo>
                        <a:pt x="310" y="327"/>
                      </a:lnTo>
                      <a:lnTo>
                        <a:pt x="289" y="348"/>
                      </a:lnTo>
                      <a:lnTo>
                        <a:pt x="268" y="327"/>
                      </a:lnTo>
                      <a:lnTo>
                        <a:pt x="289" y="306"/>
                      </a:lnTo>
                      <a:close/>
                      <a:moveTo>
                        <a:pt x="292" y="305"/>
                      </a:moveTo>
                      <a:lnTo>
                        <a:pt x="311" y="284"/>
                      </a:lnTo>
                      <a:lnTo>
                        <a:pt x="332" y="305"/>
                      </a:lnTo>
                      <a:lnTo>
                        <a:pt x="311" y="326"/>
                      </a:lnTo>
                      <a:lnTo>
                        <a:pt x="292" y="305"/>
                      </a:lnTo>
                      <a:close/>
                      <a:moveTo>
                        <a:pt x="335" y="306"/>
                      </a:moveTo>
                      <a:lnTo>
                        <a:pt x="355" y="327"/>
                      </a:lnTo>
                      <a:lnTo>
                        <a:pt x="335" y="348"/>
                      </a:lnTo>
                      <a:lnTo>
                        <a:pt x="314" y="327"/>
                      </a:lnTo>
                      <a:lnTo>
                        <a:pt x="335" y="306"/>
                      </a:lnTo>
                      <a:close/>
                      <a:moveTo>
                        <a:pt x="336" y="305"/>
                      </a:moveTo>
                      <a:lnTo>
                        <a:pt x="357" y="284"/>
                      </a:lnTo>
                      <a:lnTo>
                        <a:pt x="378" y="305"/>
                      </a:lnTo>
                      <a:lnTo>
                        <a:pt x="357" y="326"/>
                      </a:lnTo>
                      <a:lnTo>
                        <a:pt x="336" y="305"/>
                      </a:lnTo>
                      <a:close/>
                      <a:moveTo>
                        <a:pt x="380" y="306"/>
                      </a:moveTo>
                      <a:lnTo>
                        <a:pt x="401" y="327"/>
                      </a:lnTo>
                      <a:lnTo>
                        <a:pt x="380" y="348"/>
                      </a:lnTo>
                      <a:lnTo>
                        <a:pt x="360" y="327"/>
                      </a:lnTo>
                      <a:lnTo>
                        <a:pt x="380" y="306"/>
                      </a:lnTo>
                      <a:close/>
                      <a:moveTo>
                        <a:pt x="360" y="283"/>
                      </a:moveTo>
                      <a:lnTo>
                        <a:pt x="380" y="262"/>
                      </a:lnTo>
                      <a:lnTo>
                        <a:pt x="401" y="283"/>
                      </a:lnTo>
                      <a:lnTo>
                        <a:pt x="380" y="302"/>
                      </a:lnTo>
                      <a:lnTo>
                        <a:pt x="360" y="283"/>
                      </a:lnTo>
                      <a:close/>
                      <a:moveTo>
                        <a:pt x="360" y="236"/>
                      </a:moveTo>
                      <a:lnTo>
                        <a:pt x="380" y="215"/>
                      </a:lnTo>
                      <a:lnTo>
                        <a:pt x="401" y="236"/>
                      </a:lnTo>
                      <a:lnTo>
                        <a:pt x="380" y="257"/>
                      </a:lnTo>
                      <a:lnTo>
                        <a:pt x="360" y="236"/>
                      </a:lnTo>
                      <a:close/>
                      <a:moveTo>
                        <a:pt x="360" y="190"/>
                      </a:moveTo>
                      <a:lnTo>
                        <a:pt x="380" y="171"/>
                      </a:lnTo>
                      <a:lnTo>
                        <a:pt x="401" y="190"/>
                      </a:lnTo>
                      <a:lnTo>
                        <a:pt x="380" y="211"/>
                      </a:lnTo>
                      <a:lnTo>
                        <a:pt x="360" y="190"/>
                      </a:lnTo>
                      <a:close/>
                      <a:moveTo>
                        <a:pt x="357" y="189"/>
                      </a:moveTo>
                      <a:lnTo>
                        <a:pt x="336" y="168"/>
                      </a:lnTo>
                      <a:lnTo>
                        <a:pt x="357" y="147"/>
                      </a:lnTo>
                      <a:lnTo>
                        <a:pt x="378" y="168"/>
                      </a:lnTo>
                      <a:lnTo>
                        <a:pt x="357" y="189"/>
                      </a:lnTo>
                      <a:close/>
                      <a:moveTo>
                        <a:pt x="355" y="190"/>
                      </a:moveTo>
                      <a:lnTo>
                        <a:pt x="335" y="211"/>
                      </a:lnTo>
                      <a:lnTo>
                        <a:pt x="314" y="190"/>
                      </a:lnTo>
                      <a:lnTo>
                        <a:pt x="335" y="171"/>
                      </a:lnTo>
                      <a:lnTo>
                        <a:pt x="355" y="190"/>
                      </a:lnTo>
                      <a:close/>
                      <a:moveTo>
                        <a:pt x="311" y="189"/>
                      </a:moveTo>
                      <a:lnTo>
                        <a:pt x="292" y="168"/>
                      </a:lnTo>
                      <a:lnTo>
                        <a:pt x="311" y="147"/>
                      </a:lnTo>
                      <a:lnTo>
                        <a:pt x="332" y="168"/>
                      </a:lnTo>
                      <a:lnTo>
                        <a:pt x="311" y="189"/>
                      </a:lnTo>
                      <a:close/>
                      <a:moveTo>
                        <a:pt x="310" y="190"/>
                      </a:moveTo>
                      <a:lnTo>
                        <a:pt x="289" y="211"/>
                      </a:lnTo>
                      <a:lnTo>
                        <a:pt x="268" y="190"/>
                      </a:lnTo>
                      <a:lnTo>
                        <a:pt x="289" y="171"/>
                      </a:lnTo>
                      <a:lnTo>
                        <a:pt x="310" y="190"/>
                      </a:lnTo>
                      <a:close/>
                      <a:moveTo>
                        <a:pt x="266" y="189"/>
                      </a:moveTo>
                      <a:lnTo>
                        <a:pt x="245" y="168"/>
                      </a:lnTo>
                      <a:lnTo>
                        <a:pt x="266" y="147"/>
                      </a:lnTo>
                      <a:lnTo>
                        <a:pt x="287" y="168"/>
                      </a:lnTo>
                      <a:lnTo>
                        <a:pt x="266" y="189"/>
                      </a:lnTo>
                      <a:close/>
                      <a:moveTo>
                        <a:pt x="264" y="190"/>
                      </a:moveTo>
                      <a:lnTo>
                        <a:pt x="244" y="211"/>
                      </a:lnTo>
                      <a:lnTo>
                        <a:pt x="223" y="190"/>
                      </a:lnTo>
                      <a:lnTo>
                        <a:pt x="244" y="171"/>
                      </a:lnTo>
                      <a:lnTo>
                        <a:pt x="264" y="190"/>
                      </a:lnTo>
                      <a:close/>
                      <a:moveTo>
                        <a:pt x="220" y="189"/>
                      </a:moveTo>
                      <a:lnTo>
                        <a:pt x="201" y="168"/>
                      </a:lnTo>
                      <a:lnTo>
                        <a:pt x="220" y="147"/>
                      </a:lnTo>
                      <a:lnTo>
                        <a:pt x="241" y="168"/>
                      </a:lnTo>
                      <a:lnTo>
                        <a:pt x="220" y="189"/>
                      </a:lnTo>
                      <a:close/>
                      <a:moveTo>
                        <a:pt x="219" y="190"/>
                      </a:moveTo>
                      <a:lnTo>
                        <a:pt x="198" y="211"/>
                      </a:lnTo>
                      <a:lnTo>
                        <a:pt x="177" y="190"/>
                      </a:lnTo>
                      <a:lnTo>
                        <a:pt x="198" y="171"/>
                      </a:lnTo>
                      <a:lnTo>
                        <a:pt x="219" y="190"/>
                      </a:lnTo>
                      <a:close/>
                      <a:moveTo>
                        <a:pt x="175" y="189"/>
                      </a:moveTo>
                      <a:lnTo>
                        <a:pt x="154" y="168"/>
                      </a:lnTo>
                      <a:lnTo>
                        <a:pt x="175" y="147"/>
                      </a:lnTo>
                      <a:lnTo>
                        <a:pt x="195" y="168"/>
                      </a:lnTo>
                      <a:lnTo>
                        <a:pt x="175" y="189"/>
                      </a:lnTo>
                      <a:close/>
                      <a:moveTo>
                        <a:pt x="173" y="190"/>
                      </a:moveTo>
                      <a:lnTo>
                        <a:pt x="152" y="211"/>
                      </a:lnTo>
                      <a:lnTo>
                        <a:pt x="132" y="190"/>
                      </a:lnTo>
                      <a:lnTo>
                        <a:pt x="152" y="171"/>
                      </a:lnTo>
                      <a:lnTo>
                        <a:pt x="173" y="190"/>
                      </a:lnTo>
                      <a:close/>
                      <a:moveTo>
                        <a:pt x="129" y="189"/>
                      </a:moveTo>
                      <a:lnTo>
                        <a:pt x="108" y="168"/>
                      </a:lnTo>
                      <a:lnTo>
                        <a:pt x="129" y="147"/>
                      </a:lnTo>
                      <a:lnTo>
                        <a:pt x="150" y="168"/>
                      </a:lnTo>
                      <a:lnTo>
                        <a:pt x="129" y="189"/>
                      </a:lnTo>
                      <a:close/>
                      <a:moveTo>
                        <a:pt x="126" y="190"/>
                      </a:moveTo>
                      <a:lnTo>
                        <a:pt x="107" y="211"/>
                      </a:lnTo>
                      <a:lnTo>
                        <a:pt x="86" y="190"/>
                      </a:lnTo>
                      <a:lnTo>
                        <a:pt x="107" y="171"/>
                      </a:lnTo>
                      <a:lnTo>
                        <a:pt x="126" y="190"/>
                      </a:lnTo>
                      <a:close/>
                      <a:moveTo>
                        <a:pt x="126" y="236"/>
                      </a:moveTo>
                      <a:lnTo>
                        <a:pt x="107" y="257"/>
                      </a:lnTo>
                      <a:lnTo>
                        <a:pt x="86" y="236"/>
                      </a:lnTo>
                      <a:lnTo>
                        <a:pt x="107" y="215"/>
                      </a:lnTo>
                      <a:lnTo>
                        <a:pt x="126" y="236"/>
                      </a:lnTo>
                      <a:close/>
                      <a:moveTo>
                        <a:pt x="126" y="283"/>
                      </a:moveTo>
                      <a:lnTo>
                        <a:pt x="107" y="302"/>
                      </a:lnTo>
                      <a:lnTo>
                        <a:pt x="86" y="283"/>
                      </a:lnTo>
                      <a:lnTo>
                        <a:pt x="107" y="262"/>
                      </a:lnTo>
                      <a:lnTo>
                        <a:pt x="126" y="283"/>
                      </a:lnTo>
                      <a:close/>
                      <a:moveTo>
                        <a:pt x="126" y="327"/>
                      </a:moveTo>
                      <a:lnTo>
                        <a:pt x="107" y="348"/>
                      </a:lnTo>
                      <a:lnTo>
                        <a:pt x="86" y="327"/>
                      </a:lnTo>
                      <a:lnTo>
                        <a:pt x="107" y="306"/>
                      </a:lnTo>
                      <a:lnTo>
                        <a:pt x="126" y="327"/>
                      </a:lnTo>
                      <a:close/>
                      <a:moveTo>
                        <a:pt x="126" y="374"/>
                      </a:moveTo>
                      <a:lnTo>
                        <a:pt x="107" y="393"/>
                      </a:lnTo>
                      <a:lnTo>
                        <a:pt x="86" y="374"/>
                      </a:lnTo>
                      <a:lnTo>
                        <a:pt x="107" y="353"/>
                      </a:lnTo>
                      <a:lnTo>
                        <a:pt x="126" y="374"/>
                      </a:lnTo>
                      <a:close/>
                      <a:moveTo>
                        <a:pt x="108" y="350"/>
                      </a:moveTo>
                      <a:lnTo>
                        <a:pt x="129" y="330"/>
                      </a:lnTo>
                      <a:lnTo>
                        <a:pt x="150" y="350"/>
                      </a:lnTo>
                      <a:lnTo>
                        <a:pt x="129" y="371"/>
                      </a:lnTo>
                      <a:lnTo>
                        <a:pt x="108" y="350"/>
                      </a:lnTo>
                      <a:close/>
                      <a:moveTo>
                        <a:pt x="152" y="353"/>
                      </a:moveTo>
                      <a:lnTo>
                        <a:pt x="173" y="374"/>
                      </a:lnTo>
                      <a:lnTo>
                        <a:pt x="152" y="393"/>
                      </a:lnTo>
                      <a:lnTo>
                        <a:pt x="132" y="374"/>
                      </a:lnTo>
                      <a:lnTo>
                        <a:pt x="152" y="353"/>
                      </a:lnTo>
                      <a:close/>
                      <a:moveTo>
                        <a:pt x="154" y="350"/>
                      </a:moveTo>
                      <a:lnTo>
                        <a:pt x="175" y="330"/>
                      </a:lnTo>
                      <a:lnTo>
                        <a:pt x="195" y="350"/>
                      </a:lnTo>
                      <a:lnTo>
                        <a:pt x="175" y="371"/>
                      </a:lnTo>
                      <a:lnTo>
                        <a:pt x="154" y="350"/>
                      </a:lnTo>
                      <a:close/>
                      <a:moveTo>
                        <a:pt x="198" y="353"/>
                      </a:moveTo>
                      <a:lnTo>
                        <a:pt x="219" y="374"/>
                      </a:lnTo>
                      <a:lnTo>
                        <a:pt x="198" y="393"/>
                      </a:lnTo>
                      <a:lnTo>
                        <a:pt x="177" y="374"/>
                      </a:lnTo>
                      <a:lnTo>
                        <a:pt x="198" y="353"/>
                      </a:lnTo>
                      <a:close/>
                      <a:moveTo>
                        <a:pt x="201" y="350"/>
                      </a:moveTo>
                      <a:lnTo>
                        <a:pt x="220" y="330"/>
                      </a:lnTo>
                      <a:lnTo>
                        <a:pt x="241" y="350"/>
                      </a:lnTo>
                      <a:lnTo>
                        <a:pt x="220" y="371"/>
                      </a:lnTo>
                      <a:lnTo>
                        <a:pt x="201" y="350"/>
                      </a:lnTo>
                      <a:close/>
                      <a:moveTo>
                        <a:pt x="244" y="353"/>
                      </a:moveTo>
                      <a:lnTo>
                        <a:pt x="264" y="374"/>
                      </a:lnTo>
                      <a:lnTo>
                        <a:pt x="244" y="393"/>
                      </a:lnTo>
                      <a:lnTo>
                        <a:pt x="223" y="374"/>
                      </a:lnTo>
                      <a:lnTo>
                        <a:pt x="244" y="353"/>
                      </a:lnTo>
                      <a:close/>
                      <a:moveTo>
                        <a:pt x="245" y="350"/>
                      </a:moveTo>
                      <a:lnTo>
                        <a:pt x="266" y="330"/>
                      </a:lnTo>
                      <a:lnTo>
                        <a:pt x="287" y="350"/>
                      </a:lnTo>
                      <a:lnTo>
                        <a:pt x="266" y="371"/>
                      </a:lnTo>
                      <a:lnTo>
                        <a:pt x="245" y="350"/>
                      </a:lnTo>
                      <a:close/>
                      <a:moveTo>
                        <a:pt x="289" y="353"/>
                      </a:moveTo>
                      <a:lnTo>
                        <a:pt x="310" y="374"/>
                      </a:lnTo>
                      <a:lnTo>
                        <a:pt x="289" y="393"/>
                      </a:lnTo>
                      <a:lnTo>
                        <a:pt x="268" y="374"/>
                      </a:lnTo>
                      <a:lnTo>
                        <a:pt x="289" y="353"/>
                      </a:lnTo>
                      <a:close/>
                      <a:moveTo>
                        <a:pt x="292" y="350"/>
                      </a:moveTo>
                      <a:lnTo>
                        <a:pt x="311" y="330"/>
                      </a:lnTo>
                      <a:lnTo>
                        <a:pt x="332" y="350"/>
                      </a:lnTo>
                      <a:lnTo>
                        <a:pt x="311" y="371"/>
                      </a:lnTo>
                      <a:lnTo>
                        <a:pt x="292" y="350"/>
                      </a:lnTo>
                      <a:close/>
                      <a:moveTo>
                        <a:pt x="335" y="353"/>
                      </a:moveTo>
                      <a:lnTo>
                        <a:pt x="355" y="374"/>
                      </a:lnTo>
                      <a:lnTo>
                        <a:pt x="335" y="393"/>
                      </a:lnTo>
                      <a:lnTo>
                        <a:pt x="314" y="374"/>
                      </a:lnTo>
                      <a:lnTo>
                        <a:pt x="335" y="353"/>
                      </a:lnTo>
                      <a:close/>
                      <a:moveTo>
                        <a:pt x="336" y="350"/>
                      </a:moveTo>
                      <a:lnTo>
                        <a:pt x="357" y="330"/>
                      </a:lnTo>
                      <a:lnTo>
                        <a:pt x="378" y="350"/>
                      </a:lnTo>
                      <a:lnTo>
                        <a:pt x="357" y="371"/>
                      </a:lnTo>
                      <a:lnTo>
                        <a:pt x="336" y="350"/>
                      </a:lnTo>
                      <a:close/>
                      <a:moveTo>
                        <a:pt x="380" y="353"/>
                      </a:moveTo>
                      <a:lnTo>
                        <a:pt x="401" y="374"/>
                      </a:lnTo>
                      <a:lnTo>
                        <a:pt x="380" y="393"/>
                      </a:lnTo>
                      <a:lnTo>
                        <a:pt x="360" y="374"/>
                      </a:lnTo>
                      <a:lnTo>
                        <a:pt x="380" y="353"/>
                      </a:lnTo>
                      <a:close/>
                      <a:moveTo>
                        <a:pt x="383" y="350"/>
                      </a:moveTo>
                      <a:lnTo>
                        <a:pt x="404" y="330"/>
                      </a:lnTo>
                      <a:lnTo>
                        <a:pt x="423" y="350"/>
                      </a:lnTo>
                      <a:lnTo>
                        <a:pt x="404" y="371"/>
                      </a:lnTo>
                      <a:lnTo>
                        <a:pt x="383" y="350"/>
                      </a:lnTo>
                      <a:close/>
                      <a:moveTo>
                        <a:pt x="383" y="305"/>
                      </a:moveTo>
                      <a:lnTo>
                        <a:pt x="404" y="284"/>
                      </a:lnTo>
                      <a:lnTo>
                        <a:pt x="423" y="305"/>
                      </a:lnTo>
                      <a:lnTo>
                        <a:pt x="404" y="326"/>
                      </a:lnTo>
                      <a:lnTo>
                        <a:pt x="383" y="305"/>
                      </a:lnTo>
                      <a:close/>
                      <a:moveTo>
                        <a:pt x="383" y="259"/>
                      </a:moveTo>
                      <a:lnTo>
                        <a:pt x="404" y="239"/>
                      </a:lnTo>
                      <a:lnTo>
                        <a:pt x="423" y="259"/>
                      </a:lnTo>
                      <a:lnTo>
                        <a:pt x="404" y="280"/>
                      </a:lnTo>
                      <a:lnTo>
                        <a:pt x="383" y="259"/>
                      </a:lnTo>
                      <a:close/>
                      <a:moveTo>
                        <a:pt x="383" y="214"/>
                      </a:moveTo>
                      <a:lnTo>
                        <a:pt x="404" y="193"/>
                      </a:lnTo>
                      <a:lnTo>
                        <a:pt x="423" y="214"/>
                      </a:lnTo>
                      <a:lnTo>
                        <a:pt x="404" y="234"/>
                      </a:lnTo>
                      <a:lnTo>
                        <a:pt x="383" y="214"/>
                      </a:lnTo>
                      <a:close/>
                      <a:moveTo>
                        <a:pt x="383" y="168"/>
                      </a:moveTo>
                      <a:lnTo>
                        <a:pt x="404" y="147"/>
                      </a:lnTo>
                      <a:lnTo>
                        <a:pt x="423" y="168"/>
                      </a:lnTo>
                      <a:lnTo>
                        <a:pt x="404" y="189"/>
                      </a:lnTo>
                      <a:lnTo>
                        <a:pt x="383" y="168"/>
                      </a:lnTo>
                      <a:close/>
                      <a:moveTo>
                        <a:pt x="383" y="122"/>
                      </a:moveTo>
                      <a:lnTo>
                        <a:pt x="404" y="102"/>
                      </a:lnTo>
                      <a:lnTo>
                        <a:pt x="423" y="122"/>
                      </a:lnTo>
                      <a:lnTo>
                        <a:pt x="404" y="143"/>
                      </a:lnTo>
                      <a:lnTo>
                        <a:pt x="383" y="122"/>
                      </a:lnTo>
                      <a:close/>
                      <a:moveTo>
                        <a:pt x="401" y="146"/>
                      </a:moveTo>
                      <a:lnTo>
                        <a:pt x="380" y="165"/>
                      </a:lnTo>
                      <a:lnTo>
                        <a:pt x="360" y="146"/>
                      </a:lnTo>
                      <a:lnTo>
                        <a:pt x="380" y="125"/>
                      </a:lnTo>
                      <a:lnTo>
                        <a:pt x="401" y="146"/>
                      </a:lnTo>
                      <a:close/>
                      <a:moveTo>
                        <a:pt x="357" y="143"/>
                      </a:moveTo>
                      <a:lnTo>
                        <a:pt x="336" y="122"/>
                      </a:lnTo>
                      <a:lnTo>
                        <a:pt x="357" y="102"/>
                      </a:lnTo>
                      <a:lnTo>
                        <a:pt x="378" y="122"/>
                      </a:lnTo>
                      <a:lnTo>
                        <a:pt x="357" y="143"/>
                      </a:lnTo>
                      <a:close/>
                      <a:moveTo>
                        <a:pt x="355" y="146"/>
                      </a:moveTo>
                      <a:lnTo>
                        <a:pt x="335" y="165"/>
                      </a:lnTo>
                      <a:lnTo>
                        <a:pt x="314" y="146"/>
                      </a:lnTo>
                      <a:lnTo>
                        <a:pt x="335" y="125"/>
                      </a:lnTo>
                      <a:lnTo>
                        <a:pt x="355" y="146"/>
                      </a:lnTo>
                      <a:close/>
                      <a:moveTo>
                        <a:pt x="311" y="143"/>
                      </a:moveTo>
                      <a:lnTo>
                        <a:pt x="292" y="122"/>
                      </a:lnTo>
                      <a:lnTo>
                        <a:pt x="311" y="102"/>
                      </a:lnTo>
                      <a:lnTo>
                        <a:pt x="332" y="122"/>
                      </a:lnTo>
                      <a:lnTo>
                        <a:pt x="311" y="143"/>
                      </a:lnTo>
                      <a:close/>
                      <a:moveTo>
                        <a:pt x="310" y="146"/>
                      </a:moveTo>
                      <a:lnTo>
                        <a:pt x="289" y="165"/>
                      </a:lnTo>
                      <a:lnTo>
                        <a:pt x="268" y="146"/>
                      </a:lnTo>
                      <a:lnTo>
                        <a:pt x="289" y="125"/>
                      </a:lnTo>
                      <a:lnTo>
                        <a:pt x="310" y="146"/>
                      </a:lnTo>
                      <a:close/>
                      <a:moveTo>
                        <a:pt x="266" y="143"/>
                      </a:moveTo>
                      <a:lnTo>
                        <a:pt x="245" y="122"/>
                      </a:lnTo>
                      <a:lnTo>
                        <a:pt x="266" y="102"/>
                      </a:lnTo>
                      <a:lnTo>
                        <a:pt x="287" y="122"/>
                      </a:lnTo>
                      <a:lnTo>
                        <a:pt x="266" y="143"/>
                      </a:lnTo>
                      <a:close/>
                      <a:moveTo>
                        <a:pt x="264" y="146"/>
                      </a:moveTo>
                      <a:lnTo>
                        <a:pt x="244" y="165"/>
                      </a:lnTo>
                      <a:lnTo>
                        <a:pt x="223" y="146"/>
                      </a:lnTo>
                      <a:lnTo>
                        <a:pt x="244" y="125"/>
                      </a:lnTo>
                      <a:lnTo>
                        <a:pt x="264" y="146"/>
                      </a:lnTo>
                      <a:close/>
                      <a:moveTo>
                        <a:pt x="220" y="143"/>
                      </a:moveTo>
                      <a:lnTo>
                        <a:pt x="201" y="122"/>
                      </a:lnTo>
                      <a:lnTo>
                        <a:pt x="220" y="102"/>
                      </a:lnTo>
                      <a:lnTo>
                        <a:pt x="241" y="122"/>
                      </a:lnTo>
                      <a:lnTo>
                        <a:pt x="220" y="143"/>
                      </a:lnTo>
                      <a:close/>
                      <a:moveTo>
                        <a:pt x="219" y="146"/>
                      </a:moveTo>
                      <a:lnTo>
                        <a:pt x="198" y="165"/>
                      </a:lnTo>
                      <a:lnTo>
                        <a:pt x="177" y="146"/>
                      </a:lnTo>
                      <a:lnTo>
                        <a:pt x="198" y="125"/>
                      </a:lnTo>
                      <a:lnTo>
                        <a:pt x="219" y="146"/>
                      </a:lnTo>
                      <a:close/>
                      <a:moveTo>
                        <a:pt x="175" y="143"/>
                      </a:moveTo>
                      <a:lnTo>
                        <a:pt x="154" y="122"/>
                      </a:lnTo>
                      <a:lnTo>
                        <a:pt x="175" y="102"/>
                      </a:lnTo>
                      <a:lnTo>
                        <a:pt x="195" y="122"/>
                      </a:lnTo>
                      <a:lnTo>
                        <a:pt x="175" y="143"/>
                      </a:lnTo>
                      <a:close/>
                      <a:moveTo>
                        <a:pt x="173" y="146"/>
                      </a:moveTo>
                      <a:lnTo>
                        <a:pt x="152" y="165"/>
                      </a:lnTo>
                      <a:lnTo>
                        <a:pt x="132" y="146"/>
                      </a:lnTo>
                      <a:lnTo>
                        <a:pt x="152" y="125"/>
                      </a:lnTo>
                      <a:lnTo>
                        <a:pt x="173" y="146"/>
                      </a:lnTo>
                      <a:close/>
                      <a:moveTo>
                        <a:pt x="129" y="143"/>
                      </a:moveTo>
                      <a:lnTo>
                        <a:pt x="108" y="122"/>
                      </a:lnTo>
                      <a:lnTo>
                        <a:pt x="129" y="102"/>
                      </a:lnTo>
                      <a:lnTo>
                        <a:pt x="150" y="122"/>
                      </a:lnTo>
                      <a:lnTo>
                        <a:pt x="129" y="143"/>
                      </a:lnTo>
                      <a:close/>
                      <a:moveTo>
                        <a:pt x="126" y="146"/>
                      </a:moveTo>
                      <a:lnTo>
                        <a:pt x="107" y="165"/>
                      </a:lnTo>
                      <a:lnTo>
                        <a:pt x="86" y="146"/>
                      </a:lnTo>
                      <a:lnTo>
                        <a:pt x="107" y="125"/>
                      </a:lnTo>
                      <a:lnTo>
                        <a:pt x="126" y="146"/>
                      </a:lnTo>
                      <a:close/>
                      <a:moveTo>
                        <a:pt x="83" y="143"/>
                      </a:moveTo>
                      <a:lnTo>
                        <a:pt x="63" y="122"/>
                      </a:lnTo>
                      <a:lnTo>
                        <a:pt x="83" y="102"/>
                      </a:lnTo>
                      <a:lnTo>
                        <a:pt x="104" y="122"/>
                      </a:lnTo>
                      <a:lnTo>
                        <a:pt x="83" y="143"/>
                      </a:lnTo>
                      <a:close/>
                      <a:moveTo>
                        <a:pt x="104" y="168"/>
                      </a:moveTo>
                      <a:lnTo>
                        <a:pt x="83" y="189"/>
                      </a:lnTo>
                      <a:lnTo>
                        <a:pt x="63" y="168"/>
                      </a:lnTo>
                      <a:lnTo>
                        <a:pt x="83" y="147"/>
                      </a:lnTo>
                      <a:lnTo>
                        <a:pt x="104" y="168"/>
                      </a:lnTo>
                      <a:close/>
                      <a:moveTo>
                        <a:pt x="104" y="214"/>
                      </a:moveTo>
                      <a:lnTo>
                        <a:pt x="83" y="234"/>
                      </a:lnTo>
                      <a:lnTo>
                        <a:pt x="63" y="214"/>
                      </a:lnTo>
                      <a:lnTo>
                        <a:pt x="83" y="193"/>
                      </a:lnTo>
                      <a:lnTo>
                        <a:pt x="104" y="214"/>
                      </a:lnTo>
                      <a:close/>
                      <a:moveTo>
                        <a:pt x="104" y="259"/>
                      </a:moveTo>
                      <a:lnTo>
                        <a:pt x="83" y="280"/>
                      </a:lnTo>
                      <a:lnTo>
                        <a:pt x="63" y="259"/>
                      </a:lnTo>
                      <a:lnTo>
                        <a:pt x="83" y="239"/>
                      </a:lnTo>
                      <a:lnTo>
                        <a:pt x="104" y="259"/>
                      </a:lnTo>
                      <a:close/>
                      <a:moveTo>
                        <a:pt x="104" y="305"/>
                      </a:moveTo>
                      <a:lnTo>
                        <a:pt x="83" y="326"/>
                      </a:lnTo>
                      <a:lnTo>
                        <a:pt x="63" y="305"/>
                      </a:lnTo>
                      <a:lnTo>
                        <a:pt x="83" y="284"/>
                      </a:lnTo>
                      <a:lnTo>
                        <a:pt x="104" y="305"/>
                      </a:lnTo>
                      <a:close/>
                      <a:moveTo>
                        <a:pt x="104" y="350"/>
                      </a:moveTo>
                      <a:lnTo>
                        <a:pt x="83" y="371"/>
                      </a:lnTo>
                      <a:lnTo>
                        <a:pt x="63" y="350"/>
                      </a:lnTo>
                      <a:lnTo>
                        <a:pt x="83" y="330"/>
                      </a:lnTo>
                      <a:lnTo>
                        <a:pt x="104" y="350"/>
                      </a:lnTo>
                      <a:close/>
                      <a:moveTo>
                        <a:pt x="104" y="396"/>
                      </a:moveTo>
                      <a:lnTo>
                        <a:pt x="83" y="417"/>
                      </a:lnTo>
                      <a:lnTo>
                        <a:pt x="63" y="396"/>
                      </a:lnTo>
                      <a:lnTo>
                        <a:pt x="83" y="375"/>
                      </a:lnTo>
                      <a:lnTo>
                        <a:pt x="104" y="396"/>
                      </a:lnTo>
                      <a:close/>
                      <a:moveTo>
                        <a:pt x="107" y="399"/>
                      </a:moveTo>
                      <a:lnTo>
                        <a:pt x="126" y="418"/>
                      </a:lnTo>
                      <a:lnTo>
                        <a:pt x="107" y="439"/>
                      </a:lnTo>
                      <a:lnTo>
                        <a:pt x="86" y="418"/>
                      </a:lnTo>
                      <a:lnTo>
                        <a:pt x="107" y="399"/>
                      </a:lnTo>
                      <a:close/>
                      <a:moveTo>
                        <a:pt x="108" y="396"/>
                      </a:moveTo>
                      <a:lnTo>
                        <a:pt x="129" y="375"/>
                      </a:lnTo>
                      <a:lnTo>
                        <a:pt x="150" y="396"/>
                      </a:lnTo>
                      <a:lnTo>
                        <a:pt x="129" y="417"/>
                      </a:lnTo>
                      <a:lnTo>
                        <a:pt x="108" y="396"/>
                      </a:lnTo>
                      <a:close/>
                      <a:moveTo>
                        <a:pt x="152" y="399"/>
                      </a:moveTo>
                      <a:lnTo>
                        <a:pt x="173" y="418"/>
                      </a:lnTo>
                      <a:lnTo>
                        <a:pt x="152" y="439"/>
                      </a:lnTo>
                      <a:lnTo>
                        <a:pt x="132" y="418"/>
                      </a:lnTo>
                      <a:lnTo>
                        <a:pt x="152" y="399"/>
                      </a:lnTo>
                      <a:close/>
                      <a:moveTo>
                        <a:pt x="154" y="396"/>
                      </a:moveTo>
                      <a:lnTo>
                        <a:pt x="175" y="375"/>
                      </a:lnTo>
                      <a:lnTo>
                        <a:pt x="195" y="396"/>
                      </a:lnTo>
                      <a:lnTo>
                        <a:pt x="175" y="417"/>
                      </a:lnTo>
                      <a:lnTo>
                        <a:pt x="154" y="396"/>
                      </a:lnTo>
                      <a:close/>
                      <a:moveTo>
                        <a:pt x="198" y="399"/>
                      </a:moveTo>
                      <a:lnTo>
                        <a:pt x="219" y="418"/>
                      </a:lnTo>
                      <a:lnTo>
                        <a:pt x="198" y="439"/>
                      </a:lnTo>
                      <a:lnTo>
                        <a:pt x="177" y="418"/>
                      </a:lnTo>
                      <a:lnTo>
                        <a:pt x="198" y="399"/>
                      </a:lnTo>
                      <a:close/>
                      <a:moveTo>
                        <a:pt x="201" y="396"/>
                      </a:moveTo>
                      <a:lnTo>
                        <a:pt x="220" y="375"/>
                      </a:lnTo>
                      <a:lnTo>
                        <a:pt x="241" y="396"/>
                      </a:lnTo>
                      <a:lnTo>
                        <a:pt x="220" y="417"/>
                      </a:lnTo>
                      <a:lnTo>
                        <a:pt x="201" y="396"/>
                      </a:lnTo>
                      <a:close/>
                      <a:moveTo>
                        <a:pt x="244" y="399"/>
                      </a:moveTo>
                      <a:lnTo>
                        <a:pt x="264" y="418"/>
                      </a:lnTo>
                      <a:lnTo>
                        <a:pt x="244" y="439"/>
                      </a:lnTo>
                      <a:lnTo>
                        <a:pt x="223" y="418"/>
                      </a:lnTo>
                      <a:lnTo>
                        <a:pt x="244" y="399"/>
                      </a:lnTo>
                      <a:close/>
                      <a:moveTo>
                        <a:pt x="245" y="396"/>
                      </a:moveTo>
                      <a:lnTo>
                        <a:pt x="266" y="375"/>
                      </a:lnTo>
                      <a:lnTo>
                        <a:pt x="287" y="396"/>
                      </a:lnTo>
                      <a:lnTo>
                        <a:pt x="266" y="417"/>
                      </a:lnTo>
                      <a:lnTo>
                        <a:pt x="245" y="396"/>
                      </a:lnTo>
                      <a:close/>
                      <a:moveTo>
                        <a:pt x="289" y="399"/>
                      </a:moveTo>
                      <a:lnTo>
                        <a:pt x="310" y="418"/>
                      </a:lnTo>
                      <a:lnTo>
                        <a:pt x="289" y="439"/>
                      </a:lnTo>
                      <a:lnTo>
                        <a:pt x="268" y="418"/>
                      </a:lnTo>
                      <a:lnTo>
                        <a:pt x="289" y="399"/>
                      </a:lnTo>
                      <a:close/>
                      <a:moveTo>
                        <a:pt x="292" y="396"/>
                      </a:moveTo>
                      <a:lnTo>
                        <a:pt x="311" y="375"/>
                      </a:lnTo>
                      <a:lnTo>
                        <a:pt x="332" y="396"/>
                      </a:lnTo>
                      <a:lnTo>
                        <a:pt x="311" y="417"/>
                      </a:lnTo>
                      <a:lnTo>
                        <a:pt x="292" y="396"/>
                      </a:lnTo>
                      <a:close/>
                      <a:moveTo>
                        <a:pt x="335" y="399"/>
                      </a:moveTo>
                      <a:lnTo>
                        <a:pt x="355" y="418"/>
                      </a:lnTo>
                      <a:lnTo>
                        <a:pt x="335" y="439"/>
                      </a:lnTo>
                      <a:lnTo>
                        <a:pt x="314" y="418"/>
                      </a:lnTo>
                      <a:lnTo>
                        <a:pt x="335" y="399"/>
                      </a:lnTo>
                      <a:close/>
                      <a:moveTo>
                        <a:pt x="336" y="396"/>
                      </a:moveTo>
                      <a:lnTo>
                        <a:pt x="357" y="375"/>
                      </a:lnTo>
                      <a:lnTo>
                        <a:pt x="378" y="396"/>
                      </a:lnTo>
                      <a:lnTo>
                        <a:pt x="357" y="417"/>
                      </a:lnTo>
                      <a:lnTo>
                        <a:pt x="336" y="396"/>
                      </a:lnTo>
                      <a:close/>
                      <a:moveTo>
                        <a:pt x="380" y="399"/>
                      </a:moveTo>
                      <a:lnTo>
                        <a:pt x="401" y="418"/>
                      </a:lnTo>
                      <a:lnTo>
                        <a:pt x="380" y="439"/>
                      </a:lnTo>
                      <a:lnTo>
                        <a:pt x="360" y="418"/>
                      </a:lnTo>
                      <a:lnTo>
                        <a:pt x="380" y="399"/>
                      </a:lnTo>
                      <a:close/>
                      <a:moveTo>
                        <a:pt x="383" y="396"/>
                      </a:moveTo>
                      <a:lnTo>
                        <a:pt x="404" y="375"/>
                      </a:lnTo>
                      <a:lnTo>
                        <a:pt x="423" y="396"/>
                      </a:lnTo>
                      <a:lnTo>
                        <a:pt x="404" y="417"/>
                      </a:lnTo>
                      <a:lnTo>
                        <a:pt x="383" y="396"/>
                      </a:lnTo>
                      <a:close/>
                      <a:moveTo>
                        <a:pt x="405" y="374"/>
                      </a:moveTo>
                      <a:lnTo>
                        <a:pt x="426" y="353"/>
                      </a:lnTo>
                      <a:lnTo>
                        <a:pt x="447" y="374"/>
                      </a:lnTo>
                      <a:lnTo>
                        <a:pt x="426" y="393"/>
                      </a:lnTo>
                      <a:lnTo>
                        <a:pt x="405" y="374"/>
                      </a:lnTo>
                      <a:close/>
                      <a:moveTo>
                        <a:pt x="405" y="327"/>
                      </a:moveTo>
                      <a:lnTo>
                        <a:pt x="426" y="306"/>
                      </a:lnTo>
                      <a:lnTo>
                        <a:pt x="447" y="327"/>
                      </a:lnTo>
                      <a:lnTo>
                        <a:pt x="426" y="348"/>
                      </a:lnTo>
                      <a:lnTo>
                        <a:pt x="405" y="327"/>
                      </a:lnTo>
                      <a:close/>
                      <a:moveTo>
                        <a:pt x="405" y="283"/>
                      </a:moveTo>
                      <a:lnTo>
                        <a:pt x="426" y="262"/>
                      </a:lnTo>
                      <a:lnTo>
                        <a:pt x="447" y="283"/>
                      </a:lnTo>
                      <a:lnTo>
                        <a:pt x="426" y="302"/>
                      </a:lnTo>
                      <a:lnTo>
                        <a:pt x="405" y="283"/>
                      </a:lnTo>
                      <a:close/>
                      <a:moveTo>
                        <a:pt x="405" y="236"/>
                      </a:moveTo>
                      <a:lnTo>
                        <a:pt x="426" y="215"/>
                      </a:lnTo>
                      <a:lnTo>
                        <a:pt x="447" y="236"/>
                      </a:lnTo>
                      <a:lnTo>
                        <a:pt x="426" y="257"/>
                      </a:lnTo>
                      <a:lnTo>
                        <a:pt x="405" y="236"/>
                      </a:lnTo>
                      <a:close/>
                      <a:moveTo>
                        <a:pt x="405" y="190"/>
                      </a:moveTo>
                      <a:lnTo>
                        <a:pt x="426" y="171"/>
                      </a:lnTo>
                      <a:lnTo>
                        <a:pt x="447" y="190"/>
                      </a:lnTo>
                      <a:lnTo>
                        <a:pt x="426" y="211"/>
                      </a:lnTo>
                      <a:lnTo>
                        <a:pt x="405" y="190"/>
                      </a:lnTo>
                      <a:close/>
                      <a:moveTo>
                        <a:pt x="405" y="146"/>
                      </a:moveTo>
                      <a:lnTo>
                        <a:pt x="426" y="125"/>
                      </a:lnTo>
                      <a:lnTo>
                        <a:pt x="447" y="146"/>
                      </a:lnTo>
                      <a:lnTo>
                        <a:pt x="426" y="165"/>
                      </a:lnTo>
                      <a:lnTo>
                        <a:pt x="405" y="146"/>
                      </a:lnTo>
                      <a:close/>
                      <a:moveTo>
                        <a:pt x="405" y="99"/>
                      </a:moveTo>
                      <a:lnTo>
                        <a:pt x="426" y="80"/>
                      </a:lnTo>
                      <a:lnTo>
                        <a:pt x="447" y="99"/>
                      </a:lnTo>
                      <a:lnTo>
                        <a:pt x="426" y="120"/>
                      </a:lnTo>
                      <a:lnTo>
                        <a:pt x="405" y="99"/>
                      </a:lnTo>
                      <a:close/>
                      <a:moveTo>
                        <a:pt x="404" y="98"/>
                      </a:moveTo>
                      <a:lnTo>
                        <a:pt x="383" y="77"/>
                      </a:lnTo>
                      <a:lnTo>
                        <a:pt x="404" y="56"/>
                      </a:lnTo>
                      <a:lnTo>
                        <a:pt x="423" y="77"/>
                      </a:lnTo>
                      <a:lnTo>
                        <a:pt x="404" y="98"/>
                      </a:lnTo>
                      <a:close/>
                      <a:moveTo>
                        <a:pt x="401" y="99"/>
                      </a:moveTo>
                      <a:lnTo>
                        <a:pt x="380" y="120"/>
                      </a:lnTo>
                      <a:lnTo>
                        <a:pt x="360" y="99"/>
                      </a:lnTo>
                      <a:lnTo>
                        <a:pt x="380" y="80"/>
                      </a:lnTo>
                      <a:lnTo>
                        <a:pt x="401" y="99"/>
                      </a:lnTo>
                      <a:close/>
                      <a:moveTo>
                        <a:pt x="357" y="98"/>
                      </a:moveTo>
                      <a:lnTo>
                        <a:pt x="336" y="77"/>
                      </a:lnTo>
                      <a:lnTo>
                        <a:pt x="357" y="56"/>
                      </a:lnTo>
                      <a:lnTo>
                        <a:pt x="378" y="77"/>
                      </a:lnTo>
                      <a:lnTo>
                        <a:pt x="357" y="98"/>
                      </a:lnTo>
                      <a:close/>
                      <a:moveTo>
                        <a:pt x="355" y="99"/>
                      </a:moveTo>
                      <a:lnTo>
                        <a:pt x="335" y="120"/>
                      </a:lnTo>
                      <a:lnTo>
                        <a:pt x="314" y="99"/>
                      </a:lnTo>
                      <a:lnTo>
                        <a:pt x="335" y="80"/>
                      </a:lnTo>
                      <a:lnTo>
                        <a:pt x="355" y="99"/>
                      </a:lnTo>
                      <a:close/>
                      <a:moveTo>
                        <a:pt x="311" y="98"/>
                      </a:moveTo>
                      <a:lnTo>
                        <a:pt x="292" y="77"/>
                      </a:lnTo>
                      <a:lnTo>
                        <a:pt x="311" y="56"/>
                      </a:lnTo>
                      <a:lnTo>
                        <a:pt x="332" y="77"/>
                      </a:lnTo>
                      <a:lnTo>
                        <a:pt x="311" y="98"/>
                      </a:lnTo>
                      <a:close/>
                      <a:moveTo>
                        <a:pt x="310" y="99"/>
                      </a:moveTo>
                      <a:lnTo>
                        <a:pt x="289" y="120"/>
                      </a:lnTo>
                      <a:lnTo>
                        <a:pt x="268" y="99"/>
                      </a:lnTo>
                      <a:lnTo>
                        <a:pt x="289" y="80"/>
                      </a:lnTo>
                      <a:lnTo>
                        <a:pt x="310" y="99"/>
                      </a:lnTo>
                      <a:close/>
                      <a:moveTo>
                        <a:pt x="266" y="98"/>
                      </a:moveTo>
                      <a:lnTo>
                        <a:pt x="245" y="77"/>
                      </a:lnTo>
                      <a:lnTo>
                        <a:pt x="266" y="56"/>
                      </a:lnTo>
                      <a:lnTo>
                        <a:pt x="287" y="77"/>
                      </a:lnTo>
                      <a:lnTo>
                        <a:pt x="266" y="98"/>
                      </a:lnTo>
                      <a:close/>
                      <a:moveTo>
                        <a:pt x="264" y="99"/>
                      </a:moveTo>
                      <a:lnTo>
                        <a:pt x="244" y="120"/>
                      </a:lnTo>
                      <a:lnTo>
                        <a:pt x="223" y="99"/>
                      </a:lnTo>
                      <a:lnTo>
                        <a:pt x="244" y="80"/>
                      </a:lnTo>
                      <a:lnTo>
                        <a:pt x="264" y="99"/>
                      </a:lnTo>
                      <a:close/>
                      <a:moveTo>
                        <a:pt x="220" y="98"/>
                      </a:moveTo>
                      <a:lnTo>
                        <a:pt x="201" y="77"/>
                      </a:lnTo>
                      <a:lnTo>
                        <a:pt x="220" y="56"/>
                      </a:lnTo>
                      <a:lnTo>
                        <a:pt x="241" y="77"/>
                      </a:lnTo>
                      <a:lnTo>
                        <a:pt x="220" y="98"/>
                      </a:lnTo>
                      <a:close/>
                      <a:moveTo>
                        <a:pt x="219" y="99"/>
                      </a:moveTo>
                      <a:lnTo>
                        <a:pt x="198" y="120"/>
                      </a:lnTo>
                      <a:lnTo>
                        <a:pt x="177" y="99"/>
                      </a:lnTo>
                      <a:lnTo>
                        <a:pt x="198" y="80"/>
                      </a:lnTo>
                      <a:lnTo>
                        <a:pt x="219" y="99"/>
                      </a:lnTo>
                      <a:close/>
                      <a:moveTo>
                        <a:pt x="175" y="98"/>
                      </a:moveTo>
                      <a:lnTo>
                        <a:pt x="154" y="77"/>
                      </a:lnTo>
                      <a:lnTo>
                        <a:pt x="175" y="56"/>
                      </a:lnTo>
                      <a:lnTo>
                        <a:pt x="195" y="77"/>
                      </a:lnTo>
                      <a:lnTo>
                        <a:pt x="175" y="98"/>
                      </a:lnTo>
                      <a:close/>
                      <a:moveTo>
                        <a:pt x="173" y="99"/>
                      </a:moveTo>
                      <a:lnTo>
                        <a:pt x="152" y="120"/>
                      </a:lnTo>
                      <a:lnTo>
                        <a:pt x="132" y="99"/>
                      </a:lnTo>
                      <a:lnTo>
                        <a:pt x="152" y="80"/>
                      </a:lnTo>
                      <a:lnTo>
                        <a:pt x="173" y="99"/>
                      </a:lnTo>
                      <a:close/>
                      <a:moveTo>
                        <a:pt x="129" y="98"/>
                      </a:moveTo>
                      <a:lnTo>
                        <a:pt x="108" y="77"/>
                      </a:lnTo>
                      <a:lnTo>
                        <a:pt x="129" y="56"/>
                      </a:lnTo>
                      <a:lnTo>
                        <a:pt x="150" y="77"/>
                      </a:lnTo>
                      <a:lnTo>
                        <a:pt x="129" y="98"/>
                      </a:lnTo>
                      <a:close/>
                      <a:moveTo>
                        <a:pt x="126" y="99"/>
                      </a:moveTo>
                      <a:lnTo>
                        <a:pt x="107" y="120"/>
                      </a:lnTo>
                      <a:lnTo>
                        <a:pt x="86" y="99"/>
                      </a:lnTo>
                      <a:lnTo>
                        <a:pt x="107" y="80"/>
                      </a:lnTo>
                      <a:lnTo>
                        <a:pt x="126" y="99"/>
                      </a:lnTo>
                      <a:close/>
                      <a:moveTo>
                        <a:pt x="83" y="98"/>
                      </a:moveTo>
                      <a:lnTo>
                        <a:pt x="63" y="77"/>
                      </a:lnTo>
                      <a:lnTo>
                        <a:pt x="83" y="56"/>
                      </a:lnTo>
                      <a:lnTo>
                        <a:pt x="104" y="77"/>
                      </a:lnTo>
                      <a:lnTo>
                        <a:pt x="83" y="98"/>
                      </a:lnTo>
                      <a:close/>
                      <a:moveTo>
                        <a:pt x="82" y="99"/>
                      </a:moveTo>
                      <a:lnTo>
                        <a:pt x="61" y="120"/>
                      </a:lnTo>
                      <a:lnTo>
                        <a:pt x="40" y="99"/>
                      </a:lnTo>
                      <a:lnTo>
                        <a:pt x="61" y="80"/>
                      </a:lnTo>
                      <a:lnTo>
                        <a:pt x="82" y="99"/>
                      </a:lnTo>
                      <a:close/>
                      <a:moveTo>
                        <a:pt x="82" y="146"/>
                      </a:moveTo>
                      <a:lnTo>
                        <a:pt x="61" y="165"/>
                      </a:lnTo>
                      <a:lnTo>
                        <a:pt x="40" y="146"/>
                      </a:lnTo>
                      <a:lnTo>
                        <a:pt x="61" y="125"/>
                      </a:lnTo>
                      <a:lnTo>
                        <a:pt x="82" y="146"/>
                      </a:lnTo>
                      <a:close/>
                      <a:moveTo>
                        <a:pt x="82" y="190"/>
                      </a:moveTo>
                      <a:lnTo>
                        <a:pt x="61" y="211"/>
                      </a:lnTo>
                      <a:lnTo>
                        <a:pt x="40" y="190"/>
                      </a:lnTo>
                      <a:lnTo>
                        <a:pt x="61" y="171"/>
                      </a:lnTo>
                      <a:lnTo>
                        <a:pt x="82" y="190"/>
                      </a:lnTo>
                      <a:close/>
                      <a:moveTo>
                        <a:pt x="82" y="236"/>
                      </a:moveTo>
                      <a:lnTo>
                        <a:pt x="61" y="257"/>
                      </a:lnTo>
                      <a:lnTo>
                        <a:pt x="40" y="236"/>
                      </a:lnTo>
                      <a:lnTo>
                        <a:pt x="61" y="215"/>
                      </a:lnTo>
                      <a:lnTo>
                        <a:pt x="82" y="236"/>
                      </a:lnTo>
                      <a:close/>
                      <a:moveTo>
                        <a:pt x="82" y="283"/>
                      </a:moveTo>
                      <a:lnTo>
                        <a:pt x="61" y="302"/>
                      </a:lnTo>
                      <a:lnTo>
                        <a:pt x="40" y="283"/>
                      </a:lnTo>
                      <a:lnTo>
                        <a:pt x="61" y="262"/>
                      </a:lnTo>
                      <a:lnTo>
                        <a:pt x="82" y="283"/>
                      </a:lnTo>
                      <a:close/>
                      <a:moveTo>
                        <a:pt x="82" y="327"/>
                      </a:moveTo>
                      <a:lnTo>
                        <a:pt x="61" y="348"/>
                      </a:lnTo>
                      <a:lnTo>
                        <a:pt x="40" y="327"/>
                      </a:lnTo>
                      <a:lnTo>
                        <a:pt x="61" y="306"/>
                      </a:lnTo>
                      <a:lnTo>
                        <a:pt x="82" y="327"/>
                      </a:lnTo>
                      <a:close/>
                      <a:moveTo>
                        <a:pt x="82" y="374"/>
                      </a:moveTo>
                      <a:lnTo>
                        <a:pt x="61" y="393"/>
                      </a:lnTo>
                      <a:lnTo>
                        <a:pt x="40" y="374"/>
                      </a:lnTo>
                      <a:lnTo>
                        <a:pt x="61" y="353"/>
                      </a:lnTo>
                      <a:lnTo>
                        <a:pt x="82" y="374"/>
                      </a:lnTo>
                      <a:close/>
                      <a:moveTo>
                        <a:pt x="82" y="418"/>
                      </a:moveTo>
                      <a:lnTo>
                        <a:pt x="61" y="439"/>
                      </a:lnTo>
                      <a:lnTo>
                        <a:pt x="40" y="418"/>
                      </a:lnTo>
                      <a:lnTo>
                        <a:pt x="61" y="399"/>
                      </a:lnTo>
                      <a:lnTo>
                        <a:pt x="82" y="418"/>
                      </a:lnTo>
                      <a:close/>
                      <a:moveTo>
                        <a:pt x="83" y="421"/>
                      </a:moveTo>
                      <a:lnTo>
                        <a:pt x="104" y="442"/>
                      </a:lnTo>
                      <a:lnTo>
                        <a:pt x="83" y="462"/>
                      </a:lnTo>
                      <a:lnTo>
                        <a:pt x="63" y="442"/>
                      </a:lnTo>
                      <a:lnTo>
                        <a:pt x="83" y="421"/>
                      </a:lnTo>
                      <a:close/>
                      <a:moveTo>
                        <a:pt x="107" y="444"/>
                      </a:moveTo>
                      <a:lnTo>
                        <a:pt x="126" y="465"/>
                      </a:lnTo>
                      <a:lnTo>
                        <a:pt x="107" y="486"/>
                      </a:lnTo>
                      <a:lnTo>
                        <a:pt x="86" y="465"/>
                      </a:lnTo>
                      <a:lnTo>
                        <a:pt x="107" y="444"/>
                      </a:lnTo>
                      <a:close/>
                      <a:moveTo>
                        <a:pt x="108" y="442"/>
                      </a:moveTo>
                      <a:lnTo>
                        <a:pt x="129" y="421"/>
                      </a:lnTo>
                      <a:lnTo>
                        <a:pt x="150" y="442"/>
                      </a:lnTo>
                      <a:lnTo>
                        <a:pt x="129" y="462"/>
                      </a:lnTo>
                      <a:lnTo>
                        <a:pt x="108" y="442"/>
                      </a:lnTo>
                      <a:close/>
                      <a:moveTo>
                        <a:pt x="152" y="444"/>
                      </a:moveTo>
                      <a:lnTo>
                        <a:pt x="173" y="465"/>
                      </a:lnTo>
                      <a:lnTo>
                        <a:pt x="152" y="486"/>
                      </a:lnTo>
                      <a:lnTo>
                        <a:pt x="132" y="465"/>
                      </a:lnTo>
                      <a:lnTo>
                        <a:pt x="152" y="444"/>
                      </a:lnTo>
                      <a:close/>
                      <a:moveTo>
                        <a:pt x="154" y="442"/>
                      </a:moveTo>
                      <a:lnTo>
                        <a:pt x="175" y="421"/>
                      </a:lnTo>
                      <a:lnTo>
                        <a:pt x="195" y="442"/>
                      </a:lnTo>
                      <a:lnTo>
                        <a:pt x="175" y="462"/>
                      </a:lnTo>
                      <a:lnTo>
                        <a:pt x="154" y="442"/>
                      </a:lnTo>
                      <a:close/>
                      <a:moveTo>
                        <a:pt x="198" y="444"/>
                      </a:moveTo>
                      <a:lnTo>
                        <a:pt x="219" y="465"/>
                      </a:lnTo>
                      <a:lnTo>
                        <a:pt x="198" y="486"/>
                      </a:lnTo>
                      <a:lnTo>
                        <a:pt x="177" y="465"/>
                      </a:lnTo>
                      <a:lnTo>
                        <a:pt x="198" y="444"/>
                      </a:lnTo>
                      <a:close/>
                      <a:moveTo>
                        <a:pt x="201" y="442"/>
                      </a:moveTo>
                      <a:lnTo>
                        <a:pt x="220" y="421"/>
                      </a:lnTo>
                      <a:lnTo>
                        <a:pt x="241" y="442"/>
                      </a:lnTo>
                      <a:lnTo>
                        <a:pt x="220" y="462"/>
                      </a:lnTo>
                      <a:lnTo>
                        <a:pt x="201" y="442"/>
                      </a:lnTo>
                      <a:close/>
                      <a:moveTo>
                        <a:pt x="244" y="444"/>
                      </a:moveTo>
                      <a:lnTo>
                        <a:pt x="264" y="465"/>
                      </a:lnTo>
                      <a:lnTo>
                        <a:pt x="244" y="486"/>
                      </a:lnTo>
                      <a:lnTo>
                        <a:pt x="223" y="465"/>
                      </a:lnTo>
                      <a:lnTo>
                        <a:pt x="244" y="444"/>
                      </a:lnTo>
                      <a:close/>
                      <a:moveTo>
                        <a:pt x="245" y="442"/>
                      </a:moveTo>
                      <a:lnTo>
                        <a:pt x="266" y="421"/>
                      </a:lnTo>
                      <a:lnTo>
                        <a:pt x="287" y="442"/>
                      </a:lnTo>
                      <a:lnTo>
                        <a:pt x="266" y="462"/>
                      </a:lnTo>
                      <a:lnTo>
                        <a:pt x="245" y="442"/>
                      </a:lnTo>
                      <a:close/>
                      <a:moveTo>
                        <a:pt x="289" y="444"/>
                      </a:moveTo>
                      <a:lnTo>
                        <a:pt x="310" y="465"/>
                      </a:lnTo>
                      <a:lnTo>
                        <a:pt x="289" y="486"/>
                      </a:lnTo>
                      <a:lnTo>
                        <a:pt x="268" y="465"/>
                      </a:lnTo>
                      <a:lnTo>
                        <a:pt x="289" y="444"/>
                      </a:lnTo>
                      <a:close/>
                      <a:moveTo>
                        <a:pt x="292" y="442"/>
                      </a:moveTo>
                      <a:lnTo>
                        <a:pt x="311" y="421"/>
                      </a:lnTo>
                      <a:lnTo>
                        <a:pt x="332" y="442"/>
                      </a:lnTo>
                      <a:lnTo>
                        <a:pt x="311" y="462"/>
                      </a:lnTo>
                      <a:lnTo>
                        <a:pt x="292" y="442"/>
                      </a:lnTo>
                      <a:close/>
                      <a:moveTo>
                        <a:pt x="335" y="444"/>
                      </a:moveTo>
                      <a:lnTo>
                        <a:pt x="355" y="465"/>
                      </a:lnTo>
                      <a:lnTo>
                        <a:pt x="335" y="486"/>
                      </a:lnTo>
                      <a:lnTo>
                        <a:pt x="314" y="465"/>
                      </a:lnTo>
                      <a:lnTo>
                        <a:pt x="335" y="444"/>
                      </a:lnTo>
                      <a:close/>
                      <a:moveTo>
                        <a:pt x="336" y="442"/>
                      </a:moveTo>
                      <a:lnTo>
                        <a:pt x="357" y="421"/>
                      </a:lnTo>
                      <a:lnTo>
                        <a:pt x="378" y="442"/>
                      </a:lnTo>
                      <a:lnTo>
                        <a:pt x="357" y="462"/>
                      </a:lnTo>
                      <a:lnTo>
                        <a:pt x="336" y="442"/>
                      </a:lnTo>
                      <a:close/>
                      <a:moveTo>
                        <a:pt x="380" y="444"/>
                      </a:moveTo>
                      <a:lnTo>
                        <a:pt x="401" y="465"/>
                      </a:lnTo>
                      <a:lnTo>
                        <a:pt x="380" y="486"/>
                      </a:lnTo>
                      <a:lnTo>
                        <a:pt x="360" y="465"/>
                      </a:lnTo>
                      <a:lnTo>
                        <a:pt x="380" y="444"/>
                      </a:lnTo>
                      <a:close/>
                      <a:moveTo>
                        <a:pt x="383" y="442"/>
                      </a:moveTo>
                      <a:lnTo>
                        <a:pt x="404" y="421"/>
                      </a:lnTo>
                      <a:lnTo>
                        <a:pt x="423" y="442"/>
                      </a:lnTo>
                      <a:lnTo>
                        <a:pt x="404" y="462"/>
                      </a:lnTo>
                      <a:lnTo>
                        <a:pt x="383" y="442"/>
                      </a:lnTo>
                      <a:close/>
                      <a:moveTo>
                        <a:pt x="426" y="439"/>
                      </a:moveTo>
                      <a:lnTo>
                        <a:pt x="405" y="418"/>
                      </a:lnTo>
                      <a:lnTo>
                        <a:pt x="426" y="399"/>
                      </a:lnTo>
                      <a:lnTo>
                        <a:pt x="447" y="418"/>
                      </a:lnTo>
                      <a:lnTo>
                        <a:pt x="426" y="439"/>
                      </a:lnTo>
                      <a:close/>
                      <a:moveTo>
                        <a:pt x="469" y="396"/>
                      </a:moveTo>
                      <a:lnTo>
                        <a:pt x="448" y="417"/>
                      </a:lnTo>
                      <a:lnTo>
                        <a:pt x="429" y="396"/>
                      </a:lnTo>
                      <a:lnTo>
                        <a:pt x="448" y="375"/>
                      </a:lnTo>
                      <a:lnTo>
                        <a:pt x="469" y="396"/>
                      </a:lnTo>
                      <a:close/>
                      <a:moveTo>
                        <a:pt x="469" y="350"/>
                      </a:moveTo>
                      <a:lnTo>
                        <a:pt x="448" y="371"/>
                      </a:lnTo>
                      <a:lnTo>
                        <a:pt x="429" y="350"/>
                      </a:lnTo>
                      <a:lnTo>
                        <a:pt x="448" y="330"/>
                      </a:lnTo>
                      <a:lnTo>
                        <a:pt x="469" y="350"/>
                      </a:lnTo>
                      <a:close/>
                      <a:moveTo>
                        <a:pt x="469" y="305"/>
                      </a:moveTo>
                      <a:lnTo>
                        <a:pt x="448" y="326"/>
                      </a:lnTo>
                      <a:lnTo>
                        <a:pt x="429" y="305"/>
                      </a:lnTo>
                      <a:lnTo>
                        <a:pt x="448" y="284"/>
                      </a:lnTo>
                      <a:lnTo>
                        <a:pt x="469" y="305"/>
                      </a:lnTo>
                      <a:close/>
                      <a:moveTo>
                        <a:pt x="469" y="259"/>
                      </a:moveTo>
                      <a:lnTo>
                        <a:pt x="448" y="280"/>
                      </a:lnTo>
                      <a:lnTo>
                        <a:pt x="429" y="259"/>
                      </a:lnTo>
                      <a:lnTo>
                        <a:pt x="448" y="239"/>
                      </a:lnTo>
                      <a:lnTo>
                        <a:pt x="469" y="259"/>
                      </a:lnTo>
                      <a:close/>
                      <a:moveTo>
                        <a:pt x="469" y="214"/>
                      </a:moveTo>
                      <a:lnTo>
                        <a:pt x="448" y="234"/>
                      </a:lnTo>
                      <a:lnTo>
                        <a:pt x="429" y="214"/>
                      </a:lnTo>
                      <a:lnTo>
                        <a:pt x="448" y="193"/>
                      </a:lnTo>
                      <a:lnTo>
                        <a:pt x="469" y="214"/>
                      </a:lnTo>
                      <a:close/>
                      <a:moveTo>
                        <a:pt x="469" y="168"/>
                      </a:moveTo>
                      <a:lnTo>
                        <a:pt x="448" y="189"/>
                      </a:lnTo>
                      <a:lnTo>
                        <a:pt x="429" y="168"/>
                      </a:lnTo>
                      <a:lnTo>
                        <a:pt x="448" y="147"/>
                      </a:lnTo>
                      <a:lnTo>
                        <a:pt x="469" y="168"/>
                      </a:lnTo>
                      <a:close/>
                      <a:moveTo>
                        <a:pt x="469" y="122"/>
                      </a:moveTo>
                      <a:lnTo>
                        <a:pt x="448" y="143"/>
                      </a:lnTo>
                      <a:lnTo>
                        <a:pt x="429" y="122"/>
                      </a:lnTo>
                      <a:lnTo>
                        <a:pt x="448" y="102"/>
                      </a:lnTo>
                      <a:lnTo>
                        <a:pt x="469" y="122"/>
                      </a:lnTo>
                      <a:close/>
                      <a:moveTo>
                        <a:pt x="469" y="77"/>
                      </a:moveTo>
                      <a:lnTo>
                        <a:pt x="448" y="98"/>
                      </a:lnTo>
                      <a:lnTo>
                        <a:pt x="429" y="77"/>
                      </a:lnTo>
                      <a:lnTo>
                        <a:pt x="448" y="56"/>
                      </a:lnTo>
                      <a:lnTo>
                        <a:pt x="469" y="77"/>
                      </a:lnTo>
                      <a:close/>
                      <a:moveTo>
                        <a:pt x="448" y="11"/>
                      </a:moveTo>
                      <a:lnTo>
                        <a:pt x="469" y="31"/>
                      </a:lnTo>
                      <a:lnTo>
                        <a:pt x="448" y="52"/>
                      </a:lnTo>
                      <a:lnTo>
                        <a:pt x="429" y="31"/>
                      </a:lnTo>
                      <a:lnTo>
                        <a:pt x="448" y="11"/>
                      </a:lnTo>
                      <a:close/>
                      <a:moveTo>
                        <a:pt x="447" y="55"/>
                      </a:moveTo>
                      <a:lnTo>
                        <a:pt x="426" y="74"/>
                      </a:lnTo>
                      <a:lnTo>
                        <a:pt x="405" y="55"/>
                      </a:lnTo>
                      <a:lnTo>
                        <a:pt x="426" y="34"/>
                      </a:lnTo>
                      <a:lnTo>
                        <a:pt x="447" y="55"/>
                      </a:lnTo>
                      <a:close/>
                      <a:moveTo>
                        <a:pt x="404" y="11"/>
                      </a:moveTo>
                      <a:lnTo>
                        <a:pt x="423" y="31"/>
                      </a:lnTo>
                      <a:lnTo>
                        <a:pt x="404" y="52"/>
                      </a:lnTo>
                      <a:lnTo>
                        <a:pt x="383" y="31"/>
                      </a:lnTo>
                      <a:lnTo>
                        <a:pt x="404" y="11"/>
                      </a:lnTo>
                      <a:close/>
                      <a:moveTo>
                        <a:pt x="401" y="55"/>
                      </a:moveTo>
                      <a:lnTo>
                        <a:pt x="380" y="74"/>
                      </a:lnTo>
                      <a:lnTo>
                        <a:pt x="360" y="55"/>
                      </a:lnTo>
                      <a:lnTo>
                        <a:pt x="380" y="34"/>
                      </a:lnTo>
                      <a:lnTo>
                        <a:pt x="401" y="55"/>
                      </a:lnTo>
                      <a:close/>
                      <a:moveTo>
                        <a:pt x="357" y="11"/>
                      </a:moveTo>
                      <a:lnTo>
                        <a:pt x="378" y="31"/>
                      </a:lnTo>
                      <a:lnTo>
                        <a:pt x="357" y="52"/>
                      </a:lnTo>
                      <a:lnTo>
                        <a:pt x="336" y="31"/>
                      </a:lnTo>
                      <a:lnTo>
                        <a:pt x="357" y="11"/>
                      </a:lnTo>
                      <a:close/>
                      <a:moveTo>
                        <a:pt x="355" y="55"/>
                      </a:moveTo>
                      <a:lnTo>
                        <a:pt x="335" y="74"/>
                      </a:lnTo>
                      <a:lnTo>
                        <a:pt x="314" y="55"/>
                      </a:lnTo>
                      <a:lnTo>
                        <a:pt x="335" y="34"/>
                      </a:lnTo>
                      <a:lnTo>
                        <a:pt x="355" y="55"/>
                      </a:lnTo>
                      <a:close/>
                      <a:moveTo>
                        <a:pt x="311" y="11"/>
                      </a:moveTo>
                      <a:lnTo>
                        <a:pt x="332" y="31"/>
                      </a:lnTo>
                      <a:lnTo>
                        <a:pt x="311" y="52"/>
                      </a:lnTo>
                      <a:lnTo>
                        <a:pt x="292" y="31"/>
                      </a:lnTo>
                      <a:lnTo>
                        <a:pt x="311" y="11"/>
                      </a:lnTo>
                      <a:close/>
                      <a:moveTo>
                        <a:pt x="310" y="55"/>
                      </a:moveTo>
                      <a:lnTo>
                        <a:pt x="289" y="74"/>
                      </a:lnTo>
                      <a:lnTo>
                        <a:pt x="268" y="55"/>
                      </a:lnTo>
                      <a:lnTo>
                        <a:pt x="289" y="34"/>
                      </a:lnTo>
                      <a:lnTo>
                        <a:pt x="310" y="55"/>
                      </a:lnTo>
                      <a:close/>
                      <a:moveTo>
                        <a:pt x="266" y="11"/>
                      </a:moveTo>
                      <a:lnTo>
                        <a:pt x="287" y="31"/>
                      </a:lnTo>
                      <a:lnTo>
                        <a:pt x="266" y="52"/>
                      </a:lnTo>
                      <a:lnTo>
                        <a:pt x="245" y="31"/>
                      </a:lnTo>
                      <a:lnTo>
                        <a:pt x="266" y="11"/>
                      </a:lnTo>
                      <a:close/>
                      <a:moveTo>
                        <a:pt x="264" y="55"/>
                      </a:moveTo>
                      <a:lnTo>
                        <a:pt x="244" y="74"/>
                      </a:lnTo>
                      <a:lnTo>
                        <a:pt x="223" y="55"/>
                      </a:lnTo>
                      <a:lnTo>
                        <a:pt x="244" y="34"/>
                      </a:lnTo>
                      <a:lnTo>
                        <a:pt x="264" y="55"/>
                      </a:lnTo>
                      <a:close/>
                      <a:moveTo>
                        <a:pt x="220" y="11"/>
                      </a:moveTo>
                      <a:lnTo>
                        <a:pt x="241" y="31"/>
                      </a:lnTo>
                      <a:lnTo>
                        <a:pt x="220" y="52"/>
                      </a:lnTo>
                      <a:lnTo>
                        <a:pt x="201" y="31"/>
                      </a:lnTo>
                      <a:lnTo>
                        <a:pt x="220" y="11"/>
                      </a:lnTo>
                      <a:close/>
                      <a:moveTo>
                        <a:pt x="219" y="55"/>
                      </a:moveTo>
                      <a:lnTo>
                        <a:pt x="198" y="74"/>
                      </a:lnTo>
                      <a:lnTo>
                        <a:pt x="177" y="55"/>
                      </a:lnTo>
                      <a:lnTo>
                        <a:pt x="198" y="34"/>
                      </a:lnTo>
                      <a:lnTo>
                        <a:pt x="219" y="55"/>
                      </a:lnTo>
                      <a:close/>
                      <a:moveTo>
                        <a:pt x="175" y="11"/>
                      </a:moveTo>
                      <a:lnTo>
                        <a:pt x="195" y="31"/>
                      </a:lnTo>
                      <a:lnTo>
                        <a:pt x="175" y="52"/>
                      </a:lnTo>
                      <a:lnTo>
                        <a:pt x="154" y="31"/>
                      </a:lnTo>
                      <a:lnTo>
                        <a:pt x="175" y="11"/>
                      </a:lnTo>
                      <a:close/>
                      <a:moveTo>
                        <a:pt x="173" y="55"/>
                      </a:moveTo>
                      <a:lnTo>
                        <a:pt x="152" y="74"/>
                      </a:lnTo>
                      <a:lnTo>
                        <a:pt x="132" y="55"/>
                      </a:lnTo>
                      <a:lnTo>
                        <a:pt x="152" y="34"/>
                      </a:lnTo>
                      <a:lnTo>
                        <a:pt x="173" y="55"/>
                      </a:lnTo>
                      <a:close/>
                      <a:moveTo>
                        <a:pt x="129" y="11"/>
                      </a:moveTo>
                      <a:lnTo>
                        <a:pt x="150" y="31"/>
                      </a:lnTo>
                      <a:lnTo>
                        <a:pt x="129" y="52"/>
                      </a:lnTo>
                      <a:lnTo>
                        <a:pt x="108" y="31"/>
                      </a:lnTo>
                      <a:lnTo>
                        <a:pt x="129" y="11"/>
                      </a:lnTo>
                      <a:close/>
                      <a:moveTo>
                        <a:pt x="126" y="55"/>
                      </a:moveTo>
                      <a:lnTo>
                        <a:pt x="107" y="74"/>
                      </a:lnTo>
                      <a:lnTo>
                        <a:pt x="86" y="55"/>
                      </a:lnTo>
                      <a:lnTo>
                        <a:pt x="107" y="34"/>
                      </a:lnTo>
                      <a:lnTo>
                        <a:pt x="126" y="55"/>
                      </a:lnTo>
                      <a:close/>
                      <a:moveTo>
                        <a:pt x="83" y="11"/>
                      </a:moveTo>
                      <a:lnTo>
                        <a:pt x="104" y="31"/>
                      </a:lnTo>
                      <a:lnTo>
                        <a:pt x="83" y="52"/>
                      </a:lnTo>
                      <a:lnTo>
                        <a:pt x="63" y="31"/>
                      </a:lnTo>
                      <a:lnTo>
                        <a:pt x="83" y="11"/>
                      </a:lnTo>
                      <a:close/>
                      <a:moveTo>
                        <a:pt x="82" y="55"/>
                      </a:moveTo>
                      <a:lnTo>
                        <a:pt x="61" y="74"/>
                      </a:lnTo>
                      <a:lnTo>
                        <a:pt x="40" y="55"/>
                      </a:lnTo>
                      <a:lnTo>
                        <a:pt x="61" y="34"/>
                      </a:lnTo>
                      <a:lnTo>
                        <a:pt x="82" y="55"/>
                      </a:lnTo>
                      <a:close/>
                      <a:moveTo>
                        <a:pt x="17" y="31"/>
                      </a:moveTo>
                      <a:lnTo>
                        <a:pt x="38" y="11"/>
                      </a:lnTo>
                      <a:lnTo>
                        <a:pt x="59" y="31"/>
                      </a:lnTo>
                      <a:lnTo>
                        <a:pt x="38" y="52"/>
                      </a:lnTo>
                      <a:lnTo>
                        <a:pt x="17" y="31"/>
                      </a:lnTo>
                      <a:close/>
                      <a:moveTo>
                        <a:pt x="17" y="77"/>
                      </a:moveTo>
                      <a:lnTo>
                        <a:pt x="38" y="56"/>
                      </a:lnTo>
                      <a:lnTo>
                        <a:pt x="59" y="77"/>
                      </a:lnTo>
                      <a:lnTo>
                        <a:pt x="38" y="98"/>
                      </a:lnTo>
                      <a:lnTo>
                        <a:pt x="17" y="77"/>
                      </a:lnTo>
                      <a:close/>
                      <a:moveTo>
                        <a:pt x="17" y="122"/>
                      </a:moveTo>
                      <a:lnTo>
                        <a:pt x="38" y="102"/>
                      </a:lnTo>
                      <a:lnTo>
                        <a:pt x="59" y="122"/>
                      </a:lnTo>
                      <a:lnTo>
                        <a:pt x="38" y="143"/>
                      </a:lnTo>
                      <a:lnTo>
                        <a:pt x="17" y="122"/>
                      </a:lnTo>
                      <a:close/>
                      <a:moveTo>
                        <a:pt x="17" y="168"/>
                      </a:moveTo>
                      <a:lnTo>
                        <a:pt x="38" y="147"/>
                      </a:lnTo>
                      <a:lnTo>
                        <a:pt x="59" y="168"/>
                      </a:lnTo>
                      <a:lnTo>
                        <a:pt x="38" y="189"/>
                      </a:lnTo>
                      <a:lnTo>
                        <a:pt x="17" y="168"/>
                      </a:lnTo>
                      <a:close/>
                      <a:moveTo>
                        <a:pt x="17" y="214"/>
                      </a:moveTo>
                      <a:lnTo>
                        <a:pt x="38" y="193"/>
                      </a:lnTo>
                      <a:lnTo>
                        <a:pt x="59" y="214"/>
                      </a:lnTo>
                      <a:lnTo>
                        <a:pt x="38" y="234"/>
                      </a:lnTo>
                      <a:lnTo>
                        <a:pt x="17" y="214"/>
                      </a:lnTo>
                      <a:close/>
                      <a:moveTo>
                        <a:pt x="17" y="259"/>
                      </a:moveTo>
                      <a:lnTo>
                        <a:pt x="38" y="239"/>
                      </a:lnTo>
                      <a:lnTo>
                        <a:pt x="59" y="259"/>
                      </a:lnTo>
                      <a:lnTo>
                        <a:pt x="38" y="280"/>
                      </a:lnTo>
                      <a:lnTo>
                        <a:pt x="17" y="259"/>
                      </a:lnTo>
                      <a:close/>
                      <a:moveTo>
                        <a:pt x="17" y="305"/>
                      </a:moveTo>
                      <a:lnTo>
                        <a:pt x="38" y="284"/>
                      </a:lnTo>
                      <a:lnTo>
                        <a:pt x="59" y="305"/>
                      </a:lnTo>
                      <a:lnTo>
                        <a:pt x="38" y="326"/>
                      </a:lnTo>
                      <a:lnTo>
                        <a:pt x="17" y="305"/>
                      </a:lnTo>
                      <a:close/>
                      <a:moveTo>
                        <a:pt x="17" y="350"/>
                      </a:moveTo>
                      <a:lnTo>
                        <a:pt x="38" y="330"/>
                      </a:lnTo>
                      <a:lnTo>
                        <a:pt x="59" y="350"/>
                      </a:lnTo>
                      <a:lnTo>
                        <a:pt x="38" y="371"/>
                      </a:lnTo>
                      <a:lnTo>
                        <a:pt x="17" y="350"/>
                      </a:lnTo>
                      <a:close/>
                      <a:moveTo>
                        <a:pt x="17" y="396"/>
                      </a:moveTo>
                      <a:lnTo>
                        <a:pt x="38" y="375"/>
                      </a:lnTo>
                      <a:lnTo>
                        <a:pt x="59" y="396"/>
                      </a:lnTo>
                      <a:lnTo>
                        <a:pt x="38" y="417"/>
                      </a:lnTo>
                      <a:lnTo>
                        <a:pt x="17" y="396"/>
                      </a:lnTo>
                      <a:close/>
                      <a:moveTo>
                        <a:pt x="17" y="442"/>
                      </a:moveTo>
                      <a:lnTo>
                        <a:pt x="38" y="421"/>
                      </a:lnTo>
                      <a:lnTo>
                        <a:pt x="59" y="442"/>
                      </a:lnTo>
                      <a:lnTo>
                        <a:pt x="38" y="462"/>
                      </a:lnTo>
                      <a:lnTo>
                        <a:pt x="17" y="442"/>
                      </a:lnTo>
                      <a:close/>
                      <a:moveTo>
                        <a:pt x="40" y="465"/>
                      </a:moveTo>
                      <a:lnTo>
                        <a:pt x="61" y="444"/>
                      </a:lnTo>
                      <a:lnTo>
                        <a:pt x="82" y="465"/>
                      </a:lnTo>
                      <a:lnTo>
                        <a:pt x="61" y="486"/>
                      </a:lnTo>
                      <a:lnTo>
                        <a:pt x="40" y="465"/>
                      </a:lnTo>
                      <a:close/>
                      <a:moveTo>
                        <a:pt x="61" y="530"/>
                      </a:moveTo>
                      <a:lnTo>
                        <a:pt x="40" y="511"/>
                      </a:lnTo>
                      <a:lnTo>
                        <a:pt x="61" y="490"/>
                      </a:lnTo>
                      <a:lnTo>
                        <a:pt x="82" y="511"/>
                      </a:lnTo>
                      <a:lnTo>
                        <a:pt x="61" y="530"/>
                      </a:lnTo>
                      <a:close/>
                      <a:moveTo>
                        <a:pt x="63" y="487"/>
                      </a:moveTo>
                      <a:lnTo>
                        <a:pt x="83" y="467"/>
                      </a:lnTo>
                      <a:lnTo>
                        <a:pt x="104" y="487"/>
                      </a:lnTo>
                      <a:lnTo>
                        <a:pt x="83" y="508"/>
                      </a:lnTo>
                      <a:lnTo>
                        <a:pt x="63" y="487"/>
                      </a:lnTo>
                      <a:close/>
                      <a:moveTo>
                        <a:pt x="107" y="530"/>
                      </a:moveTo>
                      <a:lnTo>
                        <a:pt x="86" y="511"/>
                      </a:lnTo>
                      <a:lnTo>
                        <a:pt x="107" y="490"/>
                      </a:lnTo>
                      <a:lnTo>
                        <a:pt x="126" y="511"/>
                      </a:lnTo>
                      <a:lnTo>
                        <a:pt x="107" y="530"/>
                      </a:lnTo>
                      <a:close/>
                      <a:moveTo>
                        <a:pt x="108" y="487"/>
                      </a:moveTo>
                      <a:lnTo>
                        <a:pt x="129" y="467"/>
                      </a:lnTo>
                      <a:lnTo>
                        <a:pt x="150" y="487"/>
                      </a:lnTo>
                      <a:lnTo>
                        <a:pt x="129" y="508"/>
                      </a:lnTo>
                      <a:lnTo>
                        <a:pt x="108" y="487"/>
                      </a:lnTo>
                      <a:close/>
                      <a:moveTo>
                        <a:pt x="152" y="530"/>
                      </a:moveTo>
                      <a:lnTo>
                        <a:pt x="132" y="511"/>
                      </a:lnTo>
                      <a:lnTo>
                        <a:pt x="152" y="490"/>
                      </a:lnTo>
                      <a:lnTo>
                        <a:pt x="173" y="511"/>
                      </a:lnTo>
                      <a:lnTo>
                        <a:pt x="152" y="530"/>
                      </a:lnTo>
                      <a:close/>
                      <a:moveTo>
                        <a:pt x="154" y="487"/>
                      </a:moveTo>
                      <a:lnTo>
                        <a:pt x="175" y="467"/>
                      </a:lnTo>
                      <a:lnTo>
                        <a:pt x="195" y="487"/>
                      </a:lnTo>
                      <a:lnTo>
                        <a:pt x="175" y="508"/>
                      </a:lnTo>
                      <a:lnTo>
                        <a:pt x="154" y="487"/>
                      </a:lnTo>
                      <a:close/>
                      <a:moveTo>
                        <a:pt x="198" y="530"/>
                      </a:moveTo>
                      <a:lnTo>
                        <a:pt x="177" y="511"/>
                      </a:lnTo>
                      <a:lnTo>
                        <a:pt x="198" y="490"/>
                      </a:lnTo>
                      <a:lnTo>
                        <a:pt x="219" y="511"/>
                      </a:lnTo>
                      <a:lnTo>
                        <a:pt x="198" y="530"/>
                      </a:lnTo>
                      <a:close/>
                      <a:moveTo>
                        <a:pt x="201" y="487"/>
                      </a:moveTo>
                      <a:lnTo>
                        <a:pt x="220" y="467"/>
                      </a:lnTo>
                      <a:lnTo>
                        <a:pt x="241" y="487"/>
                      </a:lnTo>
                      <a:lnTo>
                        <a:pt x="220" y="508"/>
                      </a:lnTo>
                      <a:lnTo>
                        <a:pt x="201" y="487"/>
                      </a:lnTo>
                      <a:close/>
                      <a:moveTo>
                        <a:pt x="244" y="530"/>
                      </a:moveTo>
                      <a:lnTo>
                        <a:pt x="223" y="511"/>
                      </a:lnTo>
                      <a:lnTo>
                        <a:pt x="244" y="490"/>
                      </a:lnTo>
                      <a:lnTo>
                        <a:pt x="264" y="511"/>
                      </a:lnTo>
                      <a:lnTo>
                        <a:pt x="244" y="530"/>
                      </a:lnTo>
                      <a:close/>
                      <a:moveTo>
                        <a:pt x="245" y="487"/>
                      </a:moveTo>
                      <a:lnTo>
                        <a:pt x="266" y="467"/>
                      </a:lnTo>
                      <a:lnTo>
                        <a:pt x="287" y="487"/>
                      </a:lnTo>
                      <a:lnTo>
                        <a:pt x="266" y="508"/>
                      </a:lnTo>
                      <a:lnTo>
                        <a:pt x="245" y="487"/>
                      </a:lnTo>
                      <a:close/>
                      <a:moveTo>
                        <a:pt x="289" y="530"/>
                      </a:moveTo>
                      <a:lnTo>
                        <a:pt x="268" y="511"/>
                      </a:lnTo>
                      <a:lnTo>
                        <a:pt x="289" y="490"/>
                      </a:lnTo>
                      <a:lnTo>
                        <a:pt x="310" y="511"/>
                      </a:lnTo>
                      <a:lnTo>
                        <a:pt x="289" y="530"/>
                      </a:lnTo>
                      <a:close/>
                      <a:moveTo>
                        <a:pt x="292" y="487"/>
                      </a:moveTo>
                      <a:lnTo>
                        <a:pt x="311" y="467"/>
                      </a:lnTo>
                      <a:lnTo>
                        <a:pt x="332" y="487"/>
                      </a:lnTo>
                      <a:lnTo>
                        <a:pt x="311" y="508"/>
                      </a:lnTo>
                      <a:lnTo>
                        <a:pt x="292" y="487"/>
                      </a:lnTo>
                      <a:close/>
                      <a:moveTo>
                        <a:pt x="335" y="530"/>
                      </a:moveTo>
                      <a:lnTo>
                        <a:pt x="314" y="511"/>
                      </a:lnTo>
                      <a:lnTo>
                        <a:pt x="335" y="490"/>
                      </a:lnTo>
                      <a:lnTo>
                        <a:pt x="355" y="511"/>
                      </a:lnTo>
                      <a:lnTo>
                        <a:pt x="335" y="530"/>
                      </a:lnTo>
                      <a:close/>
                      <a:moveTo>
                        <a:pt x="336" y="487"/>
                      </a:moveTo>
                      <a:lnTo>
                        <a:pt x="357" y="467"/>
                      </a:lnTo>
                      <a:lnTo>
                        <a:pt x="378" y="487"/>
                      </a:lnTo>
                      <a:lnTo>
                        <a:pt x="357" y="508"/>
                      </a:lnTo>
                      <a:lnTo>
                        <a:pt x="336" y="487"/>
                      </a:lnTo>
                      <a:close/>
                      <a:moveTo>
                        <a:pt x="380" y="530"/>
                      </a:moveTo>
                      <a:lnTo>
                        <a:pt x="360" y="511"/>
                      </a:lnTo>
                      <a:lnTo>
                        <a:pt x="380" y="490"/>
                      </a:lnTo>
                      <a:lnTo>
                        <a:pt x="401" y="511"/>
                      </a:lnTo>
                      <a:lnTo>
                        <a:pt x="380" y="530"/>
                      </a:lnTo>
                      <a:close/>
                      <a:moveTo>
                        <a:pt x="383" y="487"/>
                      </a:moveTo>
                      <a:lnTo>
                        <a:pt x="404" y="467"/>
                      </a:lnTo>
                      <a:lnTo>
                        <a:pt x="423" y="487"/>
                      </a:lnTo>
                      <a:lnTo>
                        <a:pt x="404" y="508"/>
                      </a:lnTo>
                      <a:lnTo>
                        <a:pt x="383" y="487"/>
                      </a:lnTo>
                      <a:close/>
                      <a:moveTo>
                        <a:pt x="426" y="530"/>
                      </a:moveTo>
                      <a:lnTo>
                        <a:pt x="405" y="511"/>
                      </a:lnTo>
                      <a:lnTo>
                        <a:pt x="426" y="490"/>
                      </a:lnTo>
                      <a:lnTo>
                        <a:pt x="447" y="511"/>
                      </a:lnTo>
                      <a:lnTo>
                        <a:pt x="426" y="530"/>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38" name="Freeform 14"/>
                <p:cNvSpPr>
                  <a:spLocks/>
                </p:cNvSpPr>
                <p:nvPr/>
              </p:nvSpPr>
              <p:spPr bwMode="auto">
                <a:xfrm>
                  <a:off x="8067675" y="5065713"/>
                  <a:ext cx="4763" cy="4763"/>
                </a:xfrm>
                <a:custGeom>
                  <a:avLst/>
                  <a:gdLst>
                    <a:gd name="T0" fmla="*/ 3 w 3"/>
                    <a:gd name="T1" fmla="*/ 3 h 3"/>
                    <a:gd name="T2" fmla="*/ 3 w 3"/>
                    <a:gd name="T3" fmla="*/ 0 h 3"/>
                    <a:gd name="T4" fmla="*/ 0 w 3"/>
                    <a:gd name="T5" fmla="*/ 0 h 3"/>
                    <a:gd name="T6" fmla="*/ 3 w 3"/>
                    <a:gd name="T7" fmla="*/ 3 h 3"/>
                  </a:gdLst>
                  <a:ahLst/>
                  <a:cxnLst>
                    <a:cxn ang="0">
                      <a:pos x="T0" y="T1"/>
                    </a:cxn>
                    <a:cxn ang="0">
                      <a:pos x="T2" y="T3"/>
                    </a:cxn>
                    <a:cxn ang="0">
                      <a:pos x="T4" y="T5"/>
                    </a:cxn>
                    <a:cxn ang="0">
                      <a:pos x="T6" y="T7"/>
                    </a:cxn>
                  </a:cxnLst>
                  <a:rect l="0" t="0" r="r" b="b"/>
                  <a:pathLst>
                    <a:path w="3" h="3">
                      <a:moveTo>
                        <a:pt x="3" y="3"/>
                      </a:moveTo>
                      <a:lnTo>
                        <a:pt x="3" y="0"/>
                      </a:lnTo>
                      <a:lnTo>
                        <a:pt x="0" y="0"/>
                      </a:lnTo>
                      <a:lnTo>
                        <a:pt x="3" y="3"/>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39" name="Freeform 15"/>
                <p:cNvSpPr>
                  <a:spLocks/>
                </p:cNvSpPr>
                <p:nvPr/>
              </p:nvSpPr>
              <p:spPr bwMode="auto">
                <a:xfrm>
                  <a:off x="7945438" y="5076826"/>
                  <a:ext cx="31750" cy="131763"/>
                </a:xfrm>
                <a:custGeom>
                  <a:avLst/>
                  <a:gdLst>
                    <a:gd name="T0" fmla="*/ 4 w 14"/>
                    <a:gd name="T1" fmla="*/ 54 h 59"/>
                    <a:gd name="T2" fmla="*/ 14 w 14"/>
                    <a:gd name="T3" fmla="*/ 59 h 59"/>
                    <a:gd name="T4" fmla="*/ 14 w 14"/>
                    <a:gd name="T5" fmla="*/ 4 h 59"/>
                    <a:gd name="T6" fmla="*/ 0 w 14"/>
                    <a:gd name="T7" fmla="*/ 0 h 59"/>
                    <a:gd name="T8" fmla="*/ 0 w 14"/>
                    <a:gd name="T9" fmla="*/ 52 h 59"/>
                    <a:gd name="T10" fmla="*/ 4 w 14"/>
                    <a:gd name="T11" fmla="*/ 54 h 59"/>
                  </a:gdLst>
                  <a:ahLst/>
                  <a:cxnLst>
                    <a:cxn ang="0">
                      <a:pos x="T0" y="T1"/>
                    </a:cxn>
                    <a:cxn ang="0">
                      <a:pos x="T2" y="T3"/>
                    </a:cxn>
                    <a:cxn ang="0">
                      <a:pos x="T4" y="T5"/>
                    </a:cxn>
                    <a:cxn ang="0">
                      <a:pos x="T6" y="T7"/>
                    </a:cxn>
                    <a:cxn ang="0">
                      <a:pos x="T8" y="T9"/>
                    </a:cxn>
                    <a:cxn ang="0">
                      <a:pos x="T10" y="T11"/>
                    </a:cxn>
                  </a:cxnLst>
                  <a:rect l="0" t="0" r="r" b="b"/>
                  <a:pathLst>
                    <a:path w="14" h="59">
                      <a:moveTo>
                        <a:pt x="4" y="54"/>
                      </a:moveTo>
                      <a:cubicBezTo>
                        <a:pt x="8" y="55"/>
                        <a:pt x="11" y="57"/>
                        <a:pt x="14" y="59"/>
                      </a:cubicBezTo>
                      <a:cubicBezTo>
                        <a:pt x="14" y="4"/>
                        <a:pt x="14" y="4"/>
                        <a:pt x="14" y="4"/>
                      </a:cubicBezTo>
                      <a:cubicBezTo>
                        <a:pt x="10" y="3"/>
                        <a:pt x="5" y="2"/>
                        <a:pt x="0" y="0"/>
                      </a:cubicBezTo>
                      <a:cubicBezTo>
                        <a:pt x="0" y="52"/>
                        <a:pt x="0" y="52"/>
                        <a:pt x="0" y="52"/>
                      </a:cubicBezTo>
                      <a:cubicBezTo>
                        <a:pt x="1" y="52"/>
                        <a:pt x="2" y="53"/>
                        <a:pt x="4" y="54"/>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40" name="Freeform 16"/>
                <p:cNvSpPr>
                  <a:spLocks/>
                </p:cNvSpPr>
                <p:nvPr/>
              </p:nvSpPr>
              <p:spPr bwMode="auto">
                <a:xfrm>
                  <a:off x="7627938" y="5392738"/>
                  <a:ext cx="50800" cy="144463"/>
                </a:xfrm>
                <a:custGeom>
                  <a:avLst/>
                  <a:gdLst>
                    <a:gd name="T0" fmla="*/ 0 w 23"/>
                    <a:gd name="T1" fmla="*/ 0 h 65"/>
                    <a:gd name="T2" fmla="*/ 0 w 23"/>
                    <a:gd name="T3" fmla="*/ 56 h 65"/>
                    <a:gd name="T4" fmla="*/ 9 w 23"/>
                    <a:gd name="T5" fmla="*/ 61 h 65"/>
                    <a:gd name="T6" fmla="*/ 23 w 23"/>
                    <a:gd name="T7" fmla="*/ 65 h 65"/>
                    <a:gd name="T8" fmla="*/ 23 w 23"/>
                    <a:gd name="T9" fmla="*/ 13 h 65"/>
                    <a:gd name="T10" fmla="*/ 0 w 23"/>
                    <a:gd name="T11" fmla="*/ 0 h 65"/>
                  </a:gdLst>
                  <a:ahLst/>
                  <a:cxnLst>
                    <a:cxn ang="0">
                      <a:pos x="T0" y="T1"/>
                    </a:cxn>
                    <a:cxn ang="0">
                      <a:pos x="T2" y="T3"/>
                    </a:cxn>
                    <a:cxn ang="0">
                      <a:pos x="T4" y="T5"/>
                    </a:cxn>
                    <a:cxn ang="0">
                      <a:pos x="T6" y="T7"/>
                    </a:cxn>
                    <a:cxn ang="0">
                      <a:pos x="T8" y="T9"/>
                    </a:cxn>
                    <a:cxn ang="0">
                      <a:pos x="T10" y="T11"/>
                    </a:cxn>
                  </a:cxnLst>
                  <a:rect l="0" t="0" r="r" b="b"/>
                  <a:pathLst>
                    <a:path w="23" h="65">
                      <a:moveTo>
                        <a:pt x="0" y="0"/>
                      </a:moveTo>
                      <a:cubicBezTo>
                        <a:pt x="0" y="56"/>
                        <a:pt x="0" y="56"/>
                        <a:pt x="0" y="56"/>
                      </a:cubicBezTo>
                      <a:cubicBezTo>
                        <a:pt x="2" y="58"/>
                        <a:pt x="5" y="60"/>
                        <a:pt x="9" y="61"/>
                      </a:cubicBezTo>
                      <a:cubicBezTo>
                        <a:pt x="13" y="62"/>
                        <a:pt x="18" y="64"/>
                        <a:pt x="23" y="65"/>
                      </a:cubicBezTo>
                      <a:cubicBezTo>
                        <a:pt x="23" y="13"/>
                        <a:pt x="23" y="13"/>
                        <a:pt x="23" y="13"/>
                      </a:cubicBezTo>
                      <a:cubicBezTo>
                        <a:pt x="15" y="10"/>
                        <a:pt x="8" y="5"/>
                        <a:pt x="0" y="0"/>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41" name="Freeform 17"/>
                <p:cNvSpPr>
                  <a:spLocks/>
                </p:cNvSpPr>
                <p:nvPr/>
              </p:nvSpPr>
              <p:spPr bwMode="auto">
                <a:xfrm>
                  <a:off x="7621588" y="5103813"/>
                  <a:ext cx="57150" cy="222250"/>
                </a:xfrm>
                <a:custGeom>
                  <a:avLst/>
                  <a:gdLst>
                    <a:gd name="T0" fmla="*/ 17 w 26"/>
                    <a:gd name="T1" fmla="*/ 8 h 100"/>
                    <a:gd name="T2" fmla="*/ 5 w 26"/>
                    <a:gd name="T3" fmla="*/ 27 h 100"/>
                    <a:gd name="T4" fmla="*/ 0 w 26"/>
                    <a:gd name="T5" fmla="*/ 51 h 100"/>
                    <a:gd name="T6" fmla="*/ 3 w 26"/>
                    <a:gd name="T7" fmla="*/ 69 h 100"/>
                    <a:gd name="T8" fmla="*/ 12 w 26"/>
                    <a:gd name="T9" fmla="*/ 86 h 100"/>
                    <a:gd name="T10" fmla="*/ 26 w 26"/>
                    <a:gd name="T11" fmla="*/ 100 h 100"/>
                    <a:gd name="T12" fmla="*/ 26 w 26"/>
                    <a:gd name="T13" fmla="*/ 0 h 100"/>
                    <a:gd name="T14" fmla="*/ 17 w 26"/>
                    <a:gd name="T15" fmla="*/ 8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00">
                      <a:moveTo>
                        <a:pt x="17" y="8"/>
                      </a:moveTo>
                      <a:cubicBezTo>
                        <a:pt x="11" y="14"/>
                        <a:pt x="7" y="20"/>
                        <a:pt x="5" y="27"/>
                      </a:cubicBezTo>
                      <a:cubicBezTo>
                        <a:pt x="2" y="34"/>
                        <a:pt x="0" y="42"/>
                        <a:pt x="0" y="51"/>
                      </a:cubicBezTo>
                      <a:cubicBezTo>
                        <a:pt x="0" y="57"/>
                        <a:pt x="1" y="63"/>
                        <a:pt x="3" y="69"/>
                      </a:cubicBezTo>
                      <a:cubicBezTo>
                        <a:pt x="5" y="75"/>
                        <a:pt x="8" y="81"/>
                        <a:pt x="12" y="86"/>
                      </a:cubicBezTo>
                      <a:cubicBezTo>
                        <a:pt x="15" y="91"/>
                        <a:pt x="20" y="96"/>
                        <a:pt x="26" y="100"/>
                      </a:cubicBezTo>
                      <a:cubicBezTo>
                        <a:pt x="26" y="0"/>
                        <a:pt x="26" y="0"/>
                        <a:pt x="26" y="0"/>
                      </a:cubicBezTo>
                      <a:cubicBezTo>
                        <a:pt x="22" y="3"/>
                        <a:pt x="19" y="5"/>
                        <a:pt x="17" y="8"/>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42" name="Freeform 18"/>
                <p:cNvSpPr>
                  <a:spLocks/>
                </p:cNvSpPr>
                <p:nvPr/>
              </p:nvSpPr>
              <p:spPr bwMode="auto">
                <a:xfrm>
                  <a:off x="7859713" y="5194301"/>
                  <a:ext cx="73025" cy="360363"/>
                </a:xfrm>
                <a:custGeom>
                  <a:avLst/>
                  <a:gdLst>
                    <a:gd name="T0" fmla="*/ 28 w 33"/>
                    <a:gd name="T1" fmla="*/ 14 h 162"/>
                    <a:gd name="T2" fmla="*/ 1 w 33"/>
                    <a:gd name="T3" fmla="*/ 0 h 162"/>
                    <a:gd name="T4" fmla="*/ 0 w 33"/>
                    <a:gd name="T5" fmla="*/ 0 h 162"/>
                    <a:gd name="T6" fmla="*/ 0 w 33"/>
                    <a:gd name="T7" fmla="*/ 162 h 162"/>
                    <a:gd name="T8" fmla="*/ 5 w 33"/>
                    <a:gd name="T9" fmla="*/ 162 h 162"/>
                    <a:gd name="T10" fmla="*/ 5 w 33"/>
                    <a:gd name="T11" fmla="*/ 127 h 162"/>
                    <a:gd name="T12" fmla="*/ 31 w 33"/>
                    <a:gd name="T13" fmla="*/ 116 h 162"/>
                    <a:gd name="T14" fmla="*/ 33 w 33"/>
                    <a:gd name="T15" fmla="*/ 114 h 162"/>
                    <a:gd name="T16" fmla="*/ 33 w 33"/>
                    <a:gd name="T17" fmla="*/ 18 h 162"/>
                    <a:gd name="T18" fmla="*/ 28 w 33"/>
                    <a:gd name="T19" fmla="*/ 14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62">
                      <a:moveTo>
                        <a:pt x="28" y="14"/>
                      </a:moveTo>
                      <a:cubicBezTo>
                        <a:pt x="21" y="9"/>
                        <a:pt x="12" y="5"/>
                        <a:pt x="1" y="0"/>
                      </a:cubicBezTo>
                      <a:cubicBezTo>
                        <a:pt x="1" y="0"/>
                        <a:pt x="1" y="0"/>
                        <a:pt x="0" y="0"/>
                      </a:cubicBezTo>
                      <a:cubicBezTo>
                        <a:pt x="0" y="162"/>
                        <a:pt x="0" y="162"/>
                        <a:pt x="0" y="162"/>
                      </a:cubicBezTo>
                      <a:cubicBezTo>
                        <a:pt x="5" y="162"/>
                        <a:pt x="5" y="162"/>
                        <a:pt x="5" y="162"/>
                      </a:cubicBezTo>
                      <a:cubicBezTo>
                        <a:pt x="5" y="127"/>
                        <a:pt x="5" y="127"/>
                        <a:pt x="5" y="127"/>
                      </a:cubicBezTo>
                      <a:cubicBezTo>
                        <a:pt x="15" y="125"/>
                        <a:pt x="24" y="121"/>
                        <a:pt x="31" y="116"/>
                      </a:cubicBezTo>
                      <a:cubicBezTo>
                        <a:pt x="32" y="115"/>
                        <a:pt x="33" y="115"/>
                        <a:pt x="33" y="114"/>
                      </a:cubicBezTo>
                      <a:cubicBezTo>
                        <a:pt x="33" y="18"/>
                        <a:pt x="33" y="18"/>
                        <a:pt x="33" y="18"/>
                      </a:cubicBezTo>
                      <a:cubicBezTo>
                        <a:pt x="32" y="17"/>
                        <a:pt x="30" y="15"/>
                        <a:pt x="28" y="14"/>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43" name="Freeform 19"/>
                <p:cNvSpPr>
                  <a:spLocks/>
                </p:cNvSpPr>
                <p:nvPr/>
              </p:nvSpPr>
              <p:spPr bwMode="auto">
                <a:xfrm>
                  <a:off x="7859713" y="4948238"/>
                  <a:ext cx="73025" cy="184150"/>
                </a:xfrm>
                <a:custGeom>
                  <a:avLst/>
                  <a:gdLst>
                    <a:gd name="T0" fmla="*/ 9 w 33"/>
                    <a:gd name="T1" fmla="*/ 76 h 83"/>
                    <a:gd name="T2" fmla="*/ 24 w 33"/>
                    <a:gd name="T3" fmla="*/ 80 h 83"/>
                    <a:gd name="T4" fmla="*/ 33 w 33"/>
                    <a:gd name="T5" fmla="*/ 83 h 83"/>
                    <a:gd name="T6" fmla="*/ 33 w 33"/>
                    <a:gd name="T7" fmla="*/ 32 h 83"/>
                    <a:gd name="T8" fmla="*/ 29 w 33"/>
                    <a:gd name="T9" fmla="*/ 31 h 83"/>
                    <a:gd name="T10" fmla="*/ 5 w 33"/>
                    <a:gd name="T11" fmla="*/ 29 h 83"/>
                    <a:gd name="T12" fmla="*/ 5 w 33"/>
                    <a:gd name="T13" fmla="*/ 0 h 83"/>
                    <a:gd name="T14" fmla="*/ 0 w 33"/>
                    <a:gd name="T15" fmla="*/ 0 h 83"/>
                    <a:gd name="T16" fmla="*/ 0 w 33"/>
                    <a:gd name="T17" fmla="*/ 75 h 83"/>
                    <a:gd name="T18" fmla="*/ 9 w 33"/>
                    <a:gd name="T19"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83">
                      <a:moveTo>
                        <a:pt x="9" y="76"/>
                      </a:moveTo>
                      <a:cubicBezTo>
                        <a:pt x="15" y="77"/>
                        <a:pt x="20" y="78"/>
                        <a:pt x="24" y="80"/>
                      </a:cubicBezTo>
                      <a:cubicBezTo>
                        <a:pt x="27" y="81"/>
                        <a:pt x="30" y="82"/>
                        <a:pt x="33" y="83"/>
                      </a:cubicBezTo>
                      <a:cubicBezTo>
                        <a:pt x="33" y="32"/>
                        <a:pt x="33" y="32"/>
                        <a:pt x="33" y="32"/>
                      </a:cubicBezTo>
                      <a:cubicBezTo>
                        <a:pt x="32" y="32"/>
                        <a:pt x="31" y="32"/>
                        <a:pt x="29" y="31"/>
                      </a:cubicBezTo>
                      <a:cubicBezTo>
                        <a:pt x="22" y="30"/>
                        <a:pt x="14" y="29"/>
                        <a:pt x="5" y="29"/>
                      </a:cubicBezTo>
                      <a:cubicBezTo>
                        <a:pt x="5" y="0"/>
                        <a:pt x="5" y="0"/>
                        <a:pt x="5" y="0"/>
                      </a:cubicBezTo>
                      <a:cubicBezTo>
                        <a:pt x="0" y="0"/>
                        <a:pt x="0" y="0"/>
                        <a:pt x="0" y="0"/>
                      </a:cubicBezTo>
                      <a:cubicBezTo>
                        <a:pt x="0" y="75"/>
                        <a:pt x="0" y="75"/>
                        <a:pt x="0" y="75"/>
                      </a:cubicBezTo>
                      <a:cubicBezTo>
                        <a:pt x="3" y="75"/>
                        <a:pt x="6" y="76"/>
                        <a:pt x="9" y="76"/>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44" name="Freeform 20"/>
                <p:cNvSpPr>
                  <a:spLocks/>
                </p:cNvSpPr>
                <p:nvPr/>
              </p:nvSpPr>
              <p:spPr bwMode="auto">
                <a:xfrm>
                  <a:off x="7775575" y="5008563"/>
                  <a:ext cx="73025" cy="606425"/>
                </a:xfrm>
                <a:custGeom>
                  <a:avLst/>
                  <a:gdLst>
                    <a:gd name="T0" fmla="*/ 19 w 33"/>
                    <a:gd name="T1" fmla="*/ 104 h 273"/>
                    <a:gd name="T2" fmla="*/ 11 w 33"/>
                    <a:gd name="T3" fmla="*/ 98 h 273"/>
                    <a:gd name="T4" fmla="*/ 8 w 33"/>
                    <a:gd name="T5" fmla="*/ 93 h 273"/>
                    <a:gd name="T6" fmla="*/ 8 w 33"/>
                    <a:gd name="T7" fmla="*/ 88 h 273"/>
                    <a:gd name="T8" fmla="*/ 9 w 33"/>
                    <a:gd name="T9" fmla="*/ 83 h 273"/>
                    <a:gd name="T10" fmla="*/ 12 w 33"/>
                    <a:gd name="T11" fmla="*/ 78 h 273"/>
                    <a:gd name="T12" fmla="*/ 18 w 33"/>
                    <a:gd name="T13" fmla="*/ 75 h 273"/>
                    <a:gd name="T14" fmla="*/ 26 w 33"/>
                    <a:gd name="T15" fmla="*/ 74 h 273"/>
                    <a:gd name="T16" fmla="*/ 33 w 33"/>
                    <a:gd name="T17" fmla="*/ 74 h 273"/>
                    <a:gd name="T18" fmla="*/ 33 w 33"/>
                    <a:gd name="T19" fmla="*/ 0 h 273"/>
                    <a:gd name="T20" fmla="*/ 2 w 33"/>
                    <a:gd name="T21" fmla="*/ 0 h 273"/>
                    <a:gd name="T22" fmla="*/ 2 w 33"/>
                    <a:gd name="T23" fmla="*/ 30 h 273"/>
                    <a:gd name="T24" fmla="*/ 0 w 33"/>
                    <a:gd name="T25" fmla="*/ 30 h 273"/>
                    <a:gd name="T26" fmla="*/ 0 w 33"/>
                    <a:gd name="T27" fmla="*/ 160 h 273"/>
                    <a:gd name="T28" fmla="*/ 8 w 33"/>
                    <a:gd name="T29" fmla="*/ 164 h 273"/>
                    <a:gd name="T30" fmla="*/ 18 w 33"/>
                    <a:gd name="T31" fmla="*/ 170 h 273"/>
                    <a:gd name="T32" fmla="*/ 22 w 33"/>
                    <a:gd name="T33" fmla="*/ 175 h 273"/>
                    <a:gd name="T34" fmla="*/ 23 w 33"/>
                    <a:gd name="T35" fmla="*/ 181 h 273"/>
                    <a:gd name="T36" fmla="*/ 22 w 33"/>
                    <a:gd name="T37" fmla="*/ 186 h 273"/>
                    <a:gd name="T38" fmla="*/ 19 w 33"/>
                    <a:gd name="T39" fmla="*/ 191 h 273"/>
                    <a:gd name="T40" fmla="*/ 14 w 33"/>
                    <a:gd name="T41" fmla="*/ 194 h 273"/>
                    <a:gd name="T42" fmla="*/ 6 w 33"/>
                    <a:gd name="T43" fmla="*/ 196 h 273"/>
                    <a:gd name="T44" fmla="*/ 0 w 33"/>
                    <a:gd name="T45" fmla="*/ 196 h 273"/>
                    <a:gd name="T46" fmla="*/ 0 w 33"/>
                    <a:gd name="T47" fmla="*/ 242 h 273"/>
                    <a:gd name="T48" fmla="*/ 2 w 33"/>
                    <a:gd name="T49" fmla="*/ 242 h 273"/>
                    <a:gd name="T50" fmla="*/ 2 w 33"/>
                    <a:gd name="T51" fmla="*/ 273 h 273"/>
                    <a:gd name="T52" fmla="*/ 33 w 33"/>
                    <a:gd name="T53" fmla="*/ 273 h 273"/>
                    <a:gd name="T54" fmla="*/ 33 w 33"/>
                    <a:gd name="T55" fmla="*/ 111 h 273"/>
                    <a:gd name="T56" fmla="*/ 19 w 33"/>
                    <a:gd name="T57" fmla="*/ 104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 h="273">
                      <a:moveTo>
                        <a:pt x="19" y="104"/>
                      </a:moveTo>
                      <a:cubicBezTo>
                        <a:pt x="16" y="102"/>
                        <a:pt x="13" y="100"/>
                        <a:pt x="11" y="98"/>
                      </a:cubicBezTo>
                      <a:cubicBezTo>
                        <a:pt x="10" y="96"/>
                        <a:pt x="9" y="94"/>
                        <a:pt x="8" y="93"/>
                      </a:cubicBezTo>
                      <a:cubicBezTo>
                        <a:pt x="8" y="91"/>
                        <a:pt x="8" y="89"/>
                        <a:pt x="8" y="88"/>
                      </a:cubicBezTo>
                      <a:cubicBezTo>
                        <a:pt x="8" y="86"/>
                        <a:pt x="8" y="84"/>
                        <a:pt x="9" y="83"/>
                      </a:cubicBezTo>
                      <a:cubicBezTo>
                        <a:pt x="10" y="81"/>
                        <a:pt x="11" y="80"/>
                        <a:pt x="12" y="78"/>
                      </a:cubicBezTo>
                      <a:cubicBezTo>
                        <a:pt x="14" y="77"/>
                        <a:pt x="16" y="76"/>
                        <a:pt x="18" y="75"/>
                      </a:cubicBezTo>
                      <a:cubicBezTo>
                        <a:pt x="20" y="74"/>
                        <a:pt x="23" y="74"/>
                        <a:pt x="26" y="74"/>
                      </a:cubicBezTo>
                      <a:cubicBezTo>
                        <a:pt x="28" y="74"/>
                        <a:pt x="31" y="74"/>
                        <a:pt x="33" y="74"/>
                      </a:cubicBezTo>
                      <a:cubicBezTo>
                        <a:pt x="33" y="0"/>
                        <a:pt x="33" y="0"/>
                        <a:pt x="33" y="0"/>
                      </a:cubicBezTo>
                      <a:cubicBezTo>
                        <a:pt x="2" y="0"/>
                        <a:pt x="2" y="0"/>
                        <a:pt x="2" y="0"/>
                      </a:cubicBezTo>
                      <a:cubicBezTo>
                        <a:pt x="2" y="30"/>
                        <a:pt x="2" y="30"/>
                        <a:pt x="2" y="30"/>
                      </a:cubicBezTo>
                      <a:cubicBezTo>
                        <a:pt x="1" y="30"/>
                        <a:pt x="1" y="30"/>
                        <a:pt x="0" y="30"/>
                      </a:cubicBezTo>
                      <a:cubicBezTo>
                        <a:pt x="0" y="160"/>
                        <a:pt x="0" y="160"/>
                        <a:pt x="0" y="160"/>
                      </a:cubicBezTo>
                      <a:cubicBezTo>
                        <a:pt x="3" y="161"/>
                        <a:pt x="6" y="162"/>
                        <a:pt x="8" y="164"/>
                      </a:cubicBezTo>
                      <a:cubicBezTo>
                        <a:pt x="13" y="166"/>
                        <a:pt x="16" y="168"/>
                        <a:pt x="18" y="170"/>
                      </a:cubicBezTo>
                      <a:cubicBezTo>
                        <a:pt x="20" y="172"/>
                        <a:pt x="22" y="174"/>
                        <a:pt x="22" y="175"/>
                      </a:cubicBezTo>
                      <a:cubicBezTo>
                        <a:pt x="23" y="177"/>
                        <a:pt x="23" y="179"/>
                        <a:pt x="23" y="181"/>
                      </a:cubicBezTo>
                      <a:cubicBezTo>
                        <a:pt x="23" y="183"/>
                        <a:pt x="23" y="185"/>
                        <a:pt x="22" y="186"/>
                      </a:cubicBezTo>
                      <a:cubicBezTo>
                        <a:pt x="21" y="188"/>
                        <a:pt x="20" y="190"/>
                        <a:pt x="19" y="191"/>
                      </a:cubicBezTo>
                      <a:cubicBezTo>
                        <a:pt x="18" y="192"/>
                        <a:pt x="16" y="194"/>
                        <a:pt x="14" y="194"/>
                      </a:cubicBezTo>
                      <a:cubicBezTo>
                        <a:pt x="12" y="195"/>
                        <a:pt x="9" y="196"/>
                        <a:pt x="6" y="196"/>
                      </a:cubicBezTo>
                      <a:cubicBezTo>
                        <a:pt x="4" y="196"/>
                        <a:pt x="2" y="196"/>
                        <a:pt x="0" y="196"/>
                      </a:cubicBezTo>
                      <a:cubicBezTo>
                        <a:pt x="0" y="242"/>
                        <a:pt x="0" y="242"/>
                        <a:pt x="0" y="242"/>
                      </a:cubicBezTo>
                      <a:cubicBezTo>
                        <a:pt x="1" y="242"/>
                        <a:pt x="1" y="242"/>
                        <a:pt x="2" y="242"/>
                      </a:cubicBezTo>
                      <a:cubicBezTo>
                        <a:pt x="2" y="273"/>
                        <a:pt x="2" y="273"/>
                        <a:pt x="2" y="273"/>
                      </a:cubicBezTo>
                      <a:cubicBezTo>
                        <a:pt x="33" y="273"/>
                        <a:pt x="33" y="273"/>
                        <a:pt x="33" y="273"/>
                      </a:cubicBezTo>
                      <a:cubicBezTo>
                        <a:pt x="33" y="111"/>
                        <a:pt x="33" y="111"/>
                        <a:pt x="33" y="111"/>
                      </a:cubicBezTo>
                      <a:cubicBezTo>
                        <a:pt x="27" y="108"/>
                        <a:pt x="23" y="106"/>
                        <a:pt x="19" y="104"/>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45" name="Freeform 21"/>
                <p:cNvSpPr>
                  <a:spLocks/>
                </p:cNvSpPr>
                <p:nvPr/>
              </p:nvSpPr>
              <p:spPr bwMode="auto">
                <a:xfrm>
                  <a:off x="7945438" y="5292726"/>
                  <a:ext cx="55563" cy="214313"/>
                </a:xfrm>
                <a:custGeom>
                  <a:avLst/>
                  <a:gdLst>
                    <a:gd name="T0" fmla="*/ 12 w 25"/>
                    <a:gd name="T1" fmla="*/ 12 h 97"/>
                    <a:gd name="T2" fmla="*/ 0 w 25"/>
                    <a:gd name="T3" fmla="*/ 0 h 97"/>
                    <a:gd name="T4" fmla="*/ 0 w 25"/>
                    <a:gd name="T5" fmla="*/ 97 h 97"/>
                    <a:gd name="T6" fmla="*/ 14 w 25"/>
                    <a:gd name="T7" fmla="*/ 83 h 97"/>
                    <a:gd name="T8" fmla="*/ 22 w 25"/>
                    <a:gd name="T9" fmla="*/ 65 h 97"/>
                    <a:gd name="T10" fmla="*/ 25 w 25"/>
                    <a:gd name="T11" fmla="*/ 48 h 97"/>
                    <a:gd name="T12" fmla="*/ 22 w 25"/>
                    <a:gd name="T13" fmla="*/ 29 h 97"/>
                    <a:gd name="T14" fmla="*/ 12 w 25"/>
                    <a:gd name="T15" fmla="*/ 12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97">
                      <a:moveTo>
                        <a:pt x="12" y="12"/>
                      </a:moveTo>
                      <a:cubicBezTo>
                        <a:pt x="9" y="8"/>
                        <a:pt x="5" y="4"/>
                        <a:pt x="0" y="0"/>
                      </a:cubicBezTo>
                      <a:cubicBezTo>
                        <a:pt x="0" y="97"/>
                        <a:pt x="0" y="97"/>
                        <a:pt x="0" y="97"/>
                      </a:cubicBezTo>
                      <a:cubicBezTo>
                        <a:pt x="5" y="92"/>
                        <a:pt x="10" y="88"/>
                        <a:pt x="14" y="83"/>
                      </a:cubicBezTo>
                      <a:cubicBezTo>
                        <a:pt x="18" y="77"/>
                        <a:pt x="21" y="71"/>
                        <a:pt x="22" y="65"/>
                      </a:cubicBezTo>
                      <a:cubicBezTo>
                        <a:pt x="24" y="59"/>
                        <a:pt x="25" y="53"/>
                        <a:pt x="25" y="48"/>
                      </a:cubicBezTo>
                      <a:cubicBezTo>
                        <a:pt x="25" y="42"/>
                        <a:pt x="24" y="35"/>
                        <a:pt x="22" y="29"/>
                      </a:cubicBezTo>
                      <a:cubicBezTo>
                        <a:pt x="20" y="23"/>
                        <a:pt x="17" y="18"/>
                        <a:pt x="12" y="12"/>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46" name="Freeform 22"/>
                <p:cNvSpPr>
                  <a:spLocks/>
                </p:cNvSpPr>
                <p:nvPr/>
              </p:nvSpPr>
              <p:spPr bwMode="auto">
                <a:xfrm>
                  <a:off x="7689850" y="5362576"/>
                  <a:ext cx="74613" cy="122238"/>
                </a:xfrm>
                <a:custGeom>
                  <a:avLst/>
                  <a:gdLst>
                    <a:gd name="T0" fmla="*/ 7 w 33"/>
                    <a:gd name="T1" fmla="*/ 3 h 55"/>
                    <a:gd name="T2" fmla="*/ 0 w 33"/>
                    <a:gd name="T3" fmla="*/ 0 h 55"/>
                    <a:gd name="T4" fmla="*/ 0 w 33"/>
                    <a:gd name="T5" fmla="*/ 51 h 55"/>
                    <a:gd name="T6" fmla="*/ 1 w 33"/>
                    <a:gd name="T7" fmla="*/ 51 h 55"/>
                    <a:gd name="T8" fmla="*/ 18 w 33"/>
                    <a:gd name="T9" fmla="*/ 54 h 55"/>
                    <a:gd name="T10" fmla="*/ 33 w 33"/>
                    <a:gd name="T11" fmla="*/ 55 h 55"/>
                    <a:gd name="T12" fmla="*/ 33 w 33"/>
                    <a:gd name="T13" fmla="*/ 9 h 55"/>
                    <a:gd name="T14" fmla="*/ 7 w 33"/>
                    <a:gd name="T15" fmla="*/ 3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55">
                      <a:moveTo>
                        <a:pt x="7" y="3"/>
                      </a:moveTo>
                      <a:cubicBezTo>
                        <a:pt x="5" y="2"/>
                        <a:pt x="2" y="1"/>
                        <a:pt x="0" y="0"/>
                      </a:cubicBezTo>
                      <a:cubicBezTo>
                        <a:pt x="0" y="51"/>
                        <a:pt x="0" y="51"/>
                        <a:pt x="0" y="51"/>
                      </a:cubicBezTo>
                      <a:cubicBezTo>
                        <a:pt x="0" y="51"/>
                        <a:pt x="1" y="51"/>
                        <a:pt x="1" y="51"/>
                      </a:cubicBezTo>
                      <a:cubicBezTo>
                        <a:pt x="6" y="53"/>
                        <a:pt x="12" y="54"/>
                        <a:pt x="18" y="54"/>
                      </a:cubicBezTo>
                      <a:cubicBezTo>
                        <a:pt x="23" y="55"/>
                        <a:pt x="28" y="55"/>
                        <a:pt x="33" y="55"/>
                      </a:cubicBezTo>
                      <a:cubicBezTo>
                        <a:pt x="33" y="9"/>
                        <a:pt x="33" y="9"/>
                        <a:pt x="33" y="9"/>
                      </a:cubicBezTo>
                      <a:cubicBezTo>
                        <a:pt x="24" y="8"/>
                        <a:pt x="16" y="6"/>
                        <a:pt x="7" y="3"/>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47" name="Freeform 23"/>
                <p:cNvSpPr>
                  <a:spLocks/>
                </p:cNvSpPr>
                <p:nvPr/>
              </p:nvSpPr>
              <p:spPr bwMode="auto">
                <a:xfrm>
                  <a:off x="7689850" y="5016501"/>
                  <a:ext cx="74613" cy="287338"/>
                </a:xfrm>
                <a:custGeom>
                  <a:avLst/>
                  <a:gdLst>
                    <a:gd name="T0" fmla="*/ 24 w 33"/>
                    <a:gd name="T1" fmla="*/ 126 h 129"/>
                    <a:gd name="T2" fmla="*/ 33 w 33"/>
                    <a:gd name="T3" fmla="*/ 129 h 129"/>
                    <a:gd name="T4" fmla="*/ 33 w 33"/>
                    <a:gd name="T5" fmla="*/ 0 h 129"/>
                    <a:gd name="T6" fmla="*/ 10 w 33"/>
                    <a:gd name="T7" fmla="*/ 7 h 129"/>
                    <a:gd name="T8" fmla="*/ 0 w 33"/>
                    <a:gd name="T9" fmla="*/ 13 h 129"/>
                    <a:gd name="T10" fmla="*/ 0 w 33"/>
                    <a:gd name="T11" fmla="*/ 113 h 129"/>
                    <a:gd name="T12" fmla="*/ 1 w 33"/>
                    <a:gd name="T13" fmla="*/ 113 h 129"/>
                    <a:gd name="T14" fmla="*/ 24 w 33"/>
                    <a:gd name="T15" fmla="*/ 126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129">
                      <a:moveTo>
                        <a:pt x="24" y="126"/>
                      </a:moveTo>
                      <a:cubicBezTo>
                        <a:pt x="27" y="127"/>
                        <a:pt x="30" y="128"/>
                        <a:pt x="33" y="129"/>
                      </a:cubicBezTo>
                      <a:cubicBezTo>
                        <a:pt x="33" y="0"/>
                        <a:pt x="33" y="0"/>
                        <a:pt x="33" y="0"/>
                      </a:cubicBezTo>
                      <a:cubicBezTo>
                        <a:pt x="24" y="1"/>
                        <a:pt x="17" y="4"/>
                        <a:pt x="10" y="7"/>
                      </a:cubicBezTo>
                      <a:cubicBezTo>
                        <a:pt x="6" y="9"/>
                        <a:pt x="3" y="11"/>
                        <a:pt x="0" y="13"/>
                      </a:cubicBezTo>
                      <a:cubicBezTo>
                        <a:pt x="0" y="113"/>
                        <a:pt x="0" y="113"/>
                        <a:pt x="0" y="113"/>
                      </a:cubicBezTo>
                      <a:cubicBezTo>
                        <a:pt x="0" y="113"/>
                        <a:pt x="1" y="113"/>
                        <a:pt x="1" y="113"/>
                      </a:cubicBezTo>
                      <a:cubicBezTo>
                        <a:pt x="7" y="118"/>
                        <a:pt x="15" y="122"/>
                        <a:pt x="24" y="126"/>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48" name="Freeform 24"/>
                <p:cNvSpPr>
                  <a:spLocks/>
                </p:cNvSpPr>
                <p:nvPr/>
              </p:nvSpPr>
              <p:spPr bwMode="auto">
                <a:xfrm>
                  <a:off x="7259638" y="4800601"/>
                  <a:ext cx="857250" cy="53975"/>
                </a:xfrm>
                <a:custGeom>
                  <a:avLst/>
                  <a:gdLst>
                    <a:gd name="T0" fmla="*/ 362 w 386"/>
                    <a:gd name="T1" fmla="*/ 0 h 24"/>
                    <a:gd name="T2" fmla="*/ 359 w 386"/>
                    <a:gd name="T3" fmla="*/ 0 h 24"/>
                    <a:gd name="T4" fmla="*/ 26 w 386"/>
                    <a:gd name="T5" fmla="*/ 0 h 24"/>
                    <a:gd name="T6" fmla="*/ 24 w 386"/>
                    <a:gd name="T7" fmla="*/ 0 h 24"/>
                    <a:gd name="T8" fmla="*/ 0 w 386"/>
                    <a:gd name="T9" fmla="*/ 24 h 24"/>
                    <a:gd name="T10" fmla="*/ 24 w 386"/>
                    <a:gd name="T11" fmla="*/ 24 h 24"/>
                    <a:gd name="T12" fmla="*/ 48 w 386"/>
                    <a:gd name="T13" fmla="*/ 24 h 24"/>
                    <a:gd name="T14" fmla="*/ 338 w 386"/>
                    <a:gd name="T15" fmla="*/ 24 h 24"/>
                    <a:gd name="T16" fmla="*/ 362 w 386"/>
                    <a:gd name="T17" fmla="*/ 24 h 24"/>
                    <a:gd name="T18" fmla="*/ 386 w 386"/>
                    <a:gd name="T19" fmla="*/ 24 h 24"/>
                    <a:gd name="T20" fmla="*/ 362 w 386"/>
                    <a:gd name="T2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6" h="24">
                      <a:moveTo>
                        <a:pt x="362" y="0"/>
                      </a:moveTo>
                      <a:cubicBezTo>
                        <a:pt x="361" y="0"/>
                        <a:pt x="360" y="0"/>
                        <a:pt x="359" y="0"/>
                      </a:cubicBezTo>
                      <a:cubicBezTo>
                        <a:pt x="26" y="0"/>
                        <a:pt x="26" y="0"/>
                        <a:pt x="26" y="0"/>
                      </a:cubicBezTo>
                      <a:cubicBezTo>
                        <a:pt x="26" y="0"/>
                        <a:pt x="25" y="0"/>
                        <a:pt x="24" y="0"/>
                      </a:cubicBezTo>
                      <a:cubicBezTo>
                        <a:pt x="10" y="0"/>
                        <a:pt x="0" y="11"/>
                        <a:pt x="0" y="24"/>
                      </a:cubicBezTo>
                      <a:cubicBezTo>
                        <a:pt x="24" y="24"/>
                        <a:pt x="24" y="24"/>
                        <a:pt x="24" y="24"/>
                      </a:cubicBezTo>
                      <a:cubicBezTo>
                        <a:pt x="48" y="24"/>
                        <a:pt x="48" y="24"/>
                        <a:pt x="48" y="24"/>
                      </a:cubicBezTo>
                      <a:cubicBezTo>
                        <a:pt x="338" y="24"/>
                        <a:pt x="338" y="24"/>
                        <a:pt x="338" y="24"/>
                      </a:cubicBezTo>
                      <a:cubicBezTo>
                        <a:pt x="362" y="24"/>
                        <a:pt x="362" y="24"/>
                        <a:pt x="362" y="24"/>
                      </a:cubicBezTo>
                      <a:cubicBezTo>
                        <a:pt x="386" y="24"/>
                        <a:pt x="386" y="24"/>
                        <a:pt x="386" y="24"/>
                      </a:cubicBezTo>
                      <a:cubicBezTo>
                        <a:pt x="386" y="11"/>
                        <a:pt x="375" y="0"/>
                        <a:pt x="362" y="0"/>
                      </a:cubicBezTo>
                      <a:close/>
                    </a:path>
                  </a:pathLst>
                </a:custGeom>
                <a:solidFill>
                  <a:srgbClr val="823B8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49" name="Rectangle 25"/>
                <p:cNvSpPr>
                  <a:spLocks noChangeArrowheads="1"/>
                </p:cNvSpPr>
                <p:nvPr/>
              </p:nvSpPr>
              <p:spPr bwMode="auto">
                <a:xfrm>
                  <a:off x="7286625" y="5037138"/>
                  <a:ext cx="803275" cy="26988"/>
                </a:xfrm>
                <a:prstGeom prst="rect">
                  <a:avLst/>
                </a:prstGeom>
                <a:solidFill>
                  <a:srgbClr val="823B8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50" name="Rectangle 26"/>
                <p:cNvSpPr>
                  <a:spLocks noChangeArrowheads="1"/>
                </p:cNvSpPr>
                <p:nvPr/>
              </p:nvSpPr>
              <p:spPr bwMode="auto">
                <a:xfrm>
                  <a:off x="7259638" y="4854576"/>
                  <a:ext cx="857250" cy="184150"/>
                </a:xfrm>
                <a:prstGeom prst="rect">
                  <a:avLst/>
                </a:prstGeom>
                <a:solidFill>
                  <a:srgbClr val="4423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51" name="Freeform 27"/>
                <p:cNvSpPr>
                  <a:spLocks/>
                </p:cNvSpPr>
                <p:nvPr/>
              </p:nvSpPr>
              <p:spPr bwMode="auto">
                <a:xfrm>
                  <a:off x="7345363" y="5767388"/>
                  <a:ext cx="676275" cy="147638"/>
                </a:xfrm>
                <a:custGeom>
                  <a:avLst/>
                  <a:gdLst>
                    <a:gd name="T0" fmla="*/ 0 w 426"/>
                    <a:gd name="T1" fmla="*/ 53 h 93"/>
                    <a:gd name="T2" fmla="*/ 41 w 426"/>
                    <a:gd name="T3" fmla="*/ 14 h 93"/>
                    <a:gd name="T4" fmla="*/ 70 w 426"/>
                    <a:gd name="T5" fmla="*/ 44 h 93"/>
                    <a:gd name="T6" fmla="*/ 97 w 426"/>
                    <a:gd name="T7" fmla="*/ 44 h 93"/>
                    <a:gd name="T8" fmla="*/ 140 w 426"/>
                    <a:gd name="T9" fmla="*/ 0 h 93"/>
                    <a:gd name="T10" fmla="*/ 174 w 426"/>
                    <a:gd name="T11" fmla="*/ 0 h 93"/>
                    <a:gd name="T12" fmla="*/ 216 w 426"/>
                    <a:gd name="T13" fmla="*/ 0 h 93"/>
                    <a:gd name="T14" fmla="*/ 254 w 426"/>
                    <a:gd name="T15" fmla="*/ 38 h 93"/>
                    <a:gd name="T16" fmla="*/ 280 w 426"/>
                    <a:gd name="T17" fmla="*/ 11 h 93"/>
                    <a:gd name="T18" fmla="*/ 335 w 426"/>
                    <a:gd name="T19" fmla="*/ 11 h 93"/>
                    <a:gd name="T20" fmla="*/ 399 w 426"/>
                    <a:gd name="T21" fmla="*/ 11 h 93"/>
                    <a:gd name="T22" fmla="*/ 426 w 426"/>
                    <a:gd name="T23" fmla="*/ 38 h 93"/>
                    <a:gd name="T24" fmla="*/ 426 w 426"/>
                    <a:gd name="T25" fmla="*/ 93 h 93"/>
                    <a:gd name="T26" fmla="*/ 0 w 426"/>
                    <a:gd name="T27" fmla="*/ 93 h 93"/>
                    <a:gd name="T28" fmla="*/ 0 w 426"/>
                    <a:gd name="T29" fmla="*/ 5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6" h="93">
                      <a:moveTo>
                        <a:pt x="0" y="53"/>
                      </a:moveTo>
                      <a:lnTo>
                        <a:pt x="41" y="14"/>
                      </a:lnTo>
                      <a:lnTo>
                        <a:pt x="70" y="44"/>
                      </a:lnTo>
                      <a:lnTo>
                        <a:pt x="97" y="44"/>
                      </a:lnTo>
                      <a:lnTo>
                        <a:pt x="140" y="0"/>
                      </a:lnTo>
                      <a:lnTo>
                        <a:pt x="174" y="0"/>
                      </a:lnTo>
                      <a:lnTo>
                        <a:pt x="216" y="0"/>
                      </a:lnTo>
                      <a:lnTo>
                        <a:pt x="254" y="38"/>
                      </a:lnTo>
                      <a:lnTo>
                        <a:pt x="280" y="11"/>
                      </a:lnTo>
                      <a:lnTo>
                        <a:pt x="335" y="11"/>
                      </a:lnTo>
                      <a:lnTo>
                        <a:pt x="399" y="11"/>
                      </a:lnTo>
                      <a:lnTo>
                        <a:pt x="426" y="38"/>
                      </a:lnTo>
                      <a:lnTo>
                        <a:pt x="426" y="93"/>
                      </a:lnTo>
                      <a:lnTo>
                        <a:pt x="0" y="93"/>
                      </a:lnTo>
                      <a:lnTo>
                        <a:pt x="0" y="53"/>
                      </a:ln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grpSp>
          <p:nvGrpSpPr>
            <p:cNvPr id="61" name="Group 60"/>
            <p:cNvGrpSpPr/>
            <p:nvPr/>
          </p:nvGrpSpPr>
          <p:grpSpPr>
            <a:xfrm>
              <a:off x="10485437" y="4564062"/>
              <a:ext cx="1649413" cy="668338"/>
              <a:chOff x="10561637" y="4564062"/>
              <a:chExt cx="1649413" cy="668338"/>
            </a:xfrm>
          </p:grpSpPr>
          <p:sp>
            <p:nvSpPr>
              <p:cNvPr id="586" name="Freeform 3614"/>
              <p:cNvSpPr>
                <a:spLocks/>
              </p:cNvSpPr>
              <p:nvPr/>
            </p:nvSpPr>
            <p:spPr bwMode="auto">
              <a:xfrm flipH="1">
                <a:off x="10561637" y="4564062"/>
                <a:ext cx="1649413" cy="668338"/>
              </a:xfrm>
              <a:custGeom>
                <a:avLst/>
                <a:gdLst>
                  <a:gd name="T0" fmla="*/ 431 w 602"/>
                  <a:gd name="T1" fmla="*/ 421 h 421"/>
                  <a:gd name="T2" fmla="*/ 517 w 602"/>
                  <a:gd name="T3" fmla="*/ 317 h 421"/>
                  <a:gd name="T4" fmla="*/ 602 w 602"/>
                  <a:gd name="T5" fmla="*/ 211 h 421"/>
                  <a:gd name="T6" fmla="*/ 517 w 602"/>
                  <a:gd name="T7" fmla="*/ 106 h 421"/>
                  <a:gd name="T8" fmla="*/ 431 w 602"/>
                  <a:gd name="T9" fmla="*/ 0 h 421"/>
                  <a:gd name="T10" fmla="*/ 431 w 602"/>
                  <a:gd name="T11" fmla="*/ 0 h 421"/>
                  <a:gd name="T12" fmla="*/ 0 w 602"/>
                  <a:gd name="T13" fmla="*/ 0 h 421"/>
                  <a:gd name="T14" fmla="*/ 0 w 602"/>
                  <a:gd name="T15" fmla="*/ 421 h 421"/>
                  <a:gd name="T16" fmla="*/ 431 w 602"/>
                  <a:gd name="T17" fmla="*/ 421 h 421"/>
                  <a:gd name="T18" fmla="*/ 431 w 602"/>
                  <a:gd name="T19" fmla="*/ 42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2" h="421">
                    <a:moveTo>
                      <a:pt x="431" y="421"/>
                    </a:moveTo>
                    <a:lnTo>
                      <a:pt x="517" y="317"/>
                    </a:lnTo>
                    <a:lnTo>
                      <a:pt x="602" y="211"/>
                    </a:lnTo>
                    <a:lnTo>
                      <a:pt x="517" y="106"/>
                    </a:lnTo>
                    <a:lnTo>
                      <a:pt x="431" y="0"/>
                    </a:lnTo>
                    <a:lnTo>
                      <a:pt x="431" y="0"/>
                    </a:lnTo>
                    <a:lnTo>
                      <a:pt x="0" y="0"/>
                    </a:lnTo>
                    <a:lnTo>
                      <a:pt x="0" y="421"/>
                    </a:lnTo>
                    <a:lnTo>
                      <a:pt x="431" y="421"/>
                    </a:lnTo>
                    <a:lnTo>
                      <a:pt x="431" y="421"/>
                    </a:lnTo>
                    <a:close/>
                  </a:path>
                </a:pathLst>
              </a:custGeom>
              <a:solidFill>
                <a:srgbClr val="FF0000"/>
              </a:solidFill>
              <a:ln>
                <a:noFill/>
              </a:ln>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587" name="Rectangle 3620"/>
              <p:cNvSpPr>
                <a:spLocks noChangeArrowheads="1"/>
              </p:cNvSpPr>
              <p:nvPr/>
            </p:nvSpPr>
            <p:spPr bwMode="auto">
              <a:xfrm>
                <a:off x="10991850" y="4621232"/>
                <a:ext cx="1059217"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r" defTabSz="914400"/>
                <a:r>
                  <a:rPr lang="en-US" altLang="en-US" sz="900" spc="-10" dirty="0" smtClean="0">
                    <a:solidFill>
                      <a:srgbClr val="FFFFFF"/>
                    </a:solidFill>
                    <a:latin typeface="Segoe UI" panose="020B0502040204020203" pitchFamily="34" charset="0"/>
                  </a:rPr>
                  <a:t>It takes </a:t>
                </a:r>
                <a:r>
                  <a:rPr lang="en-US" altLang="en-US" sz="900" spc="-10" dirty="0">
                    <a:solidFill>
                      <a:srgbClr val="FFFFFF"/>
                    </a:solidFill>
                    <a:latin typeface="Segoe UI" panose="020B0502040204020203" pitchFamily="34" charset="0"/>
                  </a:rPr>
                  <a:t>on </a:t>
                </a:r>
                <a:r>
                  <a:rPr lang="en-US" altLang="en-US" sz="900" spc="-10" dirty="0" smtClean="0">
                    <a:solidFill>
                      <a:srgbClr val="FFFFFF"/>
                    </a:solidFill>
                    <a:latin typeface="Segoe UI" panose="020B0502040204020203" pitchFamily="34" charset="0"/>
                  </a:rPr>
                  <a:t>average </a:t>
                </a:r>
                <a:r>
                  <a:rPr lang="en-US" altLang="en-US" sz="900" b="1" spc="50" dirty="0" smtClean="0">
                    <a:solidFill>
                      <a:srgbClr val="FFFFFF"/>
                    </a:solidFill>
                    <a:latin typeface="Segoe UI" panose="020B0502040204020203" pitchFamily="34" charset="0"/>
                  </a:rPr>
                  <a:t>200 minutes</a:t>
                </a:r>
                <a:r>
                  <a:rPr lang="en-US" altLang="en-US" sz="900" spc="-10" dirty="0" smtClean="0">
                    <a:solidFill>
                      <a:srgbClr val="FFFFFF"/>
                    </a:solidFill>
                    <a:latin typeface="Segoe UI" panose="020B0502040204020203" pitchFamily="34" charset="0"/>
                  </a:rPr>
                  <a:t> </a:t>
                </a:r>
                <a:r>
                  <a:rPr lang="en-US" altLang="en-US" sz="900" spc="-10" dirty="0">
                    <a:solidFill>
                      <a:srgbClr val="FFFFFF"/>
                    </a:solidFill>
                    <a:latin typeface="Segoe UI" panose="020B0502040204020203" pitchFamily="34" charset="0"/>
                  </a:rPr>
                  <a:t>to diagnose and repair a production issue</a:t>
                </a:r>
              </a:p>
            </p:txBody>
          </p:sp>
        </p:grpSp>
      </p:grpSp>
      <p:grpSp>
        <p:nvGrpSpPr>
          <p:cNvPr id="31" name="Group 30"/>
          <p:cNvGrpSpPr/>
          <p:nvPr/>
        </p:nvGrpSpPr>
        <p:grpSpPr>
          <a:xfrm>
            <a:off x="9562927" y="6011862"/>
            <a:ext cx="2476990" cy="775597"/>
            <a:chOff x="9562927" y="6011862"/>
            <a:chExt cx="2476990" cy="775597"/>
          </a:xfrm>
        </p:grpSpPr>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62927" y="6332051"/>
              <a:ext cx="516962" cy="454926"/>
            </a:xfrm>
            <a:prstGeom prst="rect">
              <a:avLst/>
            </a:prstGeom>
          </p:spPr>
        </p:pic>
        <p:grpSp>
          <p:nvGrpSpPr>
            <p:cNvPr id="670" name="Group 669"/>
            <p:cNvGrpSpPr/>
            <p:nvPr/>
          </p:nvGrpSpPr>
          <p:grpSpPr>
            <a:xfrm>
              <a:off x="10180637" y="6011862"/>
              <a:ext cx="1859280" cy="775597"/>
              <a:chOff x="10339187" y="5938601"/>
              <a:chExt cx="1859280" cy="775597"/>
            </a:xfrm>
          </p:grpSpPr>
          <p:sp>
            <p:nvSpPr>
              <p:cNvPr id="671" name="Rectangle 3696"/>
              <p:cNvSpPr>
                <a:spLocks noChangeArrowheads="1"/>
              </p:cNvSpPr>
              <p:nvPr/>
            </p:nvSpPr>
            <p:spPr bwMode="auto">
              <a:xfrm>
                <a:off x="10339187" y="5938601"/>
                <a:ext cx="1717441" cy="7755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lnSpc>
                    <a:spcPct val="140000"/>
                  </a:lnSpc>
                </a:pPr>
                <a:r>
                  <a:rPr lang="en-US" altLang="en-US" sz="900" dirty="0" smtClean="0">
                    <a:solidFill>
                      <a:srgbClr val="002050"/>
                    </a:solidFill>
                    <a:latin typeface="Segoe UI" panose="020B0502040204020203" pitchFamily="34" charset="0"/>
                  </a:rPr>
                  <a:t>A bug caught </a:t>
                </a:r>
                <a:r>
                  <a:rPr lang="en-US" altLang="en-US" sz="900" dirty="0">
                    <a:solidFill>
                      <a:srgbClr val="002050"/>
                    </a:solidFill>
                    <a:latin typeface="Segoe UI" panose="020B0502040204020203" pitchFamily="34" charset="0"/>
                  </a:rPr>
                  <a:t>in </a:t>
                </a:r>
                <a:r>
                  <a:rPr lang="en-US" altLang="en-US" sz="900" dirty="0" smtClean="0">
                    <a:solidFill>
                      <a:srgbClr val="002050"/>
                    </a:solidFill>
                    <a:latin typeface="Segoe UI" panose="020B0502040204020203" pitchFamily="34" charset="0"/>
                  </a:rPr>
                  <a:t>production ends </a:t>
                </a:r>
                <a:r>
                  <a:rPr lang="en-US" altLang="en-US" sz="900" dirty="0">
                    <a:solidFill>
                      <a:srgbClr val="002050"/>
                    </a:solidFill>
                    <a:latin typeface="Segoe UI" panose="020B0502040204020203" pitchFamily="34" charset="0"/>
                  </a:rPr>
                  <a:t>up </a:t>
                </a:r>
                <a:r>
                  <a:rPr lang="en-US" altLang="en-US" sz="900" dirty="0" smtClean="0">
                    <a:solidFill>
                      <a:srgbClr val="002050"/>
                    </a:solidFill>
                    <a:latin typeface="Segoe UI" panose="020B0502040204020203" pitchFamily="34" charset="0"/>
                  </a:rPr>
                  <a:t>costing</a:t>
                </a:r>
              </a:p>
              <a:p>
                <a:pPr defTabSz="914400">
                  <a:lnSpc>
                    <a:spcPct val="20000"/>
                  </a:lnSpc>
                </a:pPr>
                <a:endParaRPr lang="en-US" altLang="en-US" sz="900" dirty="0" smtClean="0">
                  <a:solidFill>
                    <a:srgbClr val="002050"/>
                  </a:solidFill>
                  <a:latin typeface="Segoe UI" panose="020B0502040204020203" pitchFamily="34" charset="0"/>
                </a:endParaRPr>
              </a:p>
              <a:p>
                <a:pPr defTabSz="914400">
                  <a:lnSpc>
                    <a:spcPct val="130000"/>
                  </a:lnSpc>
                </a:pPr>
                <a:r>
                  <a:rPr lang="en-US" altLang="en-US" sz="900" dirty="0" smtClean="0">
                    <a:solidFill>
                      <a:srgbClr val="002050"/>
                    </a:solidFill>
                    <a:latin typeface="Segoe UI" panose="020B0502040204020203" pitchFamily="34" charset="0"/>
                  </a:rPr>
                  <a:t>than </a:t>
                </a:r>
                <a:r>
                  <a:rPr lang="en-US" altLang="en-US" sz="900" dirty="0">
                    <a:solidFill>
                      <a:srgbClr val="002050"/>
                    </a:solidFill>
                    <a:latin typeface="Segoe UI" panose="020B0502040204020203" pitchFamily="34" charset="0"/>
                  </a:rPr>
                  <a:t>if </a:t>
                </a:r>
                <a:r>
                  <a:rPr lang="en-US" altLang="en-US" sz="900" dirty="0" smtClean="0">
                    <a:solidFill>
                      <a:srgbClr val="002050"/>
                    </a:solidFill>
                    <a:latin typeface="Segoe UI" panose="020B0502040204020203" pitchFamily="34" charset="0"/>
                  </a:rPr>
                  <a:t>the same bug was </a:t>
                </a:r>
                <a:r>
                  <a:rPr lang="en-US" altLang="en-US" sz="900" spc="-20" dirty="0" smtClean="0">
                    <a:solidFill>
                      <a:srgbClr val="002050"/>
                    </a:solidFill>
                    <a:latin typeface="Segoe UI" panose="020B0502040204020203" pitchFamily="34" charset="0"/>
                  </a:rPr>
                  <a:t>found </a:t>
                </a:r>
                <a:r>
                  <a:rPr lang="en-US" altLang="en-US" sz="900" spc="-20" dirty="0">
                    <a:solidFill>
                      <a:srgbClr val="002050"/>
                    </a:solidFill>
                    <a:latin typeface="Segoe UI" panose="020B0502040204020203" pitchFamily="34" charset="0"/>
                  </a:rPr>
                  <a:t>earlier in the development </a:t>
                </a:r>
                <a:r>
                  <a:rPr lang="en-US" altLang="en-US" sz="900" dirty="0">
                    <a:solidFill>
                      <a:srgbClr val="002050"/>
                    </a:solidFill>
                    <a:latin typeface="Segoe UI" panose="020B0502040204020203" pitchFamily="34" charset="0"/>
                  </a:rPr>
                  <a:t>cycle</a:t>
                </a:r>
              </a:p>
            </p:txBody>
          </p:sp>
          <p:sp>
            <p:nvSpPr>
              <p:cNvPr id="672" name="Rectangle 671"/>
              <p:cNvSpPr/>
              <p:nvPr/>
            </p:nvSpPr>
            <p:spPr>
              <a:xfrm>
                <a:off x="10816018" y="6031366"/>
                <a:ext cx="1382449" cy="400110"/>
              </a:xfrm>
              <a:prstGeom prst="rect">
                <a:avLst/>
              </a:prstGeom>
            </p:spPr>
            <p:txBody>
              <a:bodyPr wrap="square" anchor="b">
                <a:spAutoFit/>
              </a:bodyPr>
              <a:lstStyle/>
              <a:p>
                <a:r>
                  <a:rPr lang="en-US" altLang="en-US" sz="2000" spc="10" dirty="0" smtClean="0">
                    <a:solidFill>
                      <a:srgbClr val="FF0000"/>
                    </a:solidFill>
                  </a:rPr>
                  <a:t>100x more</a:t>
                </a:r>
                <a:endParaRPr lang="en-US" sz="2000" spc="10" dirty="0">
                  <a:solidFill>
                    <a:srgbClr val="FF0000"/>
                  </a:solidFill>
                </a:endParaRPr>
              </a:p>
            </p:txBody>
          </p:sp>
        </p:grpSp>
      </p:grpSp>
      <p:grpSp>
        <p:nvGrpSpPr>
          <p:cNvPr id="58" name="Group 57"/>
          <p:cNvGrpSpPr/>
          <p:nvPr/>
        </p:nvGrpSpPr>
        <p:grpSpPr>
          <a:xfrm>
            <a:off x="3824287" y="4405312"/>
            <a:ext cx="1965775" cy="941348"/>
            <a:chOff x="3824287" y="4405312"/>
            <a:chExt cx="1965775" cy="941348"/>
          </a:xfrm>
        </p:grpSpPr>
        <p:sp>
          <p:nvSpPr>
            <p:cNvPr id="422" name="Rectangle 3290"/>
            <p:cNvSpPr>
              <a:spLocks noChangeArrowheads="1"/>
            </p:cNvSpPr>
            <p:nvPr/>
          </p:nvSpPr>
          <p:spPr bwMode="auto">
            <a:xfrm>
              <a:off x="4922837" y="4792662"/>
              <a:ext cx="867225"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900" b="1" dirty="0" smtClean="0">
                  <a:solidFill>
                    <a:srgbClr val="002050"/>
                  </a:solidFill>
                  <a:latin typeface="Segoe UI" panose="020B0502040204020203" pitchFamily="34" charset="0"/>
                </a:rPr>
                <a:t>IT decision</a:t>
              </a:r>
              <a:br>
                <a:rPr lang="en-US" altLang="en-US" sz="900" b="1" dirty="0" smtClean="0">
                  <a:solidFill>
                    <a:srgbClr val="002050"/>
                  </a:solidFill>
                  <a:latin typeface="Segoe UI" panose="020B0502040204020203" pitchFamily="34" charset="0"/>
                </a:rPr>
              </a:br>
              <a:r>
                <a:rPr lang="en-US" altLang="en-US" sz="900" b="1" dirty="0" smtClean="0">
                  <a:solidFill>
                    <a:srgbClr val="002050"/>
                  </a:solidFill>
                  <a:latin typeface="Segoe UI" panose="020B0502040204020203" pitchFamily="34" charset="0"/>
                </a:rPr>
                <a:t>makers</a:t>
              </a:r>
              <a:r>
                <a:rPr lang="en-US" altLang="en-US" sz="900" dirty="0" smtClean="0">
                  <a:solidFill>
                    <a:srgbClr val="002050"/>
                  </a:solidFill>
                  <a:latin typeface="Segoe UI" panose="020B0502040204020203" pitchFamily="34" charset="0"/>
                </a:rPr>
                <a:t> is still</a:t>
              </a:r>
              <a:br>
                <a:rPr lang="en-US" altLang="en-US" sz="900" dirty="0" smtClean="0">
                  <a:solidFill>
                    <a:srgbClr val="002050"/>
                  </a:solidFill>
                  <a:latin typeface="Segoe UI" panose="020B0502040204020203" pitchFamily="34" charset="0"/>
                </a:rPr>
              </a:br>
              <a:r>
                <a:rPr lang="en-US" altLang="en-US" sz="900" dirty="0" smtClean="0">
                  <a:solidFill>
                    <a:srgbClr val="002050"/>
                  </a:solidFill>
                  <a:latin typeface="Segoe UI" panose="020B0502040204020203" pitchFamily="34" charset="0"/>
                </a:rPr>
                <a:t>unfamiliar with</a:t>
              </a:r>
              <a:br>
                <a:rPr lang="en-US" altLang="en-US" sz="900" dirty="0" smtClean="0">
                  <a:solidFill>
                    <a:srgbClr val="002050"/>
                  </a:solidFill>
                  <a:latin typeface="Segoe UI" panose="020B0502040204020203" pitchFamily="34" charset="0"/>
                </a:rPr>
              </a:br>
              <a:r>
                <a:rPr lang="en-US" altLang="en-US" sz="900" dirty="0" smtClean="0">
                  <a:solidFill>
                    <a:srgbClr val="002050"/>
                  </a:solidFill>
                  <a:latin typeface="Segoe UI" panose="020B0502040204020203" pitchFamily="34" charset="0"/>
                </a:rPr>
                <a:t>the term DevOps</a:t>
              </a:r>
              <a:endParaRPr lang="en-US" altLang="en-US" dirty="0" smtClean="0">
                <a:solidFill>
                  <a:srgbClr val="505050"/>
                </a:solidFill>
                <a:latin typeface="Segoe UI" panose="020B0502040204020203" pitchFamily="34" charset="0"/>
              </a:endParaRPr>
            </a:p>
          </p:txBody>
        </p:sp>
        <p:grpSp>
          <p:nvGrpSpPr>
            <p:cNvPr id="53" name="Group 52"/>
            <p:cNvGrpSpPr/>
            <p:nvPr/>
          </p:nvGrpSpPr>
          <p:grpSpPr>
            <a:xfrm>
              <a:off x="3824287" y="4405312"/>
              <a:ext cx="1022350" cy="692150"/>
              <a:chOff x="3824287" y="4405312"/>
              <a:chExt cx="1022350" cy="692150"/>
            </a:xfrm>
          </p:grpSpPr>
          <p:sp>
            <p:nvSpPr>
              <p:cNvPr id="423" name="Freeform 3296"/>
              <p:cNvSpPr>
                <a:spLocks/>
              </p:cNvSpPr>
              <p:nvPr/>
            </p:nvSpPr>
            <p:spPr bwMode="auto">
              <a:xfrm>
                <a:off x="3824287" y="4405312"/>
                <a:ext cx="719138" cy="457200"/>
              </a:xfrm>
              <a:custGeom>
                <a:avLst/>
                <a:gdLst>
                  <a:gd name="T0" fmla="*/ 288 w 348"/>
                  <a:gd name="T1" fmla="*/ 221 h 221"/>
                  <a:gd name="T2" fmla="*/ 61 w 348"/>
                  <a:gd name="T3" fmla="*/ 221 h 221"/>
                  <a:gd name="T4" fmla="*/ 0 w 348"/>
                  <a:gd name="T5" fmla="*/ 161 h 221"/>
                  <a:gd name="T6" fmla="*/ 0 w 348"/>
                  <a:gd name="T7" fmla="*/ 111 h 221"/>
                  <a:gd name="T8" fmla="*/ 61 w 348"/>
                  <a:gd name="T9" fmla="*/ 51 h 221"/>
                  <a:gd name="T10" fmla="*/ 93 w 348"/>
                  <a:gd name="T11" fmla="*/ 51 h 221"/>
                  <a:gd name="T12" fmla="*/ 93 w 348"/>
                  <a:gd name="T13" fmla="*/ 0 h 221"/>
                  <a:gd name="T14" fmla="*/ 137 w 348"/>
                  <a:gd name="T15" fmla="*/ 51 h 221"/>
                  <a:gd name="T16" fmla="*/ 288 w 348"/>
                  <a:gd name="T17" fmla="*/ 51 h 221"/>
                  <a:gd name="T18" fmla="*/ 348 w 348"/>
                  <a:gd name="T19" fmla="*/ 111 h 221"/>
                  <a:gd name="T20" fmla="*/ 348 w 348"/>
                  <a:gd name="T21" fmla="*/ 161 h 221"/>
                  <a:gd name="T22" fmla="*/ 288 w 348"/>
                  <a:gd name="T23"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8" h="221">
                    <a:moveTo>
                      <a:pt x="288" y="221"/>
                    </a:moveTo>
                    <a:cubicBezTo>
                      <a:pt x="61" y="221"/>
                      <a:pt x="61" y="221"/>
                      <a:pt x="61" y="221"/>
                    </a:cubicBezTo>
                    <a:cubicBezTo>
                      <a:pt x="28" y="221"/>
                      <a:pt x="0" y="195"/>
                      <a:pt x="0" y="161"/>
                    </a:cubicBezTo>
                    <a:cubicBezTo>
                      <a:pt x="0" y="111"/>
                      <a:pt x="0" y="111"/>
                      <a:pt x="0" y="111"/>
                    </a:cubicBezTo>
                    <a:cubicBezTo>
                      <a:pt x="0" y="77"/>
                      <a:pt x="28" y="51"/>
                      <a:pt x="61" y="51"/>
                    </a:cubicBezTo>
                    <a:cubicBezTo>
                      <a:pt x="93" y="51"/>
                      <a:pt x="93" y="51"/>
                      <a:pt x="93" y="51"/>
                    </a:cubicBezTo>
                    <a:cubicBezTo>
                      <a:pt x="93" y="0"/>
                      <a:pt x="93" y="0"/>
                      <a:pt x="93" y="0"/>
                    </a:cubicBezTo>
                    <a:cubicBezTo>
                      <a:pt x="137" y="51"/>
                      <a:pt x="137" y="51"/>
                      <a:pt x="137" y="51"/>
                    </a:cubicBezTo>
                    <a:cubicBezTo>
                      <a:pt x="288" y="51"/>
                      <a:pt x="288" y="51"/>
                      <a:pt x="288" y="51"/>
                    </a:cubicBezTo>
                    <a:cubicBezTo>
                      <a:pt x="321" y="51"/>
                      <a:pt x="348" y="77"/>
                      <a:pt x="348" y="111"/>
                    </a:cubicBezTo>
                    <a:cubicBezTo>
                      <a:pt x="348" y="161"/>
                      <a:pt x="348" y="161"/>
                      <a:pt x="348" y="161"/>
                    </a:cubicBezTo>
                    <a:cubicBezTo>
                      <a:pt x="348" y="195"/>
                      <a:pt x="321" y="221"/>
                      <a:pt x="288" y="221"/>
                    </a:cubicBez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24" name="Freeform 3297"/>
              <p:cNvSpPr>
                <a:spLocks/>
              </p:cNvSpPr>
              <p:nvPr/>
            </p:nvSpPr>
            <p:spPr bwMode="auto">
              <a:xfrm>
                <a:off x="4344987" y="4440237"/>
                <a:ext cx="501650" cy="657225"/>
              </a:xfrm>
              <a:custGeom>
                <a:avLst/>
                <a:gdLst>
                  <a:gd name="T0" fmla="*/ 243 w 243"/>
                  <a:gd name="T1" fmla="*/ 121 h 318"/>
                  <a:gd name="T2" fmla="*/ 122 w 243"/>
                  <a:gd name="T3" fmla="*/ 0 h 318"/>
                  <a:gd name="T4" fmla="*/ 0 w 243"/>
                  <a:gd name="T5" fmla="*/ 121 h 318"/>
                  <a:gd name="T6" fmla="*/ 122 w 243"/>
                  <a:gd name="T7" fmla="*/ 241 h 318"/>
                  <a:gd name="T8" fmla="*/ 168 w 243"/>
                  <a:gd name="T9" fmla="*/ 232 h 318"/>
                  <a:gd name="T10" fmla="*/ 243 w 243"/>
                  <a:gd name="T11" fmla="*/ 318 h 318"/>
                  <a:gd name="T12" fmla="*/ 243 w 243"/>
                  <a:gd name="T13" fmla="*/ 121 h 318"/>
                  <a:gd name="T14" fmla="*/ 243 w 243"/>
                  <a:gd name="T15" fmla="*/ 121 h 3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18">
                    <a:moveTo>
                      <a:pt x="243" y="121"/>
                    </a:moveTo>
                    <a:cubicBezTo>
                      <a:pt x="243" y="54"/>
                      <a:pt x="188" y="0"/>
                      <a:pt x="122" y="0"/>
                    </a:cubicBezTo>
                    <a:cubicBezTo>
                      <a:pt x="54" y="0"/>
                      <a:pt x="0" y="54"/>
                      <a:pt x="0" y="121"/>
                    </a:cubicBezTo>
                    <a:cubicBezTo>
                      <a:pt x="0" y="187"/>
                      <a:pt x="54" y="241"/>
                      <a:pt x="122" y="241"/>
                    </a:cubicBezTo>
                    <a:cubicBezTo>
                      <a:pt x="138" y="241"/>
                      <a:pt x="153" y="238"/>
                      <a:pt x="168" y="232"/>
                    </a:cubicBezTo>
                    <a:cubicBezTo>
                      <a:pt x="243" y="318"/>
                      <a:pt x="243" y="318"/>
                      <a:pt x="243" y="318"/>
                    </a:cubicBezTo>
                    <a:cubicBezTo>
                      <a:pt x="243" y="121"/>
                      <a:pt x="243" y="121"/>
                      <a:pt x="243" y="121"/>
                    </a:cubicBezTo>
                    <a:cubicBezTo>
                      <a:pt x="243" y="121"/>
                      <a:pt x="243" y="121"/>
                      <a:pt x="243" y="121"/>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27" name="Rectangle 3300"/>
              <p:cNvSpPr>
                <a:spLocks noChangeArrowheads="1"/>
              </p:cNvSpPr>
              <p:nvPr/>
            </p:nvSpPr>
            <p:spPr bwMode="auto">
              <a:xfrm>
                <a:off x="4488092" y="4511955"/>
                <a:ext cx="14908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2200" dirty="0" smtClean="0">
                    <a:solidFill>
                      <a:srgbClr val="FFFFFF"/>
                    </a:solidFill>
                    <a:latin typeface="Segoe UI Semilight" panose="020B0402040204020203" pitchFamily="34" charset="0"/>
                  </a:rPr>
                  <a:t>6</a:t>
                </a:r>
                <a:endParaRPr lang="en-US" altLang="en-US" dirty="0" smtClean="0">
                  <a:solidFill>
                    <a:srgbClr val="505050"/>
                  </a:solidFill>
                  <a:latin typeface="Segoe UI" panose="020B0502040204020203" pitchFamily="34" charset="0"/>
                </a:endParaRPr>
              </a:p>
            </p:txBody>
          </p:sp>
          <p:sp>
            <p:nvSpPr>
              <p:cNvPr id="330" name="Rectangle 3299"/>
              <p:cNvSpPr>
                <a:spLocks noChangeArrowheads="1"/>
              </p:cNvSpPr>
              <p:nvPr/>
            </p:nvSpPr>
            <p:spPr bwMode="auto">
              <a:xfrm>
                <a:off x="3845239" y="4511955"/>
                <a:ext cx="463268"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2200" dirty="0" smtClean="0">
                    <a:solidFill>
                      <a:srgbClr val="FFFFFF"/>
                    </a:solidFill>
                    <a:latin typeface="Segoe UI Light" panose="020B0502040204020203" pitchFamily="34" charset="0"/>
                  </a:rPr>
                  <a:t> 1 in</a:t>
                </a:r>
                <a:endParaRPr lang="en-US" altLang="en-US" dirty="0" smtClean="0">
                  <a:solidFill>
                    <a:srgbClr val="505050"/>
                  </a:solidFill>
                  <a:latin typeface="Segoe UI" panose="020B0502040204020203" pitchFamily="34" charset="0"/>
                </a:endParaRPr>
              </a:p>
            </p:txBody>
          </p:sp>
        </p:grpSp>
      </p:grpSp>
      <p:pic>
        <p:nvPicPr>
          <p:cNvPr id="579" name="Picture 578"/>
          <p:cNvPicPr>
            <a:picLocks noChangeAspect="1"/>
          </p:cNvPicPr>
          <p:nvPr/>
        </p:nvPicPr>
        <p:blipFill>
          <a:blip r:embed="rId5"/>
          <a:stretch>
            <a:fillRect/>
          </a:stretch>
        </p:blipFill>
        <p:spPr>
          <a:xfrm>
            <a:off x="7688266" y="1820862"/>
            <a:ext cx="1114420" cy="604521"/>
          </a:xfrm>
          <a:prstGeom prst="rect">
            <a:avLst/>
          </a:prstGeom>
        </p:spPr>
      </p:pic>
      <p:grpSp>
        <p:nvGrpSpPr>
          <p:cNvPr id="59" name="Group 58"/>
          <p:cNvGrpSpPr/>
          <p:nvPr/>
        </p:nvGrpSpPr>
        <p:grpSpPr>
          <a:xfrm>
            <a:off x="6980237" y="1058862"/>
            <a:ext cx="2663031" cy="608745"/>
            <a:chOff x="6600092" y="1058862"/>
            <a:chExt cx="2663031" cy="608745"/>
          </a:xfrm>
        </p:grpSpPr>
        <p:grpSp>
          <p:nvGrpSpPr>
            <p:cNvPr id="7" name="Group 6"/>
            <p:cNvGrpSpPr/>
            <p:nvPr/>
          </p:nvGrpSpPr>
          <p:grpSpPr>
            <a:xfrm>
              <a:off x="6600092" y="1058862"/>
              <a:ext cx="608745" cy="608745"/>
              <a:chOff x="7777955" y="466725"/>
              <a:chExt cx="608745" cy="608745"/>
            </a:xfrm>
          </p:grpSpPr>
          <p:sp>
            <p:nvSpPr>
              <p:cNvPr id="2" name="Oval 1"/>
              <p:cNvSpPr/>
              <p:nvPr/>
            </p:nvSpPr>
            <p:spPr bwMode="auto">
              <a:xfrm>
                <a:off x="7777955" y="466725"/>
                <a:ext cx="608745" cy="608745"/>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7840660" y="586431"/>
                <a:ext cx="483334" cy="369332"/>
                <a:chOff x="7858948" y="601662"/>
                <a:chExt cx="483334" cy="369332"/>
              </a:xfrm>
            </p:grpSpPr>
            <p:sp>
              <p:nvSpPr>
                <p:cNvPr id="321" name="Rectangle 3458"/>
                <p:cNvSpPr>
                  <a:spLocks noChangeArrowheads="1"/>
                </p:cNvSpPr>
                <p:nvPr/>
              </p:nvSpPr>
              <p:spPr bwMode="auto">
                <a:xfrm>
                  <a:off x="7858948" y="601662"/>
                  <a:ext cx="32220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2400" dirty="0">
                      <a:solidFill>
                        <a:srgbClr val="FFFFFF"/>
                      </a:solidFill>
                      <a:latin typeface="Segoe UI Light" panose="020B0502040204020203" pitchFamily="34" charset="0"/>
                    </a:rPr>
                    <a:t>4</a:t>
                  </a:r>
                  <a:r>
                    <a:rPr lang="en-US" altLang="en-US" sz="2400" dirty="0" smtClean="0">
                      <a:solidFill>
                        <a:srgbClr val="FFFFFF"/>
                      </a:solidFill>
                      <a:latin typeface="Segoe UI Light" panose="020B0502040204020203" pitchFamily="34" charset="0"/>
                    </a:rPr>
                    <a:t>0</a:t>
                  </a:r>
                  <a:endParaRPr lang="en-US" altLang="en-US" sz="2400" dirty="0" smtClean="0">
                    <a:solidFill>
                      <a:srgbClr val="FFFFFF"/>
                    </a:solidFill>
                    <a:latin typeface="Segoe UI" panose="020B0502040204020203" pitchFamily="34" charset="0"/>
                  </a:endParaRPr>
                </a:p>
              </p:txBody>
            </p:sp>
            <p:sp>
              <p:nvSpPr>
                <p:cNvPr id="322" name="Rectangle 3459"/>
                <p:cNvSpPr>
                  <a:spLocks noChangeArrowheads="1"/>
                </p:cNvSpPr>
                <p:nvPr/>
              </p:nvSpPr>
              <p:spPr bwMode="auto">
                <a:xfrm>
                  <a:off x="8181982" y="609917"/>
                  <a:ext cx="160300"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600" dirty="0" smtClean="0">
                      <a:solidFill>
                        <a:srgbClr val="FFFFFF"/>
                      </a:solidFill>
                      <a:latin typeface="Segoe UI Light" panose="020B0502040204020203" pitchFamily="34" charset="0"/>
                    </a:rPr>
                    <a:t>%</a:t>
                  </a:r>
                  <a:endParaRPr lang="en-US" altLang="en-US" sz="1600" dirty="0" smtClean="0">
                    <a:solidFill>
                      <a:srgbClr val="FFFFFF"/>
                    </a:solidFill>
                    <a:latin typeface="Segoe UI" panose="020B0502040204020203" pitchFamily="34" charset="0"/>
                  </a:endParaRPr>
                </a:p>
              </p:txBody>
            </p:sp>
          </p:grpSp>
        </p:grpSp>
        <p:sp>
          <p:nvSpPr>
            <p:cNvPr id="323" name="Rectangle 3460"/>
            <p:cNvSpPr>
              <a:spLocks noChangeArrowheads="1"/>
            </p:cNvSpPr>
            <p:nvPr/>
          </p:nvSpPr>
          <p:spPr bwMode="auto">
            <a:xfrm>
              <a:off x="7285037" y="1135062"/>
              <a:ext cx="1978086" cy="4985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lnSpc>
                  <a:spcPct val="120000"/>
                </a:lnSpc>
              </a:pPr>
              <a:r>
                <a:rPr lang="en-US" altLang="en-US" sz="900" dirty="0" smtClean="0">
                  <a:solidFill>
                    <a:srgbClr val="002050"/>
                  </a:solidFill>
                  <a:latin typeface="Segoe UI" panose="020B0502040204020203" pitchFamily="34" charset="0"/>
                </a:rPr>
                <a:t>… of </a:t>
              </a:r>
              <a:r>
                <a:rPr lang="en-US" altLang="en-US" sz="900" dirty="0">
                  <a:solidFill>
                    <a:srgbClr val="002050"/>
                  </a:solidFill>
                  <a:latin typeface="Segoe UI" panose="020B0502040204020203" pitchFamily="34" charset="0"/>
                </a:rPr>
                <a:t>implementations end up </a:t>
              </a:r>
              <a:r>
                <a:rPr lang="en-US" altLang="en-US" sz="900" b="1" dirty="0">
                  <a:solidFill>
                    <a:srgbClr val="002050"/>
                  </a:solidFill>
                  <a:latin typeface="Segoe UI" panose="020B0502040204020203" pitchFamily="34" charset="0"/>
                </a:rPr>
                <a:t>getting reworked</a:t>
              </a:r>
              <a:r>
                <a:rPr lang="en-US" altLang="en-US" sz="900" dirty="0">
                  <a:solidFill>
                    <a:srgbClr val="002050"/>
                  </a:solidFill>
                  <a:latin typeface="Segoe UI" panose="020B0502040204020203" pitchFamily="34" charset="0"/>
                </a:rPr>
                <a:t> </a:t>
              </a:r>
              <a:r>
                <a:rPr lang="en-US" altLang="en-US" sz="900" dirty="0" smtClean="0">
                  <a:solidFill>
                    <a:srgbClr val="002050"/>
                  </a:solidFill>
                  <a:latin typeface="Segoe UI" panose="020B0502040204020203" pitchFamily="34" charset="0"/>
                </a:rPr>
                <a:t>because they </a:t>
              </a:r>
              <a:r>
                <a:rPr lang="en-US" altLang="en-US" sz="900" dirty="0">
                  <a:solidFill>
                    <a:srgbClr val="002050"/>
                  </a:solidFill>
                  <a:latin typeface="Segoe UI" panose="020B0502040204020203" pitchFamily="34" charset="0"/>
                </a:rPr>
                <a:t>don’t meet the users’ original </a:t>
              </a:r>
              <a:r>
                <a:rPr lang="en-US" altLang="en-US" sz="900" dirty="0" smtClean="0">
                  <a:solidFill>
                    <a:srgbClr val="002050"/>
                  </a:solidFill>
                  <a:latin typeface="Segoe UI" panose="020B0502040204020203" pitchFamily="34" charset="0"/>
                </a:rPr>
                <a:t>requirements</a:t>
              </a:r>
              <a:endParaRPr lang="en-US" altLang="en-US" sz="900" dirty="0">
                <a:solidFill>
                  <a:srgbClr val="002050"/>
                </a:solidFill>
                <a:latin typeface="Segoe UI" panose="020B0502040204020203" pitchFamily="34" charset="0"/>
              </a:endParaRPr>
            </a:p>
          </p:txBody>
        </p:sp>
      </p:grpSp>
      <p:grpSp>
        <p:nvGrpSpPr>
          <p:cNvPr id="60" name="Group 59"/>
          <p:cNvGrpSpPr/>
          <p:nvPr/>
        </p:nvGrpSpPr>
        <p:grpSpPr>
          <a:xfrm>
            <a:off x="4313237" y="1668462"/>
            <a:ext cx="2913063" cy="608745"/>
            <a:chOff x="4084637" y="1423316"/>
            <a:chExt cx="2913063" cy="608745"/>
          </a:xfrm>
        </p:grpSpPr>
        <p:sp>
          <p:nvSpPr>
            <p:cNvPr id="590" name="Rectangle 3696"/>
            <p:cNvSpPr>
              <a:spLocks noChangeArrowheads="1"/>
            </p:cNvSpPr>
            <p:nvPr/>
          </p:nvSpPr>
          <p:spPr bwMode="auto">
            <a:xfrm>
              <a:off x="4768850" y="1478388"/>
              <a:ext cx="2228850" cy="4939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lnSpc>
                  <a:spcPct val="120000"/>
                </a:lnSpc>
              </a:pPr>
              <a:r>
                <a:rPr lang="en-US" altLang="en-US" sz="900" dirty="0" smtClean="0">
                  <a:solidFill>
                    <a:srgbClr val="002050"/>
                  </a:solidFill>
                  <a:latin typeface="Segoe UI" panose="020B0502040204020203" pitchFamily="34" charset="0"/>
                </a:rPr>
                <a:t>… of </a:t>
              </a:r>
              <a:r>
                <a:rPr lang="en-US" altLang="en-US" sz="900" dirty="0">
                  <a:solidFill>
                    <a:srgbClr val="002050"/>
                  </a:solidFill>
                  <a:latin typeface="Segoe UI" panose="020B0502040204020203" pitchFamily="34" charset="0"/>
                </a:rPr>
                <a:t>development budgets for </a:t>
              </a:r>
              <a:r>
                <a:rPr lang="en-US" altLang="en-US" sz="900" dirty="0" smtClean="0">
                  <a:solidFill>
                    <a:srgbClr val="002050"/>
                  </a:solidFill>
                  <a:latin typeface="Segoe UI" panose="020B0502040204020203" pitchFamily="34" charset="0"/>
                </a:rPr>
                <a:t>software, IT </a:t>
              </a:r>
              <a:r>
                <a:rPr lang="en-US" altLang="en-US" sz="900" dirty="0">
                  <a:solidFill>
                    <a:srgbClr val="002050"/>
                  </a:solidFill>
                  <a:latin typeface="Segoe UI" panose="020B0502040204020203" pitchFamily="34" charset="0"/>
                </a:rPr>
                <a:t>staff and external professional services </a:t>
              </a:r>
              <a:r>
                <a:rPr lang="en-US" altLang="en-US" sz="900" dirty="0" smtClean="0">
                  <a:solidFill>
                    <a:srgbClr val="002050"/>
                  </a:solidFill>
                  <a:latin typeface="Segoe UI" panose="020B0502040204020203" pitchFamily="34" charset="0"/>
                </a:rPr>
                <a:t>will </a:t>
              </a:r>
              <a:r>
                <a:rPr lang="en-US" altLang="en-US" sz="900" dirty="0">
                  <a:solidFill>
                    <a:srgbClr val="002050"/>
                  </a:solidFill>
                  <a:latin typeface="Segoe UI" panose="020B0502040204020203" pitchFamily="34" charset="0"/>
                </a:rPr>
                <a:t>be consumed by </a:t>
              </a:r>
              <a:r>
                <a:rPr lang="en-US" altLang="en-US" sz="900" b="1" dirty="0">
                  <a:solidFill>
                    <a:srgbClr val="002050"/>
                  </a:solidFill>
                  <a:latin typeface="Segoe UI" panose="020B0502040204020203" pitchFamily="34" charset="0"/>
                </a:rPr>
                <a:t>poor requirements</a:t>
              </a:r>
            </a:p>
          </p:txBody>
        </p:sp>
        <p:grpSp>
          <p:nvGrpSpPr>
            <p:cNvPr id="688" name="Group 687"/>
            <p:cNvGrpSpPr/>
            <p:nvPr/>
          </p:nvGrpSpPr>
          <p:grpSpPr>
            <a:xfrm>
              <a:off x="4084637" y="1423316"/>
              <a:ext cx="608745" cy="608745"/>
              <a:chOff x="7777955" y="466725"/>
              <a:chExt cx="608745" cy="608745"/>
            </a:xfrm>
          </p:grpSpPr>
          <p:sp>
            <p:nvSpPr>
              <p:cNvPr id="689" name="Oval 688"/>
              <p:cNvSpPr/>
              <p:nvPr/>
            </p:nvSpPr>
            <p:spPr bwMode="auto">
              <a:xfrm>
                <a:off x="7777955" y="466725"/>
                <a:ext cx="608745" cy="608745"/>
              </a:xfrm>
              <a:prstGeom prst="ellipse">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690" name="Group 689"/>
              <p:cNvGrpSpPr/>
              <p:nvPr/>
            </p:nvGrpSpPr>
            <p:grpSpPr>
              <a:xfrm>
                <a:off x="7885590" y="586431"/>
                <a:ext cx="438404" cy="369332"/>
                <a:chOff x="7903878" y="601662"/>
                <a:chExt cx="438404" cy="369332"/>
              </a:xfrm>
            </p:grpSpPr>
            <p:sp>
              <p:nvSpPr>
                <p:cNvPr id="691" name="Rectangle 3458"/>
                <p:cNvSpPr>
                  <a:spLocks noChangeArrowheads="1"/>
                </p:cNvSpPr>
                <p:nvPr/>
              </p:nvSpPr>
              <p:spPr bwMode="auto">
                <a:xfrm>
                  <a:off x="7903878" y="601662"/>
                  <a:ext cx="27251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2400" dirty="0" smtClean="0">
                      <a:solidFill>
                        <a:srgbClr val="FFFFFF"/>
                      </a:solidFill>
                      <a:latin typeface="Segoe UI Light" panose="020B0502040204020203" pitchFamily="34" charset="0"/>
                    </a:rPr>
                    <a:t>4</a:t>
                  </a:r>
                  <a:r>
                    <a:rPr lang="en-US" altLang="en-US" sz="2400" dirty="0">
                      <a:solidFill>
                        <a:srgbClr val="FFFFFF"/>
                      </a:solidFill>
                      <a:latin typeface="Segoe UI Light" panose="020B0502040204020203" pitchFamily="34" charset="0"/>
                    </a:rPr>
                    <a:t>1</a:t>
                  </a:r>
                  <a:endParaRPr lang="en-US" altLang="en-US" sz="2400" dirty="0" smtClean="0">
                    <a:solidFill>
                      <a:srgbClr val="FFFFFF"/>
                    </a:solidFill>
                    <a:latin typeface="Segoe UI" panose="020B0502040204020203" pitchFamily="34" charset="0"/>
                  </a:endParaRPr>
                </a:p>
              </p:txBody>
            </p:sp>
            <p:sp>
              <p:nvSpPr>
                <p:cNvPr id="692" name="Rectangle 3459"/>
                <p:cNvSpPr>
                  <a:spLocks noChangeArrowheads="1"/>
                </p:cNvSpPr>
                <p:nvPr/>
              </p:nvSpPr>
              <p:spPr bwMode="auto">
                <a:xfrm>
                  <a:off x="8181982" y="609917"/>
                  <a:ext cx="160300"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600" dirty="0" smtClean="0">
                      <a:solidFill>
                        <a:srgbClr val="FFFFFF"/>
                      </a:solidFill>
                      <a:latin typeface="Segoe UI Light" panose="020B0502040204020203" pitchFamily="34" charset="0"/>
                    </a:rPr>
                    <a:t>%</a:t>
                  </a:r>
                  <a:endParaRPr lang="en-US" altLang="en-US" sz="1600" dirty="0" smtClean="0">
                    <a:solidFill>
                      <a:srgbClr val="FFFFFF"/>
                    </a:solidFill>
                    <a:latin typeface="Segoe UI" panose="020B0502040204020203" pitchFamily="34" charset="0"/>
                  </a:endParaRPr>
                </a:p>
              </p:txBody>
            </p:sp>
          </p:grpSp>
        </p:grpSp>
      </p:grpSp>
      <p:sp>
        <p:nvSpPr>
          <p:cNvPr id="3" name="Title 2"/>
          <p:cNvSpPr>
            <a:spLocks noGrp="1"/>
          </p:cNvSpPr>
          <p:nvPr>
            <p:ph type="title"/>
          </p:nvPr>
        </p:nvSpPr>
        <p:spPr/>
        <p:txBody>
          <a:bodyPr/>
          <a:lstStyle/>
          <a:p>
            <a:r>
              <a:rPr lang="en-US" dirty="0" smtClean="0">
                <a:gradFill>
                  <a:gsLst>
                    <a:gs pos="0">
                      <a:schemeClr val="tx2"/>
                    </a:gs>
                    <a:gs pos="100000">
                      <a:schemeClr val="tx2"/>
                    </a:gs>
                  </a:gsLst>
                  <a:lin ang="5400000" scaled="1"/>
                </a:gradFill>
              </a:rPr>
              <a:t>The consequences of inefficiency</a:t>
            </a:r>
            <a:endParaRPr lang="en-US" dirty="0">
              <a:gradFill>
                <a:gsLst>
                  <a:gs pos="0">
                    <a:schemeClr val="tx2"/>
                  </a:gs>
                  <a:gs pos="100000">
                    <a:schemeClr val="tx2"/>
                  </a:gs>
                </a:gsLst>
                <a:lin ang="5400000" scaled="1"/>
              </a:gradFill>
            </a:endParaRPr>
          </a:p>
        </p:txBody>
      </p:sp>
      <p:sp>
        <p:nvSpPr>
          <p:cNvPr id="128" name="Freeform 3342"/>
          <p:cNvSpPr>
            <a:spLocks/>
          </p:cNvSpPr>
          <p:nvPr/>
        </p:nvSpPr>
        <p:spPr bwMode="auto">
          <a:xfrm>
            <a:off x="5737225" y="2789237"/>
            <a:ext cx="3175" cy="1587"/>
          </a:xfrm>
          <a:custGeom>
            <a:avLst/>
            <a:gdLst>
              <a:gd name="T0" fmla="*/ 0 w 2"/>
              <a:gd name="T1" fmla="*/ 0 h 1"/>
              <a:gd name="T2" fmla="*/ 2 w 2"/>
              <a:gd name="T3" fmla="*/ 0 h 1"/>
              <a:gd name="T4" fmla="*/ 2 w 2"/>
              <a:gd name="T5" fmla="*/ 1 h 1"/>
              <a:gd name="T6" fmla="*/ 0 w 2"/>
              <a:gd name="T7" fmla="*/ 1 h 1"/>
              <a:gd name="T8" fmla="*/ 0 w 2"/>
              <a:gd name="T9" fmla="*/ 0 h 1"/>
              <a:gd name="T10" fmla="*/ 0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0" y="0"/>
                </a:moveTo>
                <a:lnTo>
                  <a:pt x="2" y="0"/>
                </a:lnTo>
                <a:lnTo>
                  <a:pt x="2" y="1"/>
                </a:lnTo>
                <a:lnTo>
                  <a:pt x="0" y="1"/>
                </a:lnTo>
                <a:lnTo>
                  <a:pt x="0" y="0"/>
                </a:lnTo>
                <a:lnTo>
                  <a:pt x="0" y="0"/>
                </a:ln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grpSp>
        <p:nvGrpSpPr>
          <p:cNvPr id="28" name="Group 27"/>
          <p:cNvGrpSpPr/>
          <p:nvPr/>
        </p:nvGrpSpPr>
        <p:grpSpPr>
          <a:xfrm>
            <a:off x="8939214" y="730250"/>
            <a:ext cx="3375023" cy="1243012"/>
            <a:chOff x="8939214" y="730250"/>
            <a:chExt cx="3375023" cy="1243012"/>
          </a:xfrm>
        </p:grpSpPr>
        <p:grpSp>
          <p:nvGrpSpPr>
            <p:cNvPr id="14" name="Group 13"/>
            <p:cNvGrpSpPr/>
            <p:nvPr/>
          </p:nvGrpSpPr>
          <p:grpSpPr>
            <a:xfrm>
              <a:off x="9928226" y="730250"/>
              <a:ext cx="2386011" cy="1243012"/>
              <a:chOff x="9928226" y="730250"/>
              <a:chExt cx="2386011" cy="1243012"/>
            </a:xfrm>
          </p:grpSpPr>
          <p:sp>
            <p:nvSpPr>
              <p:cNvPr id="159" name="Freeform 3374"/>
              <p:cNvSpPr>
                <a:spLocks/>
              </p:cNvSpPr>
              <p:nvPr/>
            </p:nvSpPr>
            <p:spPr bwMode="auto">
              <a:xfrm>
                <a:off x="10482264" y="1819275"/>
                <a:ext cx="65088" cy="33337"/>
              </a:xfrm>
              <a:custGeom>
                <a:avLst/>
                <a:gdLst>
                  <a:gd name="T0" fmla="*/ 16 w 32"/>
                  <a:gd name="T1" fmla="*/ 0 h 16"/>
                  <a:gd name="T2" fmla="*/ 0 w 32"/>
                  <a:gd name="T3" fmla="*/ 16 h 16"/>
                  <a:gd name="T4" fmla="*/ 32 w 32"/>
                  <a:gd name="T5" fmla="*/ 16 h 16"/>
                  <a:gd name="T6" fmla="*/ 16 w 32"/>
                  <a:gd name="T7" fmla="*/ 0 h 16"/>
                </a:gdLst>
                <a:ahLst/>
                <a:cxnLst>
                  <a:cxn ang="0">
                    <a:pos x="T0" y="T1"/>
                  </a:cxn>
                  <a:cxn ang="0">
                    <a:pos x="T2" y="T3"/>
                  </a:cxn>
                  <a:cxn ang="0">
                    <a:pos x="T4" y="T5"/>
                  </a:cxn>
                  <a:cxn ang="0">
                    <a:pos x="T6" y="T7"/>
                  </a:cxn>
                </a:cxnLst>
                <a:rect l="0" t="0" r="r" b="b"/>
                <a:pathLst>
                  <a:path w="32" h="16">
                    <a:moveTo>
                      <a:pt x="16" y="0"/>
                    </a:moveTo>
                    <a:cubicBezTo>
                      <a:pt x="6" y="0"/>
                      <a:pt x="0" y="8"/>
                      <a:pt x="0" y="16"/>
                    </a:cubicBezTo>
                    <a:cubicBezTo>
                      <a:pt x="32" y="16"/>
                      <a:pt x="32" y="16"/>
                      <a:pt x="32" y="16"/>
                    </a:cubicBezTo>
                    <a:cubicBezTo>
                      <a:pt x="32" y="8"/>
                      <a:pt x="24" y="0"/>
                      <a:pt x="16" y="0"/>
                    </a:cubicBezTo>
                    <a:close/>
                  </a:path>
                </a:pathLst>
              </a:custGeom>
              <a:solidFill>
                <a:srgbClr val="B4009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160" name="Freeform 3375"/>
              <p:cNvSpPr>
                <a:spLocks/>
              </p:cNvSpPr>
              <p:nvPr/>
            </p:nvSpPr>
            <p:spPr bwMode="auto">
              <a:xfrm>
                <a:off x="10596564" y="1819275"/>
                <a:ext cx="66675" cy="33337"/>
              </a:xfrm>
              <a:custGeom>
                <a:avLst/>
                <a:gdLst>
                  <a:gd name="T0" fmla="*/ 16 w 32"/>
                  <a:gd name="T1" fmla="*/ 0 h 16"/>
                  <a:gd name="T2" fmla="*/ 32 w 32"/>
                  <a:gd name="T3" fmla="*/ 16 h 16"/>
                  <a:gd name="T4" fmla="*/ 0 w 32"/>
                  <a:gd name="T5" fmla="*/ 16 h 16"/>
                  <a:gd name="T6" fmla="*/ 16 w 32"/>
                  <a:gd name="T7" fmla="*/ 0 h 16"/>
                </a:gdLst>
                <a:ahLst/>
                <a:cxnLst>
                  <a:cxn ang="0">
                    <a:pos x="T0" y="T1"/>
                  </a:cxn>
                  <a:cxn ang="0">
                    <a:pos x="T2" y="T3"/>
                  </a:cxn>
                  <a:cxn ang="0">
                    <a:pos x="T4" y="T5"/>
                  </a:cxn>
                  <a:cxn ang="0">
                    <a:pos x="T6" y="T7"/>
                  </a:cxn>
                </a:cxnLst>
                <a:rect l="0" t="0" r="r" b="b"/>
                <a:pathLst>
                  <a:path w="32" h="16">
                    <a:moveTo>
                      <a:pt x="16" y="0"/>
                    </a:moveTo>
                    <a:cubicBezTo>
                      <a:pt x="26" y="0"/>
                      <a:pt x="32" y="8"/>
                      <a:pt x="32" y="16"/>
                    </a:cubicBezTo>
                    <a:cubicBezTo>
                      <a:pt x="0" y="16"/>
                      <a:pt x="0" y="16"/>
                      <a:pt x="0" y="16"/>
                    </a:cubicBezTo>
                    <a:cubicBezTo>
                      <a:pt x="0" y="8"/>
                      <a:pt x="8" y="0"/>
                      <a:pt x="16" y="0"/>
                    </a:cubicBezTo>
                    <a:close/>
                  </a:path>
                </a:pathLst>
              </a:custGeom>
              <a:solidFill>
                <a:srgbClr val="B4009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161" name="Freeform 3376"/>
              <p:cNvSpPr>
                <a:spLocks/>
              </p:cNvSpPr>
              <p:nvPr/>
            </p:nvSpPr>
            <p:spPr bwMode="auto">
              <a:xfrm>
                <a:off x="10334626" y="893762"/>
                <a:ext cx="465138" cy="1050925"/>
              </a:xfrm>
              <a:custGeom>
                <a:avLst/>
                <a:gdLst>
                  <a:gd name="T0" fmla="*/ 177 w 225"/>
                  <a:gd name="T1" fmla="*/ 92 h 508"/>
                  <a:gd name="T2" fmla="*/ 177 w 225"/>
                  <a:gd name="T3" fmla="*/ 92 h 508"/>
                  <a:gd name="T4" fmla="*/ 177 w 225"/>
                  <a:gd name="T5" fmla="*/ 92 h 508"/>
                  <a:gd name="T6" fmla="*/ 128 w 225"/>
                  <a:gd name="T7" fmla="*/ 88 h 508"/>
                  <a:gd name="T8" fmla="*/ 128 w 225"/>
                  <a:gd name="T9" fmla="*/ 80 h 508"/>
                  <a:gd name="T10" fmla="*/ 139 w 225"/>
                  <a:gd name="T11" fmla="*/ 68 h 508"/>
                  <a:gd name="T12" fmla="*/ 139 w 225"/>
                  <a:gd name="T13" fmla="*/ 57 h 508"/>
                  <a:gd name="T14" fmla="*/ 143 w 225"/>
                  <a:gd name="T15" fmla="*/ 52 h 508"/>
                  <a:gd name="T16" fmla="*/ 143 w 225"/>
                  <a:gd name="T17" fmla="*/ 43 h 508"/>
                  <a:gd name="T18" fmla="*/ 141 w 225"/>
                  <a:gd name="T19" fmla="*/ 38 h 508"/>
                  <a:gd name="T20" fmla="*/ 146 w 225"/>
                  <a:gd name="T21" fmla="*/ 25 h 508"/>
                  <a:gd name="T22" fmla="*/ 127 w 225"/>
                  <a:gd name="T23" fmla="*/ 7 h 508"/>
                  <a:gd name="T24" fmla="*/ 127 w 225"/>
                  <a:gd name="T25" fmla="*/ 7 h 508"/>
                  <a:gd name="T26" fmla="*/ 107 w 225"/>
                  <a:gd name="T27" fmla="*/ 0 h 508"/>
                  <a:gd name="T28" fmla="*/ 79 w 225"/>
                  <a:gd name="T29" fmla="*/ 23 h 508"/>
                  <a:gd name="T30" fmla="*/ 84 w 225"/>
                  <a:gd name="T31" fmla="*/ 38 h 508"/>
                  <a:gd name="T32" fmla="*/ 81 w 225"/>
                  <a:gd name="T33" fmla="*/ 43 h 508"/>
                  <a:gd name="T34" fmla="*/ 81 w 225"/>
                  <a:gd name="T35" fmla="*/ 52 h 508"/>
                  <a:gd name="T36" fmla="*/ 85 w 225"/>
                  <a:gd name="T37" fmla="*/ 57 h 508"/>
                  <a:gd name="T38" fmla="*/ 85 w 225"/>
                  <a:gd name="T39" fmla="*/ 68 h 508"/>
                  <a:gd name="T40" fmla="*/ 97 w 225"/>
                  <a:gd name="T41" fmla="*/ 80 h 508"/>
                  <a:gd name="T42" fmla="*/ 97 w 225"/>
                  <a:gd name="T43" fmla="*/ 88 h 508"/>
                  <a:gd name="T44" fmla="*/ 48 w 225"/>
                  <a:gd name="T45" fmla="*/ 92 h 508"/>
                  <a:gd name="T46" fmla="*/ 48 w 225"/>
                  <a:gd name="T47" fmla="*/ 93 h 508"/>
                  <a:gd name="T48" fmla="*/ 0 w 225"/>
                  <a:gd name="T49" fmla="*/ 267 h 508"/>
                  <a:gd name="T50" fmla="*/ 4 w 225"/>
                  <a:gd name="T51" fmla="*/ 267 h 508"/>
                  <a:gd name="T52" fmla="*/ 4 w 225"/>
                  <a:gd name="T53" fmla="*/ 279 h 508"/>
                  <a:gd name="T54" fmla="*/ 14 w 225"/>
                  <a:gd name="T55" fmla="*/ 289 h 508"/>
                  <a:gd name="T56" fmla="*/ 25 w 225"/>
                  <a:gd name="T57" fmla="*/ 279 h 508"/>
                  <a:gd name="T58" fmla="*/ 25 w 225"/>
                  <a:gd name="T59" fmla="*/ 267 h 508"/>
                  <a:gd name="T60" fmla="*/ 28 w 225"/>
                  <a:gd name="T61" fmla="*/ 267 h 508"/>
                  <a:gd name="T62" fmla="*/ 48 w 225"/>
                  <a:gd name="T63" fmla="*/ 170 h 508"/>
                  <a:gd name="T64" fmla="*/ 48 w 225"/>
                  <a:gd name="T65" fmla="*/ 308 h 508"/>
                  <a:gd name="T66" fmla="*/ 65 w 225"/>
                  <a:gd name="T67" fmla="*/ 308 h 508"/>
                  <a:gd name="T68" fmla="*/ 71 w 225"/>
                  <a:gd name="T69" fmla="*/ 493 h 508"/>
                  <a:gd name="T70" fmla="*/ 77 w 225"/>
                  <a:gd name="T71" fmla="*/ 493 h 508"/>
                  <a:gd name="T72" fmla="*/ 69 w 225"/>
                  <a:gd name="T73" fmla="*/ 508 h 508"/>
                  <a:gd name="T74" fmla="*/ 108 w 225"/>
                  <a:gd name="T75" fmla="*/ 508 h 508"/>
                  <a:gd name="T76" fmla="*/ 99 w 225"/>
                  <a:gd name="T77" fmla="*/ 493 h 508"/>
                  <a:gd name="T78" fmla="*/ 105 w 225"/>
                  <a:gd name="T79" fmla="*/ 493 h 508"/>
                  <a:gd name="T80" fmla="*/ 112 w 225"/>
                  <a:gd name="T81" fmla="*/ 308 h 508"/>
                  <a:gd name="T82" fmla="*/ 113 w 225"/>
                  <a:gd name="T83" fmla="*/ 308 h 508"/>
                  <a:gd name="T84" fmla="*/ 120 w 225"/>
                  <a:gd name="T85" fmla="*/ 493 h 508"/>
                  <a:gd name="T86" fmla="*/ 126 w 225"/>
                  <a:gd name="T87" fmla="*/ 493 h 508"/>
                  <a:gd name="T88" fmla="*/ 117 w 225"/>
                  <a:gd name="T89" fmla="*/ 508 h 508"/>
                  <a:gd name="T90" fmla="*/ 156 w 225"/>
                  <a:gd name="T91" fmla="*/ 508 h 508"/>
                  <a:gd name="T92" fmla="*/ 148 w 225"/>
                  <a:gd name="T93" fmla="*/ 493 h 508"/>
                  <a:gd name="T94" fmla="*/ 154 w 225"/>
                  <a:gd name="T95" fmla="*/ 493 h 508"/>
                  <a:gd name="T96" fmla="*/ 160 w 225"/>
                  <a:gd name="T97" fmla="*/ 308 h 508"/>
                  <a:gd name="T98" fmla="*/ 177 w 225"/>
                  <a:gd name="T99" fmla="*/ 308 h 508"/>
                  <a:gd name="T100" fmla="*/ 177 w 225"/>
                  <a:gd name="T101" fmla="*/ 167 h 508"/>
                  <a:gd name="T102" fmla="*/ 198 w 225"/>
                  <a:gd name="T103" fmla="*/ 267 h 508"/>
                  <a:gd name="T104" fmla="*/ 201 w 225"/>
                  <a:gd name="T105" fmla="*/ 267 h 508"/>
                  <a:gd name="T106" fmla="*/ 201 w 225"/>
                  <a:gd name="T107" fmla="*/ 279 h 508"/>
                  <a:gd name="T108" fmla="*/ 211 w 225"/>
                  <a:gd name="T109" fmla="*/ 289 h 508"/>
                  <a:gd name="T110" fmla="*/ 222 w 225"/>
                  <a:gd name="T111" fmla="*/ 279 h 508"/>
                  <a:gd name="T112" fmla="*/ 222 w 225"/>
                  <a:gd name="T113" fmla="*/ 267 h 508"/>
                  <a:gd name="T114" fmla="*/ 225 w 225"/>
                  <a:gd name="T115" fmla="*/ 267 h 508"/>
                  <a:gd name="T116" fmla="*/ 177 w 225"/>
                  <a:gd name="T117" fmla="*/ 92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5" h="508">
                    <a:moveTo>
                      <a:pt x="177" y="92"/>
                    </a:moveTo>
                    <a:cubicBezTo>
                      <a:pt x="177" y="92"/>
                      <a:pt x="177" y="92"/>
                      <a:pt x="177" y="92"/>
                    </a:cubicBezTo>
                    <a:cubicBezTo>
                      <a:pt x="177" y="92"/>
                      <a:pt x="177" y="92"/>
                      <a:pt x="177" y="92"/>
                    </a:cubicBezTo>
                    <a:cubicBezTo>
                      <a:pt x="128" y="88"/>
                      <a:pt x="128" y="88"/>
                      <a:pt x="128" y="88"/>
                    </a:cubicBezTo>
                    <a:cubicBezTo>
                      <a:pt x="128" y="80"/>
                      <a:pt x="128" y="80"/>
                      <a:pt x="128" y="80"/>
                    </a:cubicBezTo>
                    <a:cubicBezTo>
                      <a:pt x="134" y="79"/>
                      <a:pt x="139" y="74"/>
                      <a:pt x="139" y="68"/>
                    </a:cubicBezTo>
                    <a:cubicBezTo>
                      <a:pt x="139" y="57"/>
                      <a:pt x="139" y="57"/>
                      <a:pt x="139" y="57"/>
                    </a:cubicBezTo>
                    <a:cubicBezTo>
                      <a:pt x="141" y="57"/>
                      <a:pt x="143" y="55"/>
                      <a:pt x="143" y="52"/>
                    </a:cubicBezTo>
                    <a:cubicBezTo>
                      <a:pt x="143" y="43"/>
                      <a:pt x="143" y="43"/>
                      <a:pt x="143" y="43"/>
                    </a:cubicBezTo>
                    <a:cubicBezTo>
                      <a:pt x="143" y="41"/>
                      <a:pt x="142" y="39"/>
                      <a:pt x="141" y="38"/>
                    </a:cubicBezTo>
                    <a:cubicBezTo>
                      <a:pt x="144" y="36"/>
                      <a:pt x="146" y="31"/>
                      <a:pt x="146" y="25"/>
                    </a:cubicBezTo>
                    <a:cubicBezTo>
                      <a:pt x="146" y="15"/>
                      <a:pt x="138" y="7"/>
                      <a:pt x="127" y="7"/>
                    </a:cubicBezTo>
                    <a:cubicBezTo>
                      <a:pt x="127" y="7"/>
                      <a:pt x="127" y="7"/>
                      <a:pt x="127" y="7"/>
                    </a:cubicBezTo>
                    <a:cubicBezTo>
                      <a:pt x="122" y="3"/>
                      <a:pt x="115" y="0"/>
                      <a:pt x="107" y="0"/>
                    </a:cubicBezTo>
                    <a:cubicBezTo>
                      <a:pt x="91" y="0"/>
                      <a:pt x="79" y="10"/>
                      <a:pt x="79" y="23"/>
                    </a:cubicBezTo>
                    <a:cubicBezTo>
                      <a:pt x="79" y="29"/>
                      <a:pt x="81" y="35"/>
                      <a:pt x="84" y="38"/>
                    </a:cubicBezTo>
                    <a:cubicBezTo>
                      <a:pt x="83" y="38"/>
                      <a:pt x="81" y="40"/>
                      <a:pt x="81" y="43"/>
                    </a:cubicBezTo>
                    <a:cubicBezTo>
                      <a:pt x="81" y="52"/>
                      <a:pt x="81" y="52"/>
                      <a:pt x="81" y="52"/>
                    </a:cubicBezTo>
                    <a:cubicBezTo>
                      <a:pt x="81" y="55"/>
                      <a:pt x="83" y="57"/>
                      <a:pt x="85" y="57"/>
                    </a:cubicBezTo>
                    <a:cubicBezTo>
                      <a:pt x="85" y="68"/>
                      <a:pt x="85" y="68"/>
                      <a:pt x="85" y="68"/>
                    </a:cubicBezTo>
                    <a:cubicBezTo>
                      <a:pt x="85" y="75"/>
                      <a:pt x="90" y="80"/>
                      <a:pt x="97" y="80"/>
                    </a:cubicBezTo>
                    <a:cubicBezTo>
                      <a:pt x="97" y="88"/>
                      <a:pt x="97" y="88"/>
                      <a:pt x="97" y="88"/>
                    </a:cubicBezTo>
                    <a:cubicBezTo>
                      <a:pt x="48" y="92"/>
                      <a:pt x="48" y="92"/>
                      <a:pt x="48" y="92"/>
                    </a:cubicBezTo>
                    <a:cubicBezTo>
                      <a:pt x="48" y="93"/>
                      <a:pt x="48" y="93"/>
                      <a:pt x="48" y="93"/>
                    </a:cubicBezTo>
                    <a:cubicBezTo>
                      <a:pt x="22" y="149"/>
                      <a:pt x="6" y="205"/>
                      <a:pt x="0" y="267"/>
                    </a:cubicBezTo>
                    <a:cubicBezTo>
                      <a:pt x="4" y="267"/>
                      <a:pt x="4" y="267"/>
                      <a:pt x="4" y="267"/>
                    </a:cubicBezTo>
                    <a:cubicBezTo>
                      <a:pt x="4" y="279"/>
                      <a:pt x="4" y="279"/>
                      <a:pt x="4" y="279"/>
                    </a:cubicBezTo>
                    <a:cubicBezTo>
                      <a:pt x="4" y="285"/>
                      <a:pt x="9" y="289"/>
                      <a:pt x="14" y="289"/>
                    </a:cubicBezTo>
                    <a:cubicBezTo>
                      <a:pt x="20" y="289"/>
                      <a:pt x="25" y="285"/>
                      <a:pt x="25" y="279"/>
                    </a:cubicBezTo>
                    <a:cubicBezTo>
                      <a:pt x="25" y="267"/>
                      <a:pt x="25" y="267"/>
                      <a:pt x="25" y="267"/>
                    </a:cubicBezTo>
                    <a:cubicBezTo>
                      <a:pt x="28" y="267"/>
                      <a:pt x="28" y="267"/>
                      <a:pt x="28" y="267"/>
                    </a:cubicBezTo>
                    <a:cubicBezTo>
                      <a:pt x="31" y="233"/>
                      <a:pt x="39" y="202"/>
                      <a:pt x="48" y="170"/>
                    </a:cubicBezTo>
                    <a:cubicBezTo>
                      <a:pt x="48" y="308"/>
                      <a:pt x="48" y="308"/>
                      <a:pt x="48" y="308"/>
                    </a:cubicBezTo>
                    <a:cubicBezTo>
                      <a:pt x="65" y="308"/>
                      <a:pt x="65" y="308"/>
                      <a:pt x="65" y="308"/>
                    </a:cubicBezTo>
                    <a:cubicBezTo>
                      <a:pt x="71" y="493"/>
                      <a:pt x="71" y="493"/>
                      <a:pt x="71" y="493"/>
                    </a:cubicBezTo>
                    <a:cubicBezTo>
                      <a:pt x="77" y="493"/>
                      <a:pt x="77" y="493"/>
                      <a:pt x="77" y="493"/>
                    </a:cubicBezTo>
                    <a:cubicBezTo>
                      <a:pt x="71" y="495"/>
                      <a:pt x="69" y="502"/>
                      <a:pt x="69" y="508"/>
                    </a:cubicBezTo>
                    <a:cubicBezTo>
                      <a:pt x="108" y="508"/>
                      <a:pt x="108" y="508"/>
                      <a:pt x="108" y="508"/>
                    </a:cubicBezTo>
                    <a:cubicBezTo>
                      <a:pt x="108" y="502"/>
                      <a:pt x="105" y="495"/>
                      <a:pt x="99" y="493"/>
                    </a:cubicBezTo>
                    <a:cubicBezTo>
                      <a:pt x="105" y="493"/>
                      <a:pt x="105" y="493"/>
                      <a:pt x="105" y="493"/>
                    </a:cubicBezTo>
                    <a:cubicBezTo>
                      <a:pt x="112" y="308"/>
                      <a:pt x="112" y="308"/>
                      <a:pt x="112" y="308"/>
                    </a:cubicBezTo>
                    <a:cubicBezTo>
                      <a:pt x="113" y="308"/>
                      <a:pt x="113" y="308"/>
                      <a:pt x="113" y="308"/>
                    </a:cubicBezTo>
                    <a:cubicBezTo>
                      <a:pt x="120" y="493"/>
                      <a:pt x="120" y="493"/>
                      <a:pt x="120" y="493"/>
                    </a:cubicBezTo>
                    <a:cubicBezTo>
                      <a:pt x="126" y="493"/>
                      <a:pt x="126" y="493"/>
                      <a:pt x="126" y="493"/>
                    </a:cubicBezTo>
                    <a:cubicBezTo>
                      <a:pt x="120" y="495"/>
                      <a:pt x="117" y="502"/>
                      <a:pt x="117" y="508"/>
                    </a:cubicBezTo>
                    <a:cubicBezTo>
                      <a:pt x="156" y="508"/>
                      <a:pt x="156" y="508"/>
                      <a:pt x="156" y="508"/>
                    </a:cubicBezTo>
                    <a:cubicBezTo>
                      <a:pt x="156" y="502"/>
                      <a:pt x="154" y="495"/>
                      <a:pt x="148" y="493"/>
                    </a:cubicBezTo>
                    <a:cubicBezTo>
                      <a:pt x="154" y="493"/>
                      <a:pt x="154" y="493"/>
                      <a:pt x="154" y="493"/>
                    </a:cubicBezTo>
                    <a:cubicBezTo>
                      <a:pt x="160" y="308"/>
                      <a:pt x="160" y="308"/>
                      <a:pt x="160" y="308"/>
                    </a:cubicBezTo>
                    <a:cubicBezTo>
                      <a:pt x="177" y="308"/>
                      <a:pt x="177" y="308"/>
                      <a:pt x="177" y="308"/>
                    </a:cubicBezTo>
                    <a:cubicBezTo>
                      <a:pt x="177" y="167"/>
                      <a:pt x="177" y="167"/>
                      <a:pt x="177" y="167"/>
                    </a:cubicBezTo>
                    <a:cubicBezTo>
                      <a:pt x="187" y="200"/>
                      <a:pt x="195" y="232"/>
                      <a:pt x="198" y="267"/>
                    </a:cubicBezTo>
                    <a:cubicBezTo>
                      <a:pt x="201" y="267"/>
                      <a:pt x="201" y="267"/>
                      <a:pt x="201" y="267"/>
                    </a:cubicBezTo>
                    <a:cubicBezTo>
                      <a:pt x="201" y="279"/>
                      <a:pt x="201" y="279"/>
                      <a:pt x="201" y="279"/>
                    </a:cubicBezTo>
                    <a:cubicBezTo>
                      <a:pt x="201" y="285"/>
                      <a:pt x="206" y="289"/>
                      <a:pt x="211" y="289"/>
                    </a:cubicBezTo>
                    <a:cubicBezTo>
                      <a:pt x="217" y="289"/>
                      <a:pt x="222" y="285"/>
                      <a:pt x="222" y="279"/>
                    </a:cubicBezTo>
                    <a:cubicBezTo>
                      <a:pt x="222" y="267"/>
                      <a:pt x="222" y="267"/>
                      <a:pt x="222" y="267"/>
                    </a:cubicBezTo>
                    <a:cubicBezTo>
                      <a:pt x="225" y="267"/>
                      <a:pt x="225" y="267"/>
                      <a:pt x="225" y="267"/>
                    </a:cubicBezTo>
                    <a:cubicBezTo>
                      <a:pt x="220" y="205"/>
                      <a:pt x="203" y="148"/>
                      <a:pt x="177" y="92"/>
                    </a:cubicBezTo>
                    <a:close/>
                  </a:path>
                </a:pathLst>
              </a:custGeom>
              <a:solidFill>
                <a:srgbClr val="F0F0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162" name="Freeform 3377"/>
              <p:cNvSpPr>
                <a:spLocks/>
              </p:cNvSpPr>
              <p:nvPr/>
            </p:nvSpPr>
            <p:spPr bwMode="auto">
              <a:xfrm>
                <a:off x="10199689" y="949325"/>
                <a:ext cx="333375" cy="995362"/>
              </a:xfrm>
              <a:custGeom>
                <a:avLst/>
                <a:gdLst>
                  <a:gd name="T0" fmla="*/ 133 w 161"/>
                  <a:gd name="T1" fmla="*/ 97 h 481"/>
                  <a:gd name="T2" fmla="*/ 95 w 161"/>
                  <a:gd name="T3" fmla="*/ 93 h 481"/>
                  <a:gd name="T4" fmla="*/ 93 w 161"/>
                  <a:gd name="T5" fmla="*/ 89 h 481"/>
                  <a:gd name="T6" fmla="*/ 121 w 161"/>
                  <a:gd name="T7" fmla="*/ 76 h 481"/>
                  <a:gd name="T8" fmla="*/ 109 w 161"/>
                  <a:gd name="T9" fmla="*/ 71 h 481"/>
                  <a:gd name="T10" fmla="*/ 114 w 161"/>
                  <a:gd name="T11" fmla="*/ 56 h 481"/>
                  <a:gd name="T12" fmla="*/ 114 w 161"/>
                  <a:gd name="T13" fmla="*/ 55 h 481"/>
                  <a:gd name="T14" fmla="*/ 99 w 161"/>
                  <a:gd name="T15" fmla="*/ 14 h 481"/>
                  <a:gd name="T16" fmla="*/ 47 w 161"/>
                  <a:gd name="T17" fmla="*/ 36 h 481"/>
                  <a:gd name="T18" fmla="*/ 51 w 161"/>
                  <a:gd name="T19" fmla="*/ 55 h 481"/>
                  <a:gd name="T20" fmla="*/ 48 w 161"/>
                  <a:gd name="T21" fmla="*/ 71 h 481"/>
                  <a:gd name="T22" fmla="*/ 56 w 161"/>
                  <a:gd name="T23" fmla="*/ 89 h 481"/>
                  <a:gd name="T24" fmla="*/ 70 w 161"/>
                  <a:gd name="T25" fmla="*/ 93 h 481"/>
                  <a:gd name="T26" fmla="*/ 29 w 161"/>
                  <a:gd name="T27" fmla="*/ 97 h 481"/>
                  <a:gd name="T28" fmla="*/ 29 w 161"/>
                  <a:gd name="T29" fmla="*/ 97 h 481"/>
                  <a:gd name="T30" fmla="*/ 3 w 161"/>
                  <a:gd name="T31" fmla="*/ 221 h 481"/>
                  <a:gd name="T32" fmla="*/ 10 w 161"/>
                  <a:gd name="T33" fmla="*/ 237 h 481"/>
                  <a:gd name="T34" fmla="*/ 18 w 161"/>
                  <a:gd name="T35" fmla="*/ 221 h 481"/>
                  <a:gd name="T36" fmla="*/ 32 w 161"/>
                  <a:gd name="T37" fmla="*/ 149 h 481"/>
                  <a:gd name="T38" fmla="*/ 38 w 161"/>
                  <a:gd name="T39" fmla="*/ 364 h 481"/>
                  <a:gd name="T40" fmla="*/ 55 w 161"/>
                  <a:gd name="T41" fmla="*/ 474 h 481"/>
                  <a:gd name="T42" fmla="*/ 55 w 161"/>
                  <a:gd name="T43" fmla="*/ 481 h 481"/>
                  <a:gd name="T44" fmla="*/ 80 w 161"/>
                  <a:gd name="T45" fmla="*/ 481 h 481"/>
                  <a:gd name="T46" fmla="*/ 80 w 161"/>
                  <a:gd name="T47" fmla="*/ 364 h 481"/>
                  <a:gd name="T48" fmla="*/ 89 w 161"/>
                  <a:gd name="T49" fmla="*/ 474 h 481"/>
                  <a:gd name="T50" fmla="*/ 89 w 161"/>
                  <a:gd name="T51" fmla="*/ 481 h 481"/>
                  <a:gd name="T52" fmla="*/ 112 w 161"/>
                  <a:gd name="T53" fmla="*/ 481 h 481"/>
                  <a:gd name="T54" fmla="*/ 112 w 161"/>
                  <a:gd name="T55" fmla="*/ 364 h 481"/>
                  <a:gd name="T56" fmla="*/ 124 w 161"/>
                  <a:gd name="T57" fmla="*/ 253 h 481"/>
                  <a:gd name="T58" fmla="*/ 141 w 161"/>
                  <a:gd name="T59" fmla="*/ 221 h 481"/>
                  <a:gd name="T60" fmla="*/ 144 w 161"/>
                  <a:gd name="T61" fmla="*/ 230 h 481"/>
                  <a:gd name="T62" fmla="*/ 159 w 161"/>
                  <a:gd name="T63" fmla="*/ 230 h 481"/>
                  <a:gd name="T64" fmla="*/ 161 w 161"/>
                  <a:gd name="T65" fmla="*/ 221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481">
                    <a:moveTo>
                      <a:pt x="133" y="97"/>
                    </a:moveTo>
                    <a:cubicBezTo>
                      <a:pt x="133" y="97"/>
                      <a:pt x="133" y="97"/>
                      <a:pt x="133" y="97"/>
                    </a:cubicBezTo>
                    <a:cubicBezTo>
                      <a:pt x="95" y="93"/>
                      <a:pt x="95" y="93"/>
                      <a:pt x="95" y="93"/>
                    </a:cubicBezTo>
                    <a:cubicBezTo>
                      <a:pt x="95" y="93"/>
                      <a:pt x="95" y="93"/>
                      <a:pt x="95" y="93"/>
                    </a:cubicBezTo>
                    <a:cubicBezTo>
                      <a:pt x="92" y="93"/>
                      <a:pt x="92" y="93"/>
                      <a:pt x="92" y="93"/>
                    </a:cubicBezTo>
                    <a:cubicBezTo>
                      <a:pt x="93" y="89"/>
                      <a:pt x="93" y="89"/>
                      <a:pt x="93" y="89"/>
                    </a:cubicBezTo>
                    <a:cubicBezTo>
                      <a:pt x="97" y="89"/>
                      <a:pt x="101" y="89"/>
                      <a:pt x="108" y="89"/>
                    </a:cubicBezTo>
                    <a:cubicBezTo>
                      <a:pt x="119" y="87"/>
                      <a:pt x="121" y="80"/>
                      <a:pt x="121" y="76"/>
                    </a:cubicBezTo>
                    <a:cubicBezTo>
                      <a:pt x="121" y="72"/>
                      <a:pt x="118" y="65"/>
                      <a:pt x="117" y="71"/>
                    </a:cubicBezTo>
                    <a:cubicBezTo>
                      <a:pt x="115" y="76"/>
                      <a:pt x="110" y="75"/>
                      <a:pt x="109" y="71"/>
                    </a:cubicBezTo>
                    <a:cubicBezTo>
                      <a:pt x="108" y="69"/>
                      <a:pt x="110" y="63"/>
                      <a:pt x="112" y="60"/>
                    </a:cubicBezTo>
                    <a:cubicBezTo>
                      <a:pt x="112" y="58"/>
                      <a:pt x="113" y="57"/>
                      <a:pt x="114" y="56"/>
                    </a:cubicBezTo>
                    <a:cubicBezTo>
                      <a:pt x="114" y="55"/>
                      <a:pt x="114" y="55"/>
                      <a:pt x="114" y="55"/>
                    </a:cubicBezTo>
                    <a:cubicBezTo>
                      <a:pt x="114" y="55"/>
                      <a:pt x="114" y="55"/>
                      <a:pt x="114" y="55"/>
                    </a:cubicBezTo>
                    <a:cubicBezTo>
                      <a:pt x="115" y="51"/>
                      <a:pt x="116" y="47"/>
                      <a:pt x="116" y="42"/>
                    </a:cubicBezTo>
                    <a:cubicBezTo>
                      <a:pt x="116" y="29"/>
                      <a:pt x="109" y="18"/>
                      <a:pt x="99" y="14"/>
                    </a:cubicBezTo>
                    <a:cubicBezTo>
                      <a:pt x="94" y="6"/>
                      <a:pt x="85" y="0"/>
                      <a:pt x="76" y="0"/>
                    </a:cubicBezTo>
                    <a:cubicBezTo>
                      <a:pt x="60" y="0"/>
                      <a:pt x="47" y="16"/>
                      <a:pt x="47" y="36"/>
                    </a:cubicBezTo>
                    <a:cubicBezTo>
                      <a:pt x="47" y="44"/>
                      <a:pt x="48" y="49"/>
                      <a:pt x="51" y="55"/>
                    </a:cubicBezTo>
                    <a:cubicBezTo>
                      <a:pt x="51" y="55"/>
                      <a:pt x="51" y="55"/>
                      <a:pt x="51" y="55"/>
                    </a:cubicBezTo>
                    <a:cubicBezTo>
                      <a:pt x="51" y="55"/>
                      <a:pt x="57" y="67"/>
                      <a:pt x="55" y="71"/>
                    </a:cubicBezTo>
                    <a:cubicBezTo>
                      <a:pt x="54" y="75"/>
                      <a:pt x="50" y="76"/>
                      <a:pt x="48" y="71"/>
                    </a:cubicBezTo>
                    <a:cubicBezTo>
                      <a:pt x="46" y="65"/>
                      <a:pt x="43" y="72"/>
                      <a:pt x="44" y="76"/>
                    </a:cubicBezTo>
                    <a:cubicBezTo>
                      <a:pt x="44" y="80"/>
                      <a:pt x="46" y="87"/>
                      <a:pt x="56" y="89"/>
                    </a:cubicBezTo>
                    <a:cubicBezTo>
                      <a:pt x="62" y="89"/>
                      <a:pt x="66" y="89"/>
                      <a:pt x="70" y="89"/>
                    </a:cubicBezTo>
                    <a:cubicBezTo>
                      <a:pt x="70" y="93"/>
                      <a:pt x="70" y="93"/>
                      <a:pt x="70" y="93"/>
                    </a:cubicBezTo>
                    <a:cubicBezTo>
                      <a:pt x="66" y="93"/>
                      <a:pt x="66" y="93"/>
                      <a:pt x="66" y="93"/>
                    </a:cubicBezTo>
                    <a:cubicBezTo>
                      <a:pt x="29" y="97"/>
                      <a:pt x="29" y="97"/>
                      <a:pt x="29" y="97"/>
                    </a:cubicBezTo>
                    <a:cubicBezTo>
                      <a:pt x="29" y="97"/>
                      <a:pt x="29" y="97"/>
                      <a:pt x="29" y="97"/>
                    </a:cubicBezTo>
                    <a:cubicBezTo>
                      <a:pt x="29" y="97"/>
                      <a:pt x="29" y="97"/>
                      <a:pt x="29" y="97"/>
                    </a:cubicBezTo>
                    <a:cubicBezTo>
                      <a:pt x="10" y="138"/>
                      <a:pt x="4" y="177"/>
                      <a:pt x="0" y="221"/>
                    </a:cubicBezTo>
                    <a:cubicBezTo>
                      <a:pt x="3" y="221"/>
                      <a:pt x="3" y="221"/>
                      <a:pt x="3" y="221"/>
                    </a:cubicBezTo>
                    <a:cubicBezTo>
                      <a:pt x="3" y="230"/>
                      <a:pt x="3" y="230"/>
                      <a:pt x="3" y="230"/>
                    </a:cubicBezTo>
                    <a:cubicBezTo>
                      <a:pt x="3" y="234"/>
                      <a:pt x="6" y="237"/>
                      <a:pt x="10" y="237"/>
                    </a:cubicBezTo>
                    <a:cubicBezTo>
                      <a:pt x="14" y="237"/>
                      <a:pt x="18" y="234"/>
                      <a:pt x="18" y="230"/>
                    </a:cubicBezTo>
                    <a:cubicBezTo>
                      <a:pt x="18" y="221"/>
                      <a:pt x="18" y="221"/>
                      <a:pt x="18" y="221"/>
                    </a:cubicBezTo>
                    <a:cubicBezTo>
                      <a:pt x="20" y="221"/>
                      <a:pt x="20" y="221"/>
                      <a:pt x="20" y="221"/>
                    </a:cubicBezTo>
                    <a:cubicBezTo>
                      <a:pt x="23" y="196"/>
                      <a:pt x="26" y="173"/>
                      <a:pt x="32" y="149"/>
                    </a:cubicBezTo>
                    <a:cubicBezTo>
                      <a:pt x="38" y="253"/>
                      <a:pt x="38" y="253"/>
                      <a:pt x="38" y="253"/>
                    </a:cubicBezTo>
                    <a:cubicBezTo>
                      <a:pt x="38" y="364"/>
                      <a:pt x="38" y="364"/>
                      <a:pt x="38" y="364"/>
                    </a:cubicBezTo>
                    <a:cubicBezTo>
                      <a:pt x="52" y="364"/>
                      <a:pt x="52" y="364"/>
                      <a:pt x="52" y="364"/>
                    </a:cubicBezTo>
                    <a:cubicBezTo>
                      <a:pt x="55" y="474"/>
                      <a:pt x="55" y="474"/>
                      <a:pt x="55" y="474"/>
                    </a:cubicBezTo>
                    <a:cubicBezTo>
                      <a:pt x="53" y="476"/>
                      <a:pt x="52" y="479"/>
                      <a:pt x="52" y="481"/>
                    </a:cubicBezTo>
                    <a:cubicBezTo>
                      <a:pt x="55" y="481"/>
                      <a:pt x="55" y="481"/>
                      <a:pt x="55" y="481"/>
                    </a:cubicBezTo>
                    <a:cubicBezTo>
                      <a:pt x="77" y="481"/>
                      <a:pt x="77" y="481"/>
                      <a:pt x="77" y="481"/>
                    </a:cubicBezTo>
                    <a:cubicBezTo>
                      <a:pt x="80" y="481"/>
                      <a:pt x="80" y="481"/>
                      <a:pt x="80" y="481"/>
                    </a:cubicBezTo>
                    <a:cubicBezTo>
                      <a:pt x="80" y="479"/>
                      <a:pt x="79" y="476"/>
                      <a:pt x="77" y="474"/>
                    </a:cubicBezTo>
                    <a:cubicBezTo>
                      <a:pt x="80" y="364"/>
                      <a:pt x="80" y="364"/>
                      <a:pt x="80" y="364"/>
                    </a:cubicBezTo>
                    <a:cubicBezTo>
                      <a:pt x="86" y="364"/>
                      <a:pt x="86" y="364"/>
                      <a:pt x="86" y="364"/>
                    </a:cubicBezTo>
                    <a:cubicBezTo>
                      <a:pt x="89" y="474"/>
                      <a:pt x="89" y="474"/>
                      <a:pt x="89" y="474"/>
                    </a:cubicBezTo>
                    <a:cubicBezTo>
                      <a:pt x="87" y="476"/>
                      <a:pt x="86" y="479"/>
                      <a:pt x="86" y="481"/>
                    </a:cubicBezTo>
                    <a:cubicBezTo>
                      <a:pt x="89" y="481"/>
                      <a:pt x="89" y="481"/>
                      <a:pt x="89" y="481"/>
                    </a:cubicBezTo>
                    <a:cubicBezTo>
                      <a:pt x="109" y="481"/>
                      <a:pt x="109" y="481"/>
                      <a:pt x="109" y="481"/>
                    </a:cubicBezTo>
                    <a:cubicBezTo>
                      <a:pt x="112" y="481"/>
                      <a:pt x="112" y="481"/>
                      <a:pt x="112" y="481"/>
                    </a:cubicBezTo>
                    <a:cubicBezTo>
                      <a:pt x="112" y="479"/>
                      <a:pt x="111" y="476"/>
                      <a:pt x="109" y="474"/>
                    </a:cubicBezTo>
                    <a:cubicBezTo>
                      <a:pt x="112" y="364"/>
                      <a:pt x="112" y="364"/>
                      <a:pt x="112" y="364"/>
                    </a:cubicBezTo>
                    <a:cubicBezTo>
                      <a:pt x="124" y="364"/>
                      <a:pt x="124" y="364"/>
                      <a:pt x="124" y="364"/>
                    </a:cubicBezTo>
                    <a:cubicBezTo>
                      <a:pt x="124" y="253"/>
                      <a:pt x="124" y="253"/>
                      <a:pt x="124" y="253"/>
                    </a:cubicBezTo>
                    <a:cubicBezTo>
                      <a:pt x="130" y="149"/>
                      <a:pt x="130" y="149"/>
                      <a:pt x="130" y="149"/>
                    </a:cubicBezTo>
                    <a:cubicBezTo>
                      <a:pt x="136" y="173"/>
                      <a:pt x="138" y="196"/>
                      <a:pt x="141" y="221"/>
                    </a:cubicBezTo>
                    <a:cubicBezTo>
                      <a:pt x="144" y="221"/>
                      <a:pt x="144" y="221"/>
                      <a:pt x="144" y="221"/>
                    </a:cubicBezTo>
                    <a:cubicBezTo>
                      <a:pt x="144" y="230"/>
                      <a:pt x="144" y="230"/>
                      <a:pt x="144" y="230"/>
                    </a:cubicBezTo>
                    <a:cubicBezTo>
                      <a:pt x="144" y="234"/>
                      <a:pt x="147" y="237"/>
                      <a:pt x="151" y="237"/>
                    </a:cubicBezTo>
                    <a:cubicBezTo>
                      <a:pt x="155" y="237"/>
                      <a:pt x="159" y="234"/>
                      <a:pt x="159" y="230"/>
                    </a:cubicBezTo>
                    <a:cubicBezTo>
                      <a:pt x="159" y="221"/>
                      <a:pt x="159" y="221"/>
                      <a:pt x="159" y="221"/>
                    </a:cubicBezTo>
                    <a:cubicBezTo>
                      <a:pt x="161" y="221"/>
                      <a:pt x="161" y="221"/>
                      <a:pt x="161" y="221"/>
                    </a:cubicBezTo>
                    <a:cubicBezTo>
                      <a:pt x="157" y="177"/>
                      <a:pt x="151" y="138"/>
                      <a:pt x="133" y="97"/>
                    </a:cubicBezTo>
                    <a:close/>
                  </a:path>
                </a:pathLst>
              </a:custGeom>
              <a:solidFill>
                <a:srgbClr val="F0F0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163" name="Freeform 3378"/>
              <p:cNvSpPr>
                <a:spLocks/>
              </p:cNvSpPr>
              <p:nvPr/>
            </p:nvSpPr>
            <p:spPr bwMode="auto">
              <a:xfrm>
                <a:off x="10710864" y="933450"/>
                <a:ext cx="463550" cy="1011237"/>
              </a:xfrm>
              <a:custGeom>
                <a:avLst/>
                <a:gdLst>
                  <a:gd name="T0" fmla="*/ 176 w 224"/>
                  <a:gd name="T1" fmla="*/ 92 h 489"/>
                  <a:gd name="T2" fmla="*/ 176 w 224"/>
                  <a:gd name="T3" fmla="*/ 92 h 489"/>
                  <a:gd name="T4" fmla="*/ 176 w 224"/>
                  <a:gd name="T5" fmla="*/ 92 h 489"/>
                  <a:gd name="T6" fmla="*/ 128 w 224"/>
                  <a:gd name="T7" fmla="*/ 88 h 489"/>
                  <a:gd name="T8" fmla="*/ 128 w 224"/>
                  <a:gd name="T9" fmla="*/ 88 h 489"/>
                  <a:gd name="T10" fmla="*/ 128 w 224"/>
                  <a:gd name="T11" fmla="*/ 88 h 489"/>
                  <a:gd name="T12" fmla="*/ 128 w 224"/>
                  <a:gd name="T13" fmla="*/ 88 h 489"/>
                  <a:gd name="T14" fmla="*/ 128 w 224"/>
                  <a:gd name="T15" fmla="*/ 81 h 489"/>
                  <a:gd name="T16" fmla="*/ 138 w 224"/>
                  <a:gd name="T17" fmla="*/ 67 h 489"/>
                  <a:gd name="T18" fmla="*/ 138 w 224"/>
                  <a:gd name="T19" fmla="*/ 57 h 489"/>
                  <a:gd name="T20" fmla="*/ 142 w 224"/>
                  <a:gd name="T21" fmla="*/ 53 h 489"/>
                  <a:gd name="T22" fmla="*/ 142 w 224"/>
                  <a:gd name="T23" fmla="*/ 42 h 489"/>
                  <a:gd name="T24" fmla="*/ 140 w 224"/>
                  <a:gd name="T25" fmla="*/ 39 h 489"/>
                  <a:gd name="T26" fmla="*/ 145 w 224"/>
                  <a:gd name="T27" fmla="*/ 25 h 489"/>
                  <a:gd name="T28" fmla="*/ 128 w 224"/>
                  <a:gd name="T29" fmla="*/ 7 h 489"/>
                  <a:gd name="T30" fmla="*/ 127 w 224"/>
                  <a:gd name="T31" fmla="*/ 7 h 489"/>
                  <a:gd name="T32" fmla="*/ 107 w 224"/>
                  <a:gd name="T33" fmla="*/ 0 h 489"/>
                  <a:gd name="T34" fmla="*/ 78 w 224"/>
                  <a:gd name="T35" fmla="*/ 24 h 489"/>
                  <a:gd name="T36" fmla="*/ 84 w 224"/>
                  <a:gd name="T37" fmla="*/ 38 h 489"/>
                  <a:gd name="T38" fmla="*/ 80 w 224"/>
                  <a:gd name="T39" fmla="*/ 42 h 489"/>
                  <a:gd name="T40" fmla="*/ 80 w 224"/>
                  <a:gd name="T41" fmla="*/ 53 h 489"/>
                  <a:gd name="T42" fmla="*/ 85 w 224"/>
                  <a:gd name="T43" fmla="*/ 57 h 489"/>
                  <a:gd name="T44" fmla="*/ 85 w 224"/>
                  <a:gd name="T45" fmla="*/ 67 h 489"/>
                  <a:gd name="T46" fmla="*/ 96 w 224"/>
                  <a:gd name="T47" fmla="*/ 81 h 489"/>
                  <a:gd name="T48" fmla="*/ 96 w 224"/>
                  <a:gd name="T49" fmla="*/ 88 h 489"/>
                  <a:gd name="T50" fmla="*/ 48 w 224"/>
                  <a:gd name="T51" fmla="*/ 92 h 489"/>
                  <a:gd name="T52" fmla="*/ 48 w 224"/>
                  <a:gd name="T53" fmla="*/ 94 h 489"/>
                  <a:gd name="T54" fmla="*/ 0 w 224"/>
                  <a:gd name="T55" fmla="*/ 267 h 489"/>
                  <a:gd name="T56" fmla="*/ 4 w 224"/>
                  <a:gd name="T57" fmla="*/ 267 h 489"/>
                  <a:gd name="T58" fmla="*/ 4 w 224"/>
                  <a:gd name="T59" fmla="*/ 279 h 489"/>
                  <a:gd name="T60" fmla="*/ 14 w 224"/>
                  <a:gd name="T61" fmla="*/ 290 h 489"/>
                  <a:gd name="T62" fmla="*/ 24 w 224"/>
                  <a:gd name="T63" fmla="*/ 279 h 489"/>
                  <a:gd name="T64" fmla="*/ 24 w 224"/>
                  <a:gd name="T65" fmla="*/ 267 h 489"/>
                  <a:gd name="T66" fmla="*/ 28 w 224"/>
                  <a:gd name="T67" fmla="*/ 267 h 489"/>
                  <a:gd name="T68" fmla="*/ 48 w 224"/>
                  <a:gd name="T69" fmla="*/ 170 h 489"/>
                  <a:gd name="T70" fmla="*/ 48 w 224"/>
                  <a:gd name="T71" fmla="*/ 308 h 489"/>
                  <a:gd name="T72" fmla="*/ 64 w 224"/>
                  <a:gd name="T73" fmla="*/ 308 h 489"/>
                  <a:gd name="T74" fmla="*/ 71 w 224"/>
                  <a:gd name="T75" fmla="*/ 474 h 489"/>
                  <a:gd name="T76" fmla="*/ 76 w 224"/>
                  <a:gd name="T77" fmla="*/ 474 h 489"/>
                  <a:gd name="T78" fmla="*/ 68 w 224"/>
                  <a:gd name="T79" fmla="*/ 489 h 489"/>
                  <a:gd name="T80" fmla="*/ 107 w 224"/>
                  <a:gd name="T81" fmla="*/ 489 h 489"/>
                  <a:gd name="T82" fmla="*/ 99 w 224"/>
                  <a:gd name="T83" fmla="*/ 474 h 489"/>
                  <a:gd name="T84" fmla="*/ 104 w 224"/>
                  <a:gd name="T85" fmla="*/ 474 h 489"/>
                  <a:gd name="T86" fmla="*/ 111 w 224"/>
                  <a:gd name="T87" fmla="*/ 308 h 489"/>
                  <a:gd name="T88" fmla="*/ 113 w 224"/>
                  <a:gd name="T89" fmla="*/ 308 h 489"/>
                  <a:gd name="T90" fmla="*/ 119 w 224"/>
                  <a:gd name="T91" fmla="*/ 474 h 489"/>
                  <a:gd name="T92" fmla="*/ 125 w 224"/>
                  <a:gd name="T93" fmla="*/ 474 h 489"/>
                  <a:gd name="T94" fmla="*/ 116 w 224"/>
                  <a:gd name="T95" fmla="*/ 489 h 489"/>
                  <a:gd name="T96" fmla="*/ 156 w 224"/>
                  <a:gd name="T97" fmla="*/ 489 h 489"/>
                  <a:gd name="T98" fmla="*/ 147 w 224"/>
                  <a:gd name="T99" fmla="*/ 474 h 489"/>
                  <a:gd name="T100" fmla="*/ 153 w 224"/>
                  <a:gd name="T101" fmla="*/ 474 h 489"/>
                  <a:gd name="T102" fmla="*/ 159 w 224"/>
                  <a:gd name="T103" fmla="*/ 308 h 489"/>
                  <a:gd name="T104" fmla="*/ 176 w 224"/>
                  <a:gd name="T105" fmla="*/ 308 h 489"/>
                  <a:gd name="T106" fmla="*/ 176 w 224"/>
                  <a:gd name="T107" fmla="*/ 167 h 489"/>
                  <a:gd name="T108" fmla="*/ 197 w 224"/>
                  <a:gd name="T109" fmla="*/ 267 h 489"/>
                  <a:gd name="T110" fmla="*/ 201 w 224"/>
                  <a:gd name="T111" fmla="*/ 267 h 489"/>
                  <a:gd name="T112" fmla="*/ 201 w 224"/>
                  <a:gd name="T113" fmla="*/ 279 h 489"/>
                  <a:gd name="T114" fmla="*/ 210 w 224"/>
                  <a:gd name="T115" fmla="*/ 290 h 489"/>
                  <a:gd name="T116" fmla="*/ 221 w 224"/>
                  <a:gd name="T117" fmla="*/ 279 h 489"/>
                  <a:gd name="T118" fmla="*/ 221 w 224"/>
                  <a:gd name="T119" fmla="*/ 267 h 489"/>
                  <a:gd name="T120" fmla="*/ 224 w 224"/>
                  <a:gd name="T121" fmla="*/ 267 h 489"/>
                  <a:gd name="T122" fmla="*/ 176 w 224"/>
                  <a:gd name="T123" fmla="*/ 92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4" h="489">
                    <a:moveTo>
                      <a:pt x="176" y="92"/>
                    </a:moveTo>
                    <a:cubicBezTo>
                      <a:pt x="176" y="92"/>
                      <a:pt x="176" y="92"/>
                      <a:pt x="176" y="92"/>
                    </a:cubicBezTo>
                    <a:cubicBezTo>
                      <a:pt x="176" y="92"/>
                      <a:pt x="176" y="92"/>
                      <a:pt x="176" y="92"/>
                    </a:cubicBezTo>
                    <a:cubicBezTo>
                      <a:pt x="128" y="88"/>
                      <a:pt x="128" y="88"/>
                      <a:pt x="128" y="88"/>
                    </a:cubicBezTo>
                    <a:cubicBezTo>
                      <a:pt x="128" y="88"/>
                      <a:pt x="128" y="88"/>
                      <a:pt x="128" y="88"/>
                    </a:cubicBezTo>
                    <a:cubicBezTo>
                      <a:pt x="128" y="88"/>
                      <a:pt x="128" y="88"/>
                      <a:pt x="128" y="88"/>
                    </a:cubicBezTo>
                    <a:cubicBezTo>
                      <a:pt x="128" y="88"/>
                      <a:pt x="128" y="88"/>
                      <a:pt x="128" y="88"/>
                    </a:cubicBezTo>
                    <a:cubicBezTo>
                      <a:pt x="128" y="81"/>
                      <a:pt x="128" y="81"/>
                      <a:pt x="128" y="81"/>
                    </a:cubicBezTo>
                    <a:cubicBezTo>
                      <a:pt x="134" y="80"/>
                      <a:pt x="138" y="74"/>
                      <a:pt x="138" y="67"/>
                    </a:cubicBezTo>
                    <a:cubicBezTo>
                      <a:pt x="138" y="57"/>
                      <a:pt x="138" y="57"/>
                      <a:pt x="138" y="57"/>
                    </a:cubicBezTo>
                    <a:cubicBezTo>
                      <a:pt x="141" y="57"/>
                      <a:pt x="142" y="54"/>
                      <a:pt x="142" y="53"/>
                    </a:cubicBezTo>
                    <a:cubicBezTo>
                      <a:pt x="142" y="42"/>
                      <a:pt x="142" y="42"/>
                      <a:pt x="142" y="42"/>
                    </a:cubicBezTo>
                    <a:cubicBezTo>
                      <a:pt x="142" y="40"/>
                      <a:pt x="142" y="39"/>
                      <a:pt x="140" y="39"/>
                    </a:cubicBezTo>
                    <a:cubicBezTo>
                      <a:pt x="143" y="35"/>
                      <a:pt x="145" y="30"/>
                      <a:pt x="145" y="25"/>
                    </a:cubicBezTo>
                    <a:cubicBezTo>
                      <a:pt x="145" y="15"/>
                      <a:pt x="138" y="7"/>
                      <a:pt x="128" y="7"/>
                    </a:cubicBezTo>
                    <a:cubicBezTo>
                      <a:pt x="127" y="7"/>
                      <a:pt x="127" y="7"/>
                      <a:pt x="127" y="7"/>
                    </a:cubicBezTo>
                    <a:cubicBezTo>
                      <a:pt x="122" y="2"/>
                      <a:pt x="115" y="0"/>
                      <a:pt x="107" y="0"/>
                    </a:cubicBezTo>
                    <a:cubicBezTo>
                      <a:pt x="91" y="0"/>
                      <a:pt x="78" y="11"/>
                      <a:pt x="78" y="24"/>
                    </a:cubicBezTo>
                    <a:cubicBezTo>
                      <a:pt x="78" y="29"/>
                      <a:pt x="80" y="34"/>
                      <a:pt x="84" y="38"/>
                    </a:cubicBezTo>
                    <a:cubicBezTo>
                      <a:pt x="82" y="39"/>
                      <a:pt x="80" y="40"/>
                      <a:pt x="80" y="42"/>
                    </a:cubicBezTo>
                    <a:cubicBezTo>
                      <a:pt x="80" y="53"/>
                      <a:pt x="80" y="53"/>
                      <a:pt x="80" y="53"/>
                    </a:cubicBezTo>
                    <a:cubicBezTo>
                      <a:pt x="80" y="54"/>
                      <a:pt x="82" y="57"/>
                      <a:pt x="85" y="57"/>
                    </a:cubicBezTo>
                    <a:cubicBezTo>
                      <a:pt x="85" y="67"/>
                      <a:pt x="85" y="67"/>
                      <a:pt x="85" y="67"/>
                    </a:cubicBezTo>
                    <a:cubicBezTo>
                      <a:pt x="85" y="74"/>
                      <a:pt x="89" y="80"/>
                      <a:pt x="96" y="81"/>
                    </a:cubicBezTo>
                    <a:cubicBezTo>
                      <a:pt x="96" y="88"/>
                      <a:pt x="96" y="88"/>
                      <a:pt x="96" y="88"/>
                    </a:cubicBezTo>
                    <a:cubicBezTo>
                      <a:pt x="48" y="92"/>
                      <a:pt x="48" y="92"/>
                      <a:pt x="48" y="92"/>
                    </a:cubicBezTo>
                    <a:cubicBezTo>
                      <a:pt x="48" y="94"/>
                      <a:pt x="48" y="94"/>
                      <a:pt x="48" y="94"/>
                    </a:cubicBezTo>
                    <a:cubicBezTo>
                      <a:pt x="22" y="150"/>
                      <a:pt x="6" y="206"/>
                      <a:pt x="0" y="267"/>
                    </a:cubicBezTo>
                    <a:cubicBezTo>
                      <a:pt x="4" y="267"/>
                      <a:pt x="4" y="267"/>
                      <a:pt x="4" y="267"/>
                    </a:cubicBezTo>
                    <a:cubicBezTo>
                      <a:pt x="4" y="279"/>
                      <a:pt x="4" y="279"/>
                      <a:pt x="4" y="279"/>
                    </a:cubicBezTo>
                    <a:cubicBezTo>
                      <a:pt x="4" y="285"/>
                      <a:pt x="8" y="290"/>
                      <a:pt x="14" y="290"/>
                    </a:cubicBezTo>
                    <a:cubicBezTo>
                      <a:pt x="20" y="290"/>
                      <a:pt x="24" y="285"/>
                      <a:pt x="24" y="279"/>
                    </a:cubicBezTo>
                    <a:cubicBezTo>
                      <a:pt x="24" y="267"/>
                      <a:pt x="24" y="267"/>
                      <a:pt x="24" y="267"/>
                    </a:cubicBezTo>
                    <a:cubicBezTo>
                      <a:pt x="28" y="267"/>
                      <a:pt x="28" y="267"/>
                      <a:pt x="28" y="267"/>
                    </a:cubicBezTo>
                    <a:cubicBezTo>
                      <a:pt x="32" y="234"/>
                      <a:pt x="38" y="201"/>
                      <a:pt x="48" y="170"/>
                    </a:cubicBezTo>
                    <a:cubicBezTo>
                      <a:pt x="48" y="308"/>
                      <a:pt x="48" y="308"/>
                      <a:pt x="48" y="308"/>
                    </a:cubicBezTo>
                    <a:cubicBezTo>
                      <a:pt x="64" y="308"/>
                      <a:pt x="64" y="308"/>
                      <a:pt x="64" y="308"/>
                    </a:cubicBezTo>
                    <a:cubicBezTo>
                      <a:pt x="71" y="474"/>
                      <a:pt x="71" y="474"/>
                      <a:pt x="71" y="474"/>
                    </a:cubicBezTo>
                    <a:cubicBezTo>
                      <a:pt x="76" y="474"/>
                      <a:pt x="76" y="474"/>
                      <a:pt x="76" y="474"/>
                    </a:cubicBezTo>
                    <a:cubicBezTo>
                      <a:pt x="72" y="476"/>
                      <a:pt x="68" y="483"/>
                      <a:pt x="68" y="489"/>
                    </a:cubicBezTo>
                    <a:cubicBezTo>
                      <a:pt x="107" y="489"/>
                      <a:pt x="107" y="489"/>
                      <a:pt x="107" y="489"/>
                    </a:cubicBezTo>
                    <a:cubicBezTo>
                      <a:pt x="107" y="483"/>
                      <a:pt x="104" y="476"/>
                      <a:pt x="99" y="474"/>
                    </a:cubicBezTo>
                    <a:cubicBezTo>
                      <a:pt x="104" y="474"/>
                      <a:pt x="104" y="474"/>
                      <a:pt x="104" y="474"/>
                    </a:cubicBezTo>
                    <a:cubicBezTo>
                      <a:pt x="111" y="308"/>
                      <a:pt x="111" y="308"/>
                      <a:pt x="111" y="308"/>
                    </a:cubicBezTo>
                    <a:cubicBezTo>
                      <a:pt x="113" y="308"/>
                      <a:pt x="113" y="308"/>
                      <a:pt x="113" y="308"/>
                    </a:cubicBezTo>
                    <a:cubicBezTo>
                      <a:pt x="119" y="474"/>
                      <a:pt x="119" y="474"/>
                      <a:pt x="119" y="474"/>
                    </a:cubicBezTo>
                    <a:cubicBezTo>
                      <a:pt x="125" y="474"/>
                      <a:pt x="125" y="474"/>
                      <a:pt x="125" y="474"/>
                    </a:cubicBezTo>
                    <a:cubicBezTo>
                      <a:pt x="120" y="476"/>
                      <a:pt x="116" y="483"/>
                      <a:pt x="116" y="489"/>
                    </a:cubicBezTo>
                    <a:cubicBezTo>
                      <a:pt x="156" y="489"/>
                      <a:pt x="156" y="489"/>
                      <a:pt x="156" y="489"/>
                    </a:cubicBezTo>
                    <a:cubicBezTo>
                      <a:pt x="156" y="483"/>
                      <a:pt x="153" y="476"/>
                      <a:pt x="147" y="474"/>
                    </a:cubicBezTo>
                    <a:cubicBezTo>
                      <a:pt x="153" y="474"/>
                      <a:pt x="153" y="474"/>
                      <a:pt x="153" y="474"/>
                    </a:cubicBezTo>
                    <a:cubicBezTo>
                      <a:pt x="159" y="308"/>
                      <a:pt x="159" y="308"/>
                      <a:pt x="159" y="308"/>
                    </a:cubicBezTo>
                    <a:cubicBezTo>
                      <a:pt x="176" y="308"/>
                      <a:pt x="176" y="308"/>
                      <a:pt x="176" y="308"/>
                    </a:cubicBezTo>
                    <a:cubicBezTo>
                      <a:pt x="176" y="167"/>
                      <a:pt x="176" y="167"/>
                      <a:pt x="176" y="167"/>
                    </a:cubicBezTo>
                    <a:cubicBezTo>
                      <a:pt x="186" y="199"/>
                      <a:pt x="194" y="233"/>
                      <a:pt x="197" y="267"/>
                    </a:cubicBezTo>
                    <a:cubicBezTo>
                      <a:pt x="201" y="267"/>
                      <a:pt x="201" y="267"/>
                      <a:pt x="201" y="267"/>
                    </a:cubicBezTo>
                    <a:cubicBezTo>
                      <a:pt x="201" y="279"/>
                      <a:pt x="201" y="279"/>
                      <a:pt x="201" y="279"/>
                    </a:cubicBezTo>
                    <a:cubicBezTo>
                      <a:pt x="201" y="285"/>
                      <a:pt x="205" y="290"/>
                      <a:pt x="210" y="290"/>
                    </a:cubicBezTo>
                    <a:cubicBezTo>
                      <a:pt x="216" y="290"/>
                      <a:pt x="221" y="285"/>
                      <a:pt x="221" y="279"/>
                    </a:cubicBezTo>
                    <a:cubicBezTo>
                      <a:pt x="221" y="267"/>
                      <a:pt x="221" y="267"/>
                      <a:pt x="221" y="267"/>
                    </a:cubicBezTo>
                    <a:cubicBezTo>
                      <a:pt x="224" y="267"/>
                      <a:pt x="224" y="267"/>
                      <a:pt x="224" y="267"/>
                    </a:cubicBezTo>
                    <a:cubicBezTo>
                      <a:pt x="219" y="205"/>
                      <a:pt x="203" y="149"/>
                      <a:pt x="176" y="92"/>
                    </a:cubicBezTo>
                    <a:close/>
                  </a:path>
                </a:pathLst>
              </a:custGeom>
              <a:solidFill>
                <a:srgbClr val="F0F0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164" name="Freeform 3379"/>
              <p:cNvSpPr>
                <a:spLocks/>
              </p:cNvSpPr>
              <p:nvPr/>
            </p:nvSpPr>
            <p:spPr bwMode="auto">
              <a:xfrm>
                <a:off x="10129839" y="730250"/>
                <a:ext cx="153988" cy="130175"/>
              </a:xfrm>
              <a:custGeom>
                <a:avLst/>
                <a:gdLst>
                  <a:gd name="T0" fmla="*/ 7 w 74"/>
                  <a:gd name="T1" fmla="*/ 57 h 63"/>
                  <a:gd name="T2" fmla="*/ 7 w 74"/>
                  <a:gd name="T3" fmla="*/ 54 h 63"/>
                  <a:gd name="T4" fmla="*/ 7 w 74"/>
                  <a:gd name="T5" fmla="*/ 54 h 63"/>
                  <a:gd name="T6" fmla="*/ 7 w 74"/>
                  <a:gd name="T7" fmla="*/ 52 h 63"/>
                  <a:gd name="T8" fmla="*/ 7 w 74"/>
                  <a:gd name="T9" fmla="*/ 51 h 63"/>
                  <a:gd name="T10" fmla="*/ 7 w 74"/>
                  <a:gd name="T11" fmla="*/ 49 h 63"/>
                  <a:gd name="T12" fmla="*/ 7 w 74"/>
                  <a:gd name="T13" fmla="*/ 49 h 63"/>
                  <a:gd name="T14" fmla="*/ 8 w 74"/>
                  <a:gd name="T15" fmla="*/ 47 h 63"/>
                  <a:gd name="T16" fmla="*/ 8 w 74"/>
                  <a:gd name="T17" fmla="*/ 47 h 63"/>
                  <a:gd name="T18" fmla="*/ 9 w 74"/>
                  <a:gd name="T19" fmla="*/ 45 h 63"/>
                  <a:gd name="T20" fmla="*/ 9 w 74"/>
                  <a:gd name="T21" fmla="*/ 45 h 63"/>
                  <a:gd name="T22" fmla="*/ 11 w 74"/>
                  <a:gd name="T23" fmla="*/ 41 h 63"/>
                  <a:gd name="T24" fmla="*/ 31 w 74"/>
                  <a:gd name="T25" fmla="*/ 44 h 63"/>
                  <a:gd name="T26" fmla="*/ 48 w 74"/>
                  <a:gd name="T27" fmla="*/ 41 h 63"/>
                  <a:gd name="T28" fmla="*/ 59 w 74"/>
                  <a:gd name="T29" fmla="*/ 44 h 63"/>
                  <a:gd name="T30" fmla="*/ 63 w 74"/>
                  <a:gd name="T31" fmla="*/ 43 h 63"/>
                  <a:gd name="T32" fmla="*/ 63 w 74"/>
                  <a:gd name="T33" fmla="*/ 43 h 63"/>
                  <a:gd name="T34" fmla="*/ 63 w 74"/>
                  <a:gd name="T35" fmla="*/ 43 h 63"/>
                  <a:gd name="T36" fmla="*/ 64 w 74"/>
                  <a:gd name="T37" fmla="*/ 44 h 63"/>
                  <a:gd name="T38" fmla="*/ 64 w 74"/>
                  <a:gd name="T39" fmla="*/ 45 h 63"/>
                  <a:gd name="T40" fmla="*/ 65 w 74"/>
                  <a:gd name="T41" fmla="*/ 46 h 63"/>
                  <a:gd name="T42" fmla="*/ 65 w 74"/>
                  <a:gd name="T43" fmla="*/ 46 h 63"/>
                  <a:gd name="T44" fmla="*/ 65 w 74"/>
                  <a:gd name="T45" fmla="*/ 49 h 63"/>
                  <a:gd name="T46" fmla="*/ 66 w 74"/>
                  <a:gd name="T47" fmla="*/ 49 h 63"/>
                  <a:gd name="T48" fmla="*/ 66 w 74"/>
                  <a:gd name="T49" fmla="*/ 50 h 63"/>
                  <a:gd name="T50" fmla="*/ 66 w 74"/>
                  <a:gd name="T51" fmla="*/ 51 h 63"/>
                  <a:gd name="T52" fmla="*/ 66 w 74"/>
                  <a:gd name="T53" fmla="*/ 52 h 63"/>
                  <a:gd name="T54" fmla="*/ 66 w 74"/>
                  <a:gd name="T55" fmla="*/ 54 h 63"/>
                  <a:gd name="T56" fmla="*/ 66 w 74"/>
                  <a:gd name="T57" fmla="*/ 54 h 63"/>
                  <a:gd name="T58" fmla="*/ 66 w 74"/>
                  <a:gd name="T59" fmla="*/ 57 h 63"/>
                  <a:gd name="T60" fmla="*/ 66 w 74"/>
                  <a:gd name="T61" fmla="*/ 63 h 63"/>
                  <a:gd name="T62" fmla="*/ 68 w 74"/>
                  <a:gd name="T63" fmla="*/ 63 h 63"/>
                  <a:gd name="T64" fmla="*/ 74 w 74"/>
                  <a:gd name="T65" fmla="*/ 41 h 63"/>
                  <a:gd name="T66" fmla="*/ 54 w 74"/>
                  <a:gd name="T67" fmla="*/ 10 h 63"/>
                  <a:gd name="T68" fmla="*/ 54 w 74"/>
                  <a:gd name="T69" fmla="*/ 10 h 63"/>
                  <a:gd name="T70" fmla="*/ 31 w 74"/>
                  <a:gd name="T71" fmla="*/ 0 h 63"/>
                  <a:gd name="T72" fmla="*/ 0 w 74"/>
                  <a:gd name="T73" fmla="*/ 39 h 63"/>
                  <a:gd name="T74" fmla="*/ 6 w 74"/>
                  <a:gd name="T75" fmla="*/ 63 h 63"/>
                  <a:gd name="T76" fmla="*/ 7 w 74"/>
                  <a:gd name="T77" fmla="*/ 63 h 63"/>
                  <a:gd name="T78" fmla="*/ 7 w 74"/>
                  <a:gd name="T79" fmla="*/ 57 h 63"/>
                  <a:gd name="T80" fmla="*/ 7 w 74"/>
                  <a:gd name="T81" fmla="*/ 5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4" h="63">
                    <a:moveTo>
                      <a:pt x="7" y="57"/>
                    </a:moveTo>
                    <a:cubicBezTo>
                      <a:pt x="7" y="56"/>
                      <a:pt x="7" y="55"/>
                      <a:pt x="7" y="54"/>
                    </a:cubicBezTo>
                    <a:cubicBezTo>
                      <a:pt x="7" y="54"/>
                      <a:pt x="7" y="54"/>
                      <a:pt x="7" y="54"/>
                    </a:cubicBezTo>
                    <a:cubicBezTo>
                      <a:pt x="7" y="53"/>
                      <a:pt x="7" y="52"/>
                      <a:pt x="7" y="52"/>
                    </a:cubicBezTo>
                    <a:cubicBezTo>
                      <a:pt x="7" y="51"/>
                      <a:pt x="7" y="51"/>
                      <a:pt x="7" y="51"/>
                    </a:cubicBezTo>
                    <a:cubicBezTo>
                      <a:pt x="7" y="51"/>
                      <a:pt x="7" y="50"/>
                      <a:pt x="7" y="49"/>
                    </a:cubicBezTo>
                    <a:cubicBezTo>
                      <a:pt x="7" y="49"/>
                      <a:pt x="7" y="49"/>
                      <a:pt x="7" y="49"/>
                    </a:cubicBezTo>
                    <a:cubicBezTo>
                      <a:pt x="7" y="48"/>
                      <a:pt x="8" y="48"/>
                      <a:pt x="8" y="47"/>
                    </a:cubicBezTo>
                    <a:cubicBezTo>
                      <a:pt x="8" y="47"/>
                      <a:pt x="8" y="47"/>
                      <a:pt x="8" y="47"/>
                    </a:cubicBezTo>
                    <a:cubicBezTo>
                      <a:pt x="8" y="46"/>
                      <a:pt x="8" y="46"/>
                      <a:pt x="9" y="45"/>
                    </a:cubicBezTo>
                    <a:cubicBezTo>
                      <a:pt x="9" y="45"/>
                      <a:pt x="9" y="45"/>
                      <a:pt x="9" y="45"/>
                    </a:cubicBezTo>
                    <a:cubicBezTo>
                      <a:pt x="9" y="43"/>
                      <a:pt x="10" y="42"/>
                      <a:pt x="11" y="41"/>
                    </a:cubicBezTo>
                    <a:cubicBezTo>
                      <a:pt x="16" y="43"/>
                      <a:pt x="22" y="44"/>
                      <a:pt x="31" y="44"/>
                    </a:cubicBezTo>
                    <a:cubicBezTo>
                      <a:pt x="37" y="44"/>
                      <a:pt x="44" y="43"/>
                      <a:pt x="48" y="41"/>
                    </a:cubicBezTo>
                    <a:cubicBezTo>
                      <a:pt x="50" y="43"/>
                      <a:pt x="54" y="44"/>
                      <a:pt x="59" y="44"/>
                    </a:cubicBezTo>
                    <a:cubicBezTo>
                      <a:pt x="60" y="44"/>
                      <a:pt x="62" y="44"/>
                      <a:pt x="63" y="43"/>
                    </a:cubicBezTo>
                    <a:cubicBezTo>
                      <a:pt x="63" y="43"/>
                      <a:pt x="63" y="43"/>
                      <a:pt x="63" y="43"/>
                    </a:cubicBezTo>
                    <a:cubicBezTo>
                      <a:pt x="63" y="43"/>
                      <a:pt x="63" y="43"/>
                      <a:pt x="63" y="43"/>
                    </a:cubicBezTo>
                    <a:cubicBezTo>
                      <a:pt x="64" y="43"/>
                      <a:pt x="64" y="44"/>
                      <a:pt x="64" y="44"/>
                    </a:cubicBezTo>
                    <a:cubicBezTo>
                      <a:pt x="64" y="44"/>
                      <a:pt x="64" y="44"/>
                      <a:pt x="64" y="45"/>
                    </a:cubicBezTo>
                    <a:cubicBezTo>
                      <a:pt x="64" y="45"/>
                      <a:pt x="64" y="45"/>
                      <a:pt x="65" y="46"/>
                    </a:cubicBezTo>
                    <a:cubicBezTo>
                      <a:pt x="65" y="46"/>
                      <a:pt x="65" y="46"/>
                      <a:pt x="65" y="46"/>
                    </a:cubicBezTo>
                    <a:cubicBezTo>
                      <a:pt x="65" y="47"/>
                      <a:pt x="65" y="48"/>
                      <a:pt x="65" y="49"/>
                    </a:cubicBezTo>
                    <a:cubicBezTo>
                      <a:pt x="65" y="49"/>
                      <a:pt x="65" y="49"/>
                      <a:pt x="66" y="49"/>
                    </a:cubicBezTo>
                    <a:cubicBezTo>
                      <a:pt x="66" y="50"/>
                      <a:pt x="66" y="50"/>
                      <a:pt x="66" y="50"/>
                    </a:cubicBezTo>
                    <a:cubicBezTo>
                      <a:pt x="66" y="51"/>
                      <a:pt x="66" y="51"/>
                      <a:pt x="66" y="51"/>
                    </a:cubicBezTo>
                    <a:cubicBezTo>
                      <a:pt x="66" y="52"/>
                      <a:pt x="66" y="52"/>
                      <a:pt x="66" y="52"/>
                    </a:cubicBezTo>
                    <a:cubicBezTo>
                      <a:pt x="66" y="53"/>
                      <a:pt x="66" y="53"/>
                      <a:pt x="66" y="54"/>
                    </a:cubicBezTo>
                    <a:cubicBezTo>
                      <a:pt x="66" y="54"/>
                      <a:pt x="66" y="54"/>
                      <a:pt x="66" y="54"/>
                    </a:cubicBezTo>
                    <a:cubicBezTo>
                      <a:pt x="66" y="55"/>
                      <a:pt x="66" y="56"/>
                      <a:pt x="66" y="57"/>
                    </a:cubicBezTo>
                    <a:cubicBezTo>
                      <a:pt x="66" y="63"/>
                      <a:pt x="66" y="63"/>
                      <a:pt x="66" y="63"/>
                    </a:cubicBezTo>
                    <a:cubicBezTo>
                      <a:pt x="67" y="63"/>
                      <a:pt x="68" y="63"/>
                      <a:pt x="68" y="63"/>
                    </a:cubicBezTo>
                    <a:cubicBezTo>
                      <a:pt x="73" y="57"/>
                      <a:pt x="74" y="49"/>
                      <a:pt x="74" y="41"/>
                    </a:cubicBezTo>
                    <a:cubicBezTo>
                      <a:pt x="74" y="24"/>
                      <a:pt x="65" y="10"/>
                      <a:pt x="54" y="10"/>
                    </a:cubicBezTo>
                    <a:cubicBezTo>
                      <a:pt x="54" y="10"/>
                      <a:pt x="54" y="10"/>
                      <a:pt x="54" y="10"/>
                    </a:cubicBezTo>
                    <a:cubicBezTo>
                      <a:pt x="48" y="2"/>
                      <a:pt x="40" y="0"/>
                      <a:pt x="31" y="0"/>
                    </a:cubicBezTo>
                    <a:cubicBezTo>
                      <a:pt x="14" y="0"/>
                      <a:pt x="0" y="16"/>
                      <a:pt x="0" y="39"/>
                    </a:cubicBezTo>
                    <a:cubicBezTo>
                      <a:pt x="0" y="47"/>
                      <a:pt x="2" y="56"/>
                      <a:pt x="6" y="63"/>
                    </a:cubicBezTo>
                    <a:cubicBezTo>
                      <a:pt x="6" y="63"/>
                      <a:pt x="6" y="63"/>
                      <a:pt x="7" y="63"/>
                    </a:cubicBezTo>
                    <a:cubicBezTo>
                      <a:pt x="7" y="57"/>
                      <a:pt x="7" y="57"/>
                      <a:pt x="7" y="57"/>
                    </a:cubicBezTo>
                    <a:cubicBezTo>
                      <a:pt x="7" y="57"/>
                      <a:pt x="7" y="57"/>
                      <a:pt x="7" y="57"/>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165" name="Freeform 3380"/>
              <p:cNvSpPr>
                <a:spLocks/>
              </p:cNvSpPr>
              <p:nvPr/>
            </p:nvSpPr>
            <p:spPr bwMode="auto">
              <a:xfrm>
                <a:off x="10167939" y="881062"/>
                <a:ext cx="76200" cy="84137"/>
              </a:xfrm>
              <a:custGeom>
                <a:avLst/>
                <a:gdLst>
                  <a:gd name="T0" fmla="*/ 48 w 48"/>
                  <a:gd name="T1" fmla="*/ 40 h 53"/>
                  <a:gd name="T2" fmla="*/ 24 w 48"/>
                  <a:gd name="T3" fmla="*/ 53 h 53"/>
                  <a:gd name="T4" fmla="*/ 0 w 48"/>
                  <a:gd name="T5" fmla="*/ 40 h 53"/>
                  <a:gd name="T6" fmla="*/ 0 w 48"/>
                  <a:gd name="T7" fmla="*/ 0 h 53"/>
                  <a:gd name="T8" fmla="*/ 48 w 48"/>
                  <a:gd name="T9" fmla="*/ 0 h 53"/>
                  <a:gd name="T10" fmla="*/ 48 w 48"/>
                  <a:gd name="T11" fmla="*/ 40 h 53"/>
                  <a:gd name="T12" fmla="*/ 48 w 48"/>
                  <a:gd name="T13" fmla="*/ 40 h 53"/>
                  <a:gd name="T14" fmla="*/ 48 w 48"/>
                  <a:gd name="T15" fmla="*/ 4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53">
                    <a:moveTo>
                      <a:pt x="48" y="40"/>
                    </a:moveTo>
                    <a:lnTo>
                      <a:pt x="24" y="53"/>
                    </a:lnTo>
                    <a:lnTo>
                      <a:pt x="0" y="40"/>
                    </a:lnTo>
                    <a:lnTo>
                      <a:pt x="0" y="0"/>
                    </a:lnTo>
                    <a:lnTo>
                      <a:pt x="48" y="0"/>
                    </a:lnTo>
                    <a:lnTo>
                      <a:pt x="48" y="40"/>
                    </a:lnTo>
                    <a:lnTo>
                      <a:pt x="48" y="40"/>
                    </a:lnTo>
                    <a:lnTo>
                      <a:pt x="48" y="40"/>
                    </a:lnTo>
                    <a:close/>
                  </a:path>
                </a:pathLst>
              </a:custGeom>
              <a:solidFill>
                <a:srgbClr val="E1BC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166" name="Freeform 3381"/>
              <p:cNvSpPr>
                <a:spLocks/>
              </p:cNvSpPr>
              <p:nvPr/>
            </p:nvSpPr>
            <p:spPr bwMode="auto">
              <a:xfrm>
                <a:off x="10171114" y="965200"/>
                <a:ext cx="73025" cy="366712"/>
              </a:xfrm>
              <a:custGeom>
                <a:avLst/>
                <a:gdLst>
                  <a:gd name="T0" fmla="*/ 28 w 46"/>
                  <a:gd name="T1" fmla="*/ 25 h 231"/>
                  <a:gd name="T2" fmla="*/ 41 w 46"/>
                  <a:gd name="T3" fmla="*/ 13 h 231"/>
                  <a:gd name="T4" fmla="*/ 22 w 46"/>
                  <a:gd name="T5" fmla="*/ 0 h 231"/>
                  <a:gd name="T6" fmla="*/ 3 w 46"/>
                  <a:gd name="T7" fmla="*/ 13 h 231"/>
                  <a:gd name="T8" fmla="*/ 17 w 46"/>
                  <a:gd name="T9" fmla="*/ 25 h 231"/>
                  <a:gd name="T10" fmla="*/ 0 w 46"/>
                  <a:gd name="T11" fmla="*/ 213 h 231"/>
                  <a:gd name="T12" fmla="*/ 22 w 46"/>
                  <a:gd name="T13" fmla="*/ 231 h 231"/>
                  <a:gd name="T14" fmla="*/ 46 w 46"/>
                  <a:gd name="T15" fmla="*/ 213 h 231"/>
                  <a:gd name="T16" fmla="*/ 28 w 46"/>
                  <a:gd name="T17" fmla="*/ 25 h 231"/>
                  <a:gd name="T18" fmla="*/ 28 w 46"/>
                  <a:gd name="T19" fmla="*/ 25 h 231"/>
                  <a:gd name="T20" fmla="*/ 28 w 46"/>
                  <a:gd name="T21" fmla="*/ 2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231">
                    <a:moveTo>
                      <a:pt x="28" y="25"/>
                    </a:moveTo>
                    <a:lnTo>
                      <a:pt x="41" y="13"/>
                    </a:lnTo>
                    <a:lnTo>
                      <a:pt x="22" y="0"/>
                    </a:lnTo>
                    <a:lnTo>
                      <a:pt x="3" y="13"/>
                    </a:lnTo>
                    <a:lnTo>
                      <a:pt x="17" y="25"/>
                    </a:lnTo>
                    <a:lnTo>
                      <a:pt x="0" y="213"/>
                    </a:lnTo>
                    <a:lnTo>
                      <a:pt x="22" y="231"/>
                    </a:lnTo>
                    <a:lnTo>
                      <a:pt x="46" y="213"/>
                    </a:lnTo>
                    <a:lnTo>
                      <a:pt x="28" y="25"/>
                    </a:lnTo>
                    <a:lnTo>
                      <a:pt x="28" y="25"/>
                    </a:lnTo>
                    <a:lnTo>
                      <a:pt x="28" y="25"/>
                    </a:lnTo>
                    <a:close/>
                  </a:path>
                </a:pathLst>
              </a:custGeom>
              <a:solidFill>
                <a:srgbClr val="176C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167" name="Freeform 3382"/>
              <p:cNvSpPr>
                <a:spLocks/>
              </p:cNvSpPr>
              <p:nvPr/>
            </p:nvSpPr>
            <p:spPr bwMode="auto">
              <a:xfrm>
                <a:off x="9928226" y="954087"/>
                <a:ext cx="185738" cy="434975"/>
              </a:xfrm>
              <a:custGeom>
                <a:avLst/>
                <a:gdLst>
                  <a:gd name="T0" fmla="*/ 90 w 90"/>
                  <a:gd name="T1" fmla="*/ 9 h 211"/>
                  <a:gd name="T2" fmla="*/ 58 w 90"/>
                  <a:gd name="T3" fmla="*/ 0 h 211"/>
                  <a:gd name="T4" fmla="*/ 0 w 90"/>
                  <a:gd name="T5" fmla="*/ 211 h 211"/>
                  <a:gd name="T6" fmla="*/ 33 w 90"/>
                  <a:gd name="T7" fmla="*/ 211 h 211"/>
                  <a:gd name="T8" fmla="*/ 90 w 90"/>
                  <a:gd name="T9" fmla="*/ 9 h 211"/>
                </a:gdLst>
                <a:ahLst/>
                <a:cxnLst>
                  <a:cxn ang="0">
                    <a:pos x="T0" y="T1"/>
                  </a:cxn>
                  <a:cxn ang="0">
                    <a:pos x="T2" y="T3"/>
                  </a:cxn>
                  <a:cxn ang="0">
                    <a:pos x="T4" y="T5"/>
                  </a:cxn>
                  <a:cxn ang="0">
                    <a:pos x="T6" y="T7"/>
                  </a:cxn>
                  <a:cxn ang="0">
                    <a:pos x="T8" y="T9"/>
                  </a:cxn>
                </a:cxnLst>
                <a:rect l="0" t="0" r="r" b="b"/>
                <a:pathLst>
                  <a:path w="90" h="211">
                    <a:moveTo>
                      <a:pt x="90" y="9"/>
                    </a:moveTo>
                    <a:cubicBezTo>
                      <a:pt x="80" y="6"/>
                      <a:pt x="69" y="3"/>
                      <a:pt x="58" y="0"/>
                    </a:cubicBezTo>
                    <a:cubicBezTo>
                      <a:pt x="27" y="69"/>
                      <a:pt x="7" y="137"/>
                      <a:pt x="0" y="211"/>
                    </a:cubicBezTo>
                    <a:cubicBezTo>
                      <a:pt x="33" y="211"/>
                      <a:pt x="33" y="211"/>
                      <a:pt x="33" y="211"/>
                    </a:cubicBezTo>
                    <a:cubicBezTo>
                      <a:pt x="41" y="140"/>
                      <a:pt x="60" y="74"/>
                      <a:pt x="90" y="9"/>
                    </a:cubicBez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168" name="Freeform 3383"/>
              <p:cNvSpPr>
                <a:spLocks/>
              </p:cNvSpPr>
              <p:nvPr/>
            </p:nvSpPr>
            <p:spPr bwMode="auto">
              <a:xfrm>
                <a:off x="10301289" y="954087"/>
                <a:ext cx="188913" cy="434975"/>
              </a:xfrm>
              <a:custGeom>
                <a:avLst/>
                <a:gdLst>
                  <a:gd name="T0" fmla="*/ 0 w 91"/>
                  <a:gd name="T1" fmla="*/ 9 h 211"/>
                  <a:gd name="T2" fmla="*/ 32 w 91"/>
                  <a:gd name="T3" fmla="*/ 0 h 211"/>
                  <a:gd name="T4" fmla="*/ 91 w 91"/>
                  <a:gd name="T5" fmla="*/ 211 h 211"/>
                  <a:gd name="T6" fmla="*/ 57 w 91"/>
                  <a:gd name="T7" fmla="*/ 211 h 211"/>
                  <a:gd name="T8" fmla="*/ 0 w 91"/>
                  <a:gd name="T9" fmla="*/ 9 h 211"/>
                </a:gdLst>
                <a:ahLst/>
                <a:cxnLst>
                  <a:cxn ang="0">
                    <a:pos x="T0" y="T1"/>
                  </a:cxn>
                  <a:cxn ang="0">
                    <a:pos x="T2" y="T3"/>
                  </a:cxn>
                  <a:cxn ang="0">
                    <a:pos x="T4" y="T5"/>
                  </a:cxn>
                  <a:cxn ang="0">
                    <a:pos x="T6" y="T7"/>
                  </a:cxn>
                  <a:cxn ang="0">
                    <a:pos x="T8" y="T9"/>
                  </a:cxn>
                </a:cxnLst>
                <a:rect l="0" t="0" r="r" b="b"/>
                <a:pathLst>
                  <a:path w="91" h="211">
                    <a:moveTo>
                      <a:pt x="0" y="9"/>
                    </a:moveTo>
                    <a:cubicBezTo>
                      <a:pt x="10" y="6"/>
                      <a:pt x="21" y="3"/>
                      <a:pt x="32" y="0"/>
                    </a:cubicBezTo>
                    <a:cubicBezTo>
                      <a:pt x="63" y="69"/>
                      <a:pt x="83" y="137"/>
                      <a:pt x="91" y="211"/>
                    </a:cubicBezTo>
                    <a:cubicBezTo>
                      <a:pt x="57" y="211"/>
                      <a:pt x="57" y="211"/>
                      <a:pt x="57" y="211"/>
                    </a:cubicBezTo>
                    <a:cubicBezTo>
                      <a:pt x="49" y="140"/>
                      <a:pt x="30" y="74"/>
                      <a:pt x="0" y="9"/>
                    </a:cubicBez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169" name="Freeform 3384"/>
              <p:cNvSpPr>
                <a:spLocks/>
              </p:cNvSpPr>
              <p:nvPr/>
            </p:nvSpPr>
            <p:spPr bwMode="auto">
              <a:xfrm>
                <a:off x="10090151" y="1493837"/>
                <a:ext cx="112713" cy="409575"/>
              </a:xfrm>
              <a:custGeom>
                <a:avLst/>
                <a:gdLst>
                  <a:gd name="T0" fmla="*/ 62 w 71"/>
                  <a:gd name="T1" fmla="*/ 258 h 258"/>
                  <a:gd name="T2" fmla="*/ 10 w 71"/>
                  <a:gd name="T3" fmla="*/ 258 h 258"/>
                  <a:gd name="T4" fmla="*/ 0 w 71"/>
                  <a:gd name="T5" fmla="*/ 0 h 258"/>
                  <a:gd name="T6" fmla="*/ 71 w 71"/>
                  <a:gd name="T7" fmla="*/ 0 h 258"/>
                  <a:gd name="T8" fmla="*/ 62 w 71"/>
                  <a:gd name="T9" fmla="*/ 258 h 258"/>
                  <a:gd name="T10" fmla="*/ 62 w 71"/>
                  <a:gd name="T11" fmla="*/ 258 h 258"/>
                  <a:gd name="T12" fmla="*/ 62 w 71"/>
                  <a:gd name="T13" fmla="*/ 258 h 258"/>
                </a:gdLst>
                <a:ahLst/>
                <a:cxnLst>
                  <a:cxn ang="0">
                    <a:pos x="T0" y="T1"/>
                  </a:cxn>
                  <a:cxn ang="0">
                    <a:pos x="T2" y="T3"/>
                  </a:cxn>
                  <a:cxn ang="0">
                    <a:pos x="T4" y="T5"/>
                  </a:cxn>
                  <a:cxn ang="0">
                    <a:pos x="T6" y="T7"/>
                  </a:cxn>
                  <a:cxn ang="0">
                    <a:pos x="T8" y="T9"/>
                  </a:cxn>
                  <a:cxn ang="0">
                    <a:pos x="T10" y="T11"/>
                  </a:cxn>
                  <a:cxn ang="0">
                    <a:pos x="T12" y="T13"/>
                  </a:cxn>
                </a:cxnLst>
                <a:rect l="0" t="0" r="r" b="b"/>
                <a:pathLst>
                  <a:path w="71" h="258">
                    <a:moveTo>
                      <a:pt x="62" y="258"/>
                    </a:moveTo>
                    <a:lnTo>
                      <a:pt x="10" y="258"/>
                    </a:lnTo>
                    <a:lnTo>
                      <a:pt x="0" y="0"/>
                    </a:lnTo>
                    <a:lnTo>
                      <a:pt x="71" y="0"/>
                    </a:lnTo>
                    <a:lnTo>
                      <a:pt x="62" y="258"/>
                    </a:lnTo>
                    <a:lnTo>
                      <a:pt x="62" y="258"/>
                    </a:lnTo>
                    <a:lnTo>
                      <a:pt x="62" y="258"/>
                    </a:ln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170" name="Freeform 3385"/>
              <p:cNvSpPr>
                <a:spLocks/>
              </p:cNvSpPr>
              <p:nvPr/>
            </p:nvSpPr>
            <p:spPr bwMode="auto">
              <a:xfrm>
                <a:off x="10209214" y="1493837"/>
                <a:ext cx="115888" cy="409575"/>
              </a:xfrm>
              <a:custGeom>
                <a:avLst/>
                <a:gdLst>
                  <a:gd name="T0" fmla="*/ 63 w 73"/>
                  <a:gd name="T1" fmla="*/ 258 h 258"/>
                  <a:gd name="T2" fmla="*/ 9 w 73"/>
                  <a:gd name="T3" fmla="*/ 258 h 258"/>
                  <a:gd name="T4" fmla="*/ 0 w 73"/>
                  <a:gd name="T5" fmla="*/ 0 h 258"/>
                  <a:gd name="T6" fmla="*/ 73 w 73"/>
                  <a:gd name="T7" fmla="*/ 0 h 258"/>
                  <a:gd name="T8" fmla="*/ 63 w 73"/>
                  <a:gd name="T9" fmla="*/ 258 h 258"/>
                  <a:gd name="T10" fmla="*/ 63 w 73"/>
                  <a:gd name="T11" fmla="*/ 258 h 258"/>
                  <a:gd name="T12" fmla="*/ 63 w 73"/>
                  <a:gd name="T13" fmla="*/ 258 h 258"/>
                </a:gdLst>
                <a:ahLst/>
                <a:cxnLst>
                  <a:cxn ang="0">
                    <a:pos x="T0" y="T1"/>
                  </a:cxn>
                  <a:cxn ang="0">
                    <a:pos x="T2" y="T3"/>
                  </a:cxn>
                  <a:cxn ang="0">
                    <a:pos x="T4" y="T5"/>
                  </a:cxn>
                  <a:cxn ang="0">
                    <a:pos x="T6" y="T7"/>
                  </a:cxn>
                  <a:cxn ang="0">
                    <a:pos x="T8" y="T9"/>
                  </a:cxn>
                  <a:cxn ang="0">
                    <a:pos x="T10" y="T11"/>
                  </a:cxn>
                  <a:cxn ang="0">
                    <a:pos x="T12" y="T13"/>
                  </a:cxn>
                </a:cxnLst>
                <a:rect l="0" t="0" r="r" b="b"/>
                <a:pathLst>
                  <a:path w="73" h="258">
                    <a:moveTo>
                      <a:pt x="63" y="258"/>
                    </a:moveTo>
                    <a:lnTo>
                      <a:pt x="9" y="258"/>
                    </a:lnTo>
                    <a:lnTo>
                      <a:pt x="0" y="0"/>
                    </a:lnTo>
                    <a:lnTo>
                      <a:pt x="73" y="0"/>
                    </a:lnTo>
                    <a:lnTo>
                      <a:pt x="63" y="258"/>
                    </a:lnTo>
                    <a:lnTo>
                      <a:pt x="63" y="258"/>
                    </a:lnTo>
                    <a:lnTo>
                      <a:pt x="63" y="258"/>
                    </a:ln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171" name="Freeform 3386"/>
              <p:cNvSpPr>
                <a:spLocks/>
              </p:cNvSpPr>
              <p:nvPr/>
            </p:nvSpPr>
            <p:spPr bwMode="auto">
              <a:xfrm>
                <a:off x="10096501" y="1892300"/>
                <a:ext cx="100013" cy="52387"/>
              </a:xfrm>
              <a:custGeom>
                <a:avLst/>
                <a:gdLst>
                  <a:gd name="T0" fmla="*/ 24 w 48"/>
                  <a:gd name="T1" fmla="*/ 0 h 25"/>
                  <a:gd name="T2" fmla="*/ 0 w 48"/>
                  <a:gd name="T3" fmla="*/ 25 h 25"/>
                  <a:gd name="T4" fmla="*/ 48 w 48"/>
                  <a:gd name="T5" fmla="*/ 25 h 25"/>
                  <a:gd name="T6" fmla="*/ 24 w 48"/>
                  <a:gd name="T7" fmla="*/ 0 h 25"/>
                </a:gdLst>
                <a:ahLst/>
                <a:cxnLst>
                  <a:cxn ang="0">
                    <a:pos x="T0" y="T1"/>
                  </a:cxn>
                  <a:cxn ang="0">
                    <a:pos x="T2" y="T3"/>
                  </a:cxn>
                  <a:cxn ang="0">
                    <a:pos x="T4" y="T5"/>
                  </a:cxn>
                  <a:cxn ang="0">
                    <a:pos x="T6" y="T7"/>
                  </a:cxn>
                </a:cxnLst>
                <a:rect l="0" t="0" r="r" b="b"/>
                <a:pathLst>
                  <a:path w="48" h="25">
                    <a:moveTo>
                      <a:pt x="24" y="0"/>
                    </a:moveTo>
                    <a:cubicBezTo>
                      <a:pt x="11" y="0"/>
                      <a:pt x="0" y="12"/>
                      <a:pt x="0" y="25"/>
                    </a:cubicBezTo>
                    <a:cubicBezTo>
                      <a:pt x="48" y="25"/>
                      <a:pt x="48" y="25"/>
                      <a:pt x="48" y="25"/>
                    </a:cubicBezTo>
                    <a:cubicBezTo>
                      <a:pt x="48" y="12"/>
                      <a:pt x="37" y="0"/>
                      <a:pt x="24"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172" name="Freeform 3387"/>
              <p:cNvSpPr>
                <a:spLocks/>
              </p:cNvSpPr>
              <p:nvPr/>
            </p:nvSpPr>
            <p:spPr bwMode="auto">
              <a:xfrm>
                <a:off x="10218739" y="1892300"/>
                <a:ext cx="96838" cy="52387"/>
              </a:xfrm>
              <a:custGeom>
                <a:avLst/>
                <a:gdLst>
                  <a:gd name="T0" fmla="*/ 23 w 47"/>
                  <a:gd name="T1" fmla="*/ 0 h 25"/>
                  <a:gd name="T2" fmla="*/ 0 w 47"/>
                  <a:gd name="T3" fmla="*/ 25 h 25"/>
                  <a:gd name="T4" fmla="*/ 47 w 47"/>
                  <a:gd name="T5" fmla="*/ 25 h 25"/>
                  <a:gd name="T6" fmla="*/ 23 w 47"/>
                  <a:gd name="T7" fmla="*/ 0 h 25"/>
                </a:gdLst>
                <a:ahLst/>
                <a:cxnLst>
                  <a:cxn ang="0">
                    <a:pos x="T0" y="T1"/>
                  </a:cxn>
                  <a:cxn ang="0">
                    <a:pos x="T2" y="T3"/>
                  </a:cxn>
                  <a:cxn ang="0">
                    <a:pos x="T4" y="T5"/>
                  </a:cxn>
                  <a:cxn ang="0">
                    <a:pos x="T6" y="T7"/>
                  </a:cxn>
                </a:cxnLst>
                <a:rect l="0" t="0" r="r" b="b"/>
                <a:pathLst>
                  <a:path w="47" h="25">
                    <a:moveTo>
                      <a:pt x="23" y="0"/>
                    </a:moveTo>
                    <a:cubicBezTo>
                      <a:pt x="10" y="0"/>
                      <a:pt x="0" y="12"/>
                      <a:pt x="0" y="25"/>
                    </a:cubicBezTo>
                    <a:cubicBezTo>
                      <a:pt x="47" y="25"/>
                      <a:pt x="47" y="25"/>
                      <a:pt x="47" y="25"/>
                    </a:cubicBezTo>
                    <a:cubicBezTo>
                      <a:pt x="47" y="12"/>
                      <a:pt x="36" y="0"/>
                      <a:pt x="23"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173" name="Freeform 3388"/>
              <p:cNvSpPr>
                <a:spLocks/>
              </p:cNvSpPr>
              <p:nvPr/>
            </p:nvSpPr>
            <p:spPr bwMode="auto">
              <a:xfrm>
                <a:off x="9936164" y="1389062"/>
                <a:ext cx="50800" cy="58737"/>
              </a:xfrm>
              <a:custGeom>
                <a:avLst/>
                <a:gdLst>
                  <a:gd name="T0" fmla="*/ 0 w 25"/>
                  <a:gd name="T1" fmla="*/ 0 h 28"/>
                  <a:gd name="T2" fmla="*/ 0 w 25"/>
                  <a:gd name="T3" fmla="*/ 16 h 28"/>
                  <a:gd name="T4" fmla="*/ 13 w 25"/>
                  <a:gd name="T5" fmla="*/ 28 h 28"/>
                  <a:gd name="T6" fmla="*/ 25 w 25"/>
                  <a:gd name="T7" fmla="*/ 16 h 28"/>
                  <a:gd name="T8" fmla="*/ 25 w 25"/>
                  <a:gd name="T9" fmla="*/ 0 h 28"/>
                  <a:gd name="T10" fmla="*/ 0 w 25"/>
                  <a:gd name="T11" fmla="*/ 0 h 28"/>
                  <a:gd name="T12" fmla="*/ 0 w 25"/>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5" h="28">
                    <a:moveTo>
                      <a:pt x="0" y="0"/>
                    </a:moveTo>
                    <a:cubicBezTo>
                      <a:pt x="0" y="16"/>
                      <a:pt x="0" y="16"/>
                      <a:pt x="0" y="16"/>
                    </a:cubicBezTo>
                    <a:cubicBezTo>
                      <a:pt x="0" y="22"/>
                      <a:pt x="6" y="28"/>
                      <a:pt x="13" y="28"/>
                    </a:cubicBezTo>
                    <a:cubicBezTo>
                      <a:pt x="20" y="28"/>
                      <a:pt x="25" y="22"/>
                      <a:pt x="25" y="16"/>
                    </a:cubicBezTo>
                    <a:cubicBezTo>
                      <a:pt x="25" y="0"/>
                      <a:pt x="25" y="0"/>
                      <a:pt x="25" y="0"/>
                    </a:cubicBezTo>
                    <a:cubicBezTo>
                      <a:pt x="0" y="0"/>
                      <a:pt x="0" y="0"/>
                      <a:pt x="0" y="0"/>
                    </a:cubicBezTo>
                    <a:cubicBezTo>
                      <a:pt x="0" y="0"/>
                      <a:pt x="0" y="0"/>
                      <a:pt x="0" y="0"/>
                    </a:cubicBezTo>
                    <a:close/>
                  </a:path>
                </a:pathLst>
              </a:custGeom>
              <a:solidFill>
                <a:srgbClr val="E1BC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174" name="Freeform 3389"/>
              <p:cNvSpPr>
                <a:spLocks/>
              </p:cNvSpPr>
              <p:nvPr/>
            </p:nvSpPr>
            <p:spPr bwMode="auto">
              <a:xfrm>
                <a:off x="10428289" y="1389062"/>
                <a:ext cx="50800" cy="58737"/>
              </a:xfrm>
              <a:custGeom>
                <a:avLst/>
                <a:gdLst>
                  <a:gd name="T0" fmla="*/ 0 w 25"/>
                  <a:gd name="T1" fmla="*/ 0 h 28"/>
                  <a:gd name="T2" fmla="*/ 0 w 25"/>
                  <a:gd name="T3" fmla="*/ 16 h 28"/>
                  <a:gd name="T4" fmla="*/ 13 w 25"/>
                  <a:gd name="T5" fmla="*/ 28 h 28"/>
                  <a:gd name="T6" fmla="*/ 25 w 25"/>
                  <a:gd name="T7" fmla="*/ 16 h 28"/>
                  <a:gd name="T8" fmla="*/ 25 w 25"/>
                  <a:gd name="T9" fmla="*/ 0 h 28"/>
                  <a:gd name="T10" fmla="*/ 0 w 25"/>
                  <a:gd name="T11" fmla="*/ 0 h 28"/>
                  <a:gd name="T12" fmla="*/ 0 w 25"/>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5" h="28">
                    <a:moveTo>
                      <a:pt x="0" y="0"/>
                    </a:moveTo>
                    <a:cubicBezTo>
                      <a:pt x="0" y="16"/>
                      <a:pt x="0" y="16"/>
                      <a:pt x="0" y="16"/>
                    </a:cubicBezTo>
                    <a:cubicBezTo>
                      <a:pt x="0" y="22"/>
                      <a:pt x="6" y="28"/>
                      <a:pt x="13" y="28"/>
                    </a:cubicBezTo>
                    <a:cubicBezTo>
                      <a:pt x="19" y="28"/>
                      <a:pt x="25" y="22"/>
                      <a:pt x="25" y="16"/>
                    </a:cubicBezTo>
                    <a:cubicBezTo>
                      <a:pt x="25" y="0"/>
                      <a:pt x="25" y="0"/>
                      <a:pt x="25" y="0"/>
                    </a:cubicBezTo>
                    <a:cubicBezTo>
                      <a:pt x="0" y="0"/>
                      <a:pt x="0" y="0"/>
                      <a:pt x="0" y="0"/>
                    </a:cubicBezTo>
                    <a:cubicBezTo>
                      <a:pt x="0" y="0"/>
                      <a:pt x="0" y="0"/>
                      <a:pt x="0" y="0"/>
                    </a:cubicBezTo>
                    <a:close/>
                  </a:path>
                </a:pathLst>
              </a:custGeom>
              <a:solidFill>
                <a:srgbClr val="E1BC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175" name="Freeform 3390"/>
              <p:cNvSpPr>
                <a:spLocks/>
              </p:cNvSpPr>
              <p:nvPr/>
            </p:nvSpPr>
            <p:spPr bwMode="auto">
              <a:xfrm>
                <a:off x="10045701" y="942975"/>
                <a:ext cx="322263" cy="550862"/>
              </a:xfrm>
              <a:custGeom>
                <a:avLst/>
                <a:gdLst>
                  <a:gd name="T0" fmla="*/ 125 w 203"/>
                  <a:gd name="T1" fmla="*/ 0 h 347"/>
                  <a:gd name="T2" fmla="*/ 101 w 203"/>
                  <a:gd name="T3" fmla="*/ 198 h 347"/>
                  <a:gd name="T4" fmla="*/ 77 w 203"/>
                  <a:gd name="T5" fmla="*/ 0 h 347"/>
                  <a:gd name="T6" fmla="*/ 0 w 203"/>
                  <a:gd name="T7" fmla="*/ 7 h 347"/>
                  <a:gd name="T8" fmla="*/ 0 w 203"/>
                  <a:gd name="T9" fmla="*/ 347 h 347"/>
                  <a:gd name="T10" fmla="*/ 203 w 203"/>
                  <a:gd name="T11" fmla="*/ 347 h 347"/>
                  <a:gd name="T12" fmla="*/ 203 w 203"/>
                  <a:gd name="T13" fmla="*/ 7 h 347"/>
                  <a:gd name="T14" fmla="*/ 125 w 203"/>
                  <a:gd name="T15" fmla="*/ 0 h 347"/>
                  <a:gd name="T16" fmla="*/ 125 w 203"/>
                  <a:gd name="T17" fmla="*/ 0 h 347"/>
                  <a:gd name="T18" fmla="*/ 125 w 203"/>
                  <a:gd name="T19"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 h="347">
                    <a:moveTo>
                      <a:pt x="125" y="0"/>
                    </a:moveTo>
                    <a:lnTo>
                      <a:pt x="101" y="198"/>
                    </a:lnTo>
                    <a:lnTo>
                      <a:pt x="77" y="0"/>
                    </a:lnTo>
                    <a:lnTo>
                      <a:pt x="0" y="7"/>
                    </a:lnTo>
                    <a:lnTo>
                      <a:pt x="0" y="347"/>
                    </a:lnTo>
                    <a:lnTo>
                      <a:pt x="203" y="347"/>
                    </a:lnTo>
                    <a:lnTo>
                      <a:pt x="203" y="7"/>
                    </a:lnTo>
                    <a:lnTo>
                      <a:pt x="125" y="0"/>
                    </a:lnTo>
                    <a:lnTo>
                      <a:pt x="125" y="0"/>
                    </a:lnTo>
                    <a:lnTo>
                      <a:pt x="125" y="0"/>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176" name="Freeform 3391"/>
              <p:cNvSpPr>
                <a:spLocks/>
              </p:cNvSpPr>
              <p:nvPr/>
            </p:nvSpPr>
            <p:spPr bwMode="auto">
              <a:xfrm>
                <a:off x="10128251" y="787400"/>
                <a:ext cx="155575" cy="136525"/>
              </a:xfrm>
              <a:custGeom>
                <a:avLst/>
                <a:gdLst>
                  <a:gd name="T0" fmla="*/ 72 w 75"/>
                  <a:gd name="T1" fmla="*/ 17 h 66"/>
                  <a:gd name="T2" fmla="*/ 70 w 75"/>
                  <a:gd name="T3" fmla="*/ 16 h 66"/>
                  <a:gd name="T4" fmla="*/ 70 w 75"/>
                  <a:gd name="T5" fmla="*/ 12 h 66"/>
                  <a:gd name="T6" fmla="*/ 70 w 75"/>
                  <a:gd name="T7" fmla="*/ 10 h 66"/>
                  <a:gd name="T8" fmla="*/ 70 w 75"/>
                  <a:gd name="T9" fmla="*/ 9 h 66"/>
                  <a:gd name="T10" fmla="*/ 70 w 75"/>
                  <a:gd name="T11" fmla="*/ 8 h 66"/>
                  <a:gd name="T12" fmla="*/ 69 w 75"/>
                  <a:gd name="T13" fmla="*/ 8 h 66"/>
                  <a:gd name="T14" fmla="*/ 69 w 75"/>
                  <a:gd name="T15" fmla="*/ 7 h 66"/>
                  <a:gd name="T16" fmla="*/ 69 w 75"/>
                  <a:gd name="T17" fmla="*/ 6 h 66"/>
                  <a:gd name="T18" fmla="*/ 69 w 75"/>
                  <a:gd name="T19" fmla="*/ 6 h 66"/>
                  <a:gd name="T20" fmla="*/ 68 w 75"/>
                  <a:gd name="T21" fmla="*/ 5 h 66"/>
                  <a:gd name="T22" fmla="*/ 68 w 75"/>
                  <a:gd name="T23" fmla="*/ 5 h 66"/>
                  <a:gd name="T24" fmla="*/ 67 w 75"/>
                  <a:gd name="T25" fmla="*/ 4 h 66"/>
                  <a:gd name="T26" fmla="*/ 67 w 75"/>
                  <a:gd name="T27" fmla="*/ 4 h 66"/>
                  <a:gd name="T28" fmla="*/ 67 w 75"/>
                  <a:gd name="T29" fmla="*/ 3 h 66"/>
                  <a:gd name="T30" fmla="*/ 67 w 75"/>
                  <a:gd name="T31" fmla="*/ 3 h 66"/>
                  <a:gd name="T32" fmla="*/ 61 w 75"/>
                  <a:gd name="T33" fmla="*/ 4 h 66"/>
                  <a:gd name="T34" fmla="*/ 50 w 75"/>
                  <a:gd name="T35" fmla="*/ 1 h 66"/>
                  <a:gd name="T36" fmla="*/ 31 w 75"/>
                  <a:gd name="T37" fmla="*/ 4 h 66"/>
                  <a:gd name="T38" fmla="*/ 10 w 75"/>
                  <a:gd name="T39" fmla="*/ 0 h 66"/>
                  <a:gd name="T40" fmla="*/ 8 w 75"/>
                  <a:gd name="T41" fmla="*/ 4 h 66"/>
                  <a:gd name="T42" fmla="*/ 8 w 75"/>
                  <a:gd name="T43" fmla="*/ 4 h 66"/>
                  <a:gd name="T44" fmla="*/ 7 w 75"/>
                  <a:gd name="T45" fmla="*/ 5 h 66"/>
                  <a:gd name="T46" fmla="*/ 7 w 75"/>
                  <a:gd name="T47" fmla="*/ 5 h 66"/>
                  <a:gd name="T48" fmla="*/ 7 w 75"/>
                  <a:gd name="T49" fmla="*/ 6 h 66"/>
                  <a:gd name="T50" fmla="*/ 7 w 75"/>
                  <a:gd name="T51" fmla="*/ 6 h 66"/>
                  <a:gd name="T52" fmla="*/ 6 w 75"/>
                  <a:gd name="T53" fmla="*/ 8 h 66"/>
                  <a:gd name="T54" fmla="*/ 6 w 75"/>
                  <a:gd name="T55" fmla="*/ 8 h 66"/>
                  <a:gd name="T56" fmla="*/ 6 w 75"/>
                  <a:gd name="T57" fmla="*/ 9 h 66"/>
                  <a:gd name="T58" fmla="*/ 6 w 75"/>
                  <a:gd name="T59" fmla="*/ 10 h 66"/>
                  <a:gd name="T60" fmla="*/ 6 w 75"/>
                  <a:gd name="T61" fmla="*/ 12 h 66"/>
                  <a:gd name="T62" fmla="*/ 6 w 75"/>
                  <a:gd name="T63" fmla="*/ 16 h 66"/>
                  <a:gd name="T64" fmla="*/ 5 w 75"/>
                  <a:gd name="T65" fmla="*/ 17 h 66"/>
                  <a:gd name="T66" fmla="*/ 0 w 75"/>
                  <a:gd name="T67" fmla="*/ 21 h 66"/>
                  <a:gd name="T68" fmla="*/ 0 w 75"/>
                  <a:gd name="T69" fmla="*/ 33 h 66"/>
                  <a:gd name="T70" fmla="*/ 6 w 75"/>
                  <a:gd name="T71" fmla="*/ 39 h 66"/>
                  <a:gd name="T72" fmla="*/ 6 w 75"/>
                  <a:gd name="T73" fmla="*/ 52 h 66"/>
                  <a:gd name="T74" fmla="*/ 21 w 75"/>
                  <a:gd name="T75" fmla="*/ 66 h 66"/>
                  <a:gd name="T76" fmla="*/ 54 w 75"/>
                  <a:gd name="T77" fmla="*/ 66 h 66"/>
                  <a:gd name="T78" fmla="*/ 70 w 75"/>
                  <a:gd name="T79" fmla="*/ 52 h 66"/>
                  <a:gd name="T80" fmla="*/ 70 w 75"/>
                  <a:gd name="T81" fmla="*/ 39 h 66"/>
                  <a:gd name="T82" fmla="*/ 75 w 75"/>
                  <a:gd name="T83" fmla="*/ 33 h 66"/>
                  <a:gd name="T84" fmla="*/ 75 w 75"/>
                  <a:gd name="T85" fmla="*/ 21 h 66"/>
                  <a:gd name="T86" fmla="*/ 72 w 75"/>
                  <a:gd name="T87" fmla="*/ 1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5" h="66">
                    <a:moveTo>
                      <a:pt x="72" y="17"/>
                    </a:moveTo>
                    <a:cubicBezTo>
                      <a:pt x="71" y="17"/>
                      <a:pt x="71" y="16"/>
                      <a:pt x="70" y="16"/>
                    </a:cubicBezTo>
                    <a:cubicBezTo>
                      <a:pt x="70" y="12"/>
                      <a:pt x="70" y="12"/>
                      <a:pt x="70" y="12"/>
                    </a:cubicBezTo>
                    <a:cubicBezTo>
                      <a:pt x="70" y="11"/>
                      <a:pt x="70" y="10"/>
                      <a:pt x="70" y="10"/>
                    </a:cubicBezTo>
                    <a:cubicBezTo>
                      <a:pt x="70" y="10"/>
                      <a:pt x="70" y="10"/>
                      <a:pt x="70" y="9"/>
                    </a:cubicBezTo>
                    <a:cubicBezTo>
                      <a:pt x="70" y="9"/>
                      <a:pt x="70" y="9"/>
                      <a:pt x="70" y="8"/>
                    </a:cubicBezTo>
                    <a:cubicBezTo>
                      <a:pt x="69" y="8"/>
                      <a:pt x="69" y="8"/>
                      <a:pt x="69" y="8"/>
                    </a:cubicBezTo>
                    <a:cubicBezTo>
                      <a:pt x="69" y="7"/>
                      <a:pt x="69" y="7"/>
                      <a:pt x="69" y="7"/>
                    </a:cubicBezTo>
                    <a:cubicBezTo>
                      <a:pt x="69" y="7"/>
                      <a:pt x="69" y="7"/>
                      <a:pt x="69" y="6"/>
                    </a:cubicBezTo>
                    <a:cubicBezTo>
                      <a:pt x="69" y="6"/>
                      <a:pt x="69" y="6"/>
                      <a:pt x="69" y="6"/>
                    </a:cubicBezTo>
                    <a:cubicBezTo>
                      <a:pt x="69" y="5"/>
                      <a:pt x="68" y="5"/>
                      <a:pt x="68" y="5"/>
                    </a:cubicBezTo>
                    <a:cubicBezTo>
                      <a:pt x="68" y="5"/>
                      <a:pt x="68" y="5"/>
                      <a:pt x="68" y="5"/>
                    </a:cubicBezTo>
                    <a:cubicBezTo>
                      <a:pt x="68" y="5"/>
                      <a:pt x="68" y="4"/>
                      <a:pt x="67" y="4"/>
                    </a:cubicBezTo>
                    <a:cubicBezTo>
                      <a:pt x="67" y="4"/>
                      <a:pt x="67" y="4"/>
                      <a:pt x="67" y="4"/>
                    </a:cubicBezTo>
                    <a:cubicBezTo>
                      <a:pt x="67" y="3"/>
                      <a:pt x="67" y="3"/>
                      <a:pt x="67" y="3"/>
                    </a:cubicBezTo>
                    <a:cubicBezTo>
                      <a:pt x="67" y="3"/>
                      <a:pt x="67" y="3"/>
                      <a:pt x="67" y="3"/>
                    </a:cubicBezTo>
                    <a:cubicBezTo>
                      <a:pt x="65" y="3"/>
                      <a:pt x="63" y="4"/>
                      <a:pt x="61" y="4"/>
                    </a:cubicBezTo>
                    <a:cubicBezTo>
                      <a:pt x="57" y="4"/>
                      <a:pt x="52" y="2"/>
                      <a:pt x="50" y="1"/>
                    </a:cubicBezTo>
                    <a:cubicBezTo>
                      <a:pt x="46" y="2"/>
                      <a:pt x="38" y="4"/>
                      <a:pt x="31" y="4"/>
                    </a:cubicBezTo>
                    <a:cubicBezTo>
                      <a:pt x="22" y="4"/>
                      <a:pt x="15" y="2"/>
                      <a:pt x="10" y="0"/>
                    </a:cubicBezTo>
                    <a:cubicBezTo>
                      <a:pt x="9" y="2"/>
                      <a:pt x="8" y="3"/>
                      <a:pt x="8" y="4"/>
                    </a:cubicBezTo>
                    <a:cubicBezTo>
                      <a:pt x="8" y="4"/>
                      <a:pt x="8" y="4"/>
                      <a:pt x="8" y="4"/>
                    </a:cubicBezTo>
                    <a:cubicBezTo>
                      <a:pt x="8" y="5"/>
                      <a:pt x="8" y="5"/>
                      <a:pt x="7" y="5"/>
                    </a:cubicBezTo>
                    <a:cubicBezTo>
                      <a:pt x="7" y="5"/>
                      <a:pt x="7" y="5"/>
                      <a:pt x="7" y="5"/>
                    </a:cubicBezTo>
                    <a:cubicBezTo>
                      <a:pt x="7" y="6"/>
                      <a:pt x="7" y="6"/>
                      <a:pt x="7" y="6"/>
                    </a:cubicBezTo>
                    <a:cubicBezTo>
                      <a:pt x="7" y="6"/>
                      <a:pt x="7" y="6"/>
                      <a:pt x="7" y="6"/>
                    </a:cubicBezTo>
                    <a:cubicBezTo>
                      <a:pt x="7" y="7"/>
                      <a:pt x="6" y="7"/>
                      <a:pt x="6" y="8"/>
                    </a:cubicBezTo>
                    <a:cubicBezTo>
                      <a:pt x="6" y="8"/>
                      <a:pt x="6" y="8"/>
                      <a:pt x="6" y="8"/>
                    </a:cubicBezTo>
                    <a:cubicBezTo>
                      <a:pt x="6" y="9"/>
                      <a:pt x="6" y="9"/>
                      <a:pt x="6" y="9"/>
                    </a:cubicBezTo>
                    <a:cubicBezTo>
                      <a:pt x="6" y="10"/>
                      <a:pt x="6" y="10"/>
                      <a:pt x="6" y="10"/>
                    </a:cubicBezTo>
                    <a:cubicBezTo>
                      <a:pt x="6" y="10"/>
                      <a:pt x="6" y="11"/>
                      <a:pt x="6" y="12"/>
                    </a:cubicBezTo>
                    <a:cubicBezTo>
                      <a:pt x="6" y="16"/>
                      <a:pt x="6" y="16"/>
                      <a:pt x="6" y="16"/>
                    </a:cubicBezTo>
                    <a:cubicBezTo>
                      <a:pt x="6" y="16"/>
                      <a:pt x="5" y="16"/>
                      <a:pt x="5" y="17"/>
                    </a:cubicBezTo>
                    <a:cubicBezTo>
                      <a:pt x="2" y="17"/>
                      <a:pt x="0" y="18"/>
                      <a:pt x="0" y="21"/>
                    </a:cubicBezTo>
                    <a:cubicBezTo>
                      <a:pt x="0" y="33"/>
                      <a:pt x="0" y="33"/>
                      <a:pt x="0" y="33"/>
                    </a:cubicBezTo>
                    <a:cubicBezTo>
                      <a:pt x="0" y="36"/>
                      <a:pt x="3" y="39"/>
                      <a:pt x="6" y="39"/>
                    </a:cubicBezTo>
                    <a:cubicBezTo>
                      <a:pt x="6" y="52"/>
                      <a:pt x="6" y="52"/>
                      <a:pt x="6" y="52"/>
                    </a:cubicBezTo>
                    <a:cubicBezTo>
                      <a:pt x="6" y="60"/>
                      <a:pt x="12" y="66"/>
                      <a:pt x="21" y="66"/>
                    </a:cubicBezTo>
                    <a:cubicBezTo>
                      <a:pt x="54" y="66"/>
                      <a:pt x="54" y="66"/>
                      <a:pt x="54" y="66"/>
                    </a:cubicBezTo>
                    <a:cubicBezTo>
                      <a:pt x="62" y="66"/>
                      <a:pt x="70" y="60"/>
                      <a:pt x="70" y="52"/>
                    </a:cubicBezTo>
                    <a:cubicBezTo>
                      <a:pt x="70" y="39"/>
                      <a:pt x="70" y="39"/>
                      <a:pt x="70" y="39"/>
                    </a:cubicBezTo>
                    <a:cubicBezTo>
                      <a:pt x="73" y="39"/>
                      <a:pt x="75" y="36"/>
                      <a:pt x="75" y="33"/>
                    </a:cubicBezTo>
                    <a:cubicBezTo>
                      <a:pt x="75" y="21"/>
                      <a:pt x="75" y="21"/>
                      <a:pt x="75" y="21"/>
                    </a:cubicBezTo>
                    <a:cubicBezTo>
                      <a:pt x="75" y="19"/>
                      <a:pt x="74" y="17"/>
                      <a:pt x="72" y="17"/>
                    </a:cubicBezTo>
                    <a:close/>
                  </a:path>
                </a:pathLst>
              </a:custGeom>
              <a:solidFill>
                <a:srgbClr val="E1BC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177" name="Freeform 3392"/>
              <p:cNvSpPr>
                <a:spLocks/>
              </p:cNvSpPr>
              <p:nvPr/>
            </p:nvSpPr>
            <p:spPr bwMode="auto">
              <a:xfrm>
                <a:off x="10883901" y="1347787"/>
                <a:ext cx="38100" cy="41275"/>
              </a:xfrm>
              <a:custGeom>
                <a:avLst/>
                <a:gdLst>
                  <a:gd name="T0" fmla="*/ 0 w 18"/>
                  <a:gd name="T1" fmla="*/ 0 h 20"/>
                  <a:gd name="T2" fmla="*/ 0 w 18"/>
                  <a:gd name="T3" fmla="*/ 11 h 20"/>
                  <a:gd name="T4" fmla="*/ 10 w 18"/>
                  <a:gd name="T5" fmla="*/ 20 h 20"/>
                  <a:gd name="T6" fmla="*/ 18 w 18"/>
                  <a:gd name="T7" fmla="*/ 11 h 20"/>
                  <a:gd name="T8" fmla="*/ 18 w 18"/>
                  <a:gd name="T9" fmla="*/ 0 h 20"/>
                  <a:gd name="T10" fmla="*/ 0 w 18"/>
                  <a:gd name="T11" fmla="*/ 0 h 20"/>
                  <a:gd name="T12" fmla="*/ 0 w 18"/>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8" h="20">
                    <a:moveTo>
                      <a:pt x="0" y="0"/>
                    </a:moveTo>
                    <a:cubicBezTo>
                      <a:pt x="0" y="11"/>
                      <a:pt x="0" y="11"/>
                      <a:pt x="0" y="11"/>
                    </a:cubicBezTo>
                    <a:cubicBezTo>
                      <a:pt x="0" y="16"/>
                      <a:pt x="4" y="20"/>
                      <a:pt x="10" y="20"/>
                    </a:cubicBezTo>
                    <a:cubicBezTo>
                      <a:pt x="15" y="20"/>
                      <a:pt x="18" y="16"/>
                      <a:pt x="18" y="11"/>
                    </a:cubicBezTo>
                    <a:cubicBezTo>
                      <a:pt x="18" y="0"/>
                      <a:pt x="18" y="0"/>
                      <a:pt x="18" y="0"/>
                    </a:cubicBezTo>
                    <a:cubicBezTo>
                      <a:pt x="0" y="0"/>
                      <a:pt x="0" y="0"/>
                      <a:pt x="0" y="0"/>
                    </a:cubicBezTo>
                    <a:cubicBezTo>
                      <a:pt x="0" y="0"/>
                      <a:pt x="0" y="0"/>
                      <a:pt x="0" y="0"/>
                    </a:cubicBez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178" name="Freeform 3393"/>
              <p:cNvSpPr>
                <a:spLocks/>
              </p:cNvSpPr>
              <p:nvPr/>
            </p:nvSpPr>
            <p:spPr bwMode="auto">
              <a:xfrm>
                <a:off x="10644189" y="798512"/>
                <a:ext cx="174625" cy="223837"/>
              </a:xfrm>
              <a:custGeom>
                <a:avLst/>
                <a:gdLst>
                  <a:gd name="T0" fmla="*/ 84 w 84"/>
                  <a:gd name="T1" fmla="*/ 51 h 108"/>
                  <a:gd name="T2" fmla="*/ 62 w 84"/>
                  <a:gd name="T3" fmla="*/ 16 h 108"/>
                  <a:gd name="T4" fmla="*/ 35 w 84"/>
                  <a:gd name="T5" fmla="*/ 0 h 108"/>
                  <a:gd name="T6" fmla="*/ 0 w 84"/>
                  <a:gd name="T7" fmla="*/ 44 h 108"/>
                  <a:gd name="T8" fmla="*/ 3 w 84"/>
                  <a:gd name="T9" fmla="*/ 103 h 108"/>
                  <a:gd name="T10" fmla="*/ 35 w 84"/>
                  <a:gd name="T11" fmla="*/ 108 h 108"/>
                  <a:gd name="T12" fmla="*/ 36 w 84"/>
                  <a:gd name="T13" fmla="*/ 108 h 108"/>
                  <a:gd name="T14" fmla="*/ 38 w 84"/>
                  <a:gd name="T15" fmla="*/ 108 h 108"/>
                  <a:gd name="T16" fmla="*/ 38 w 84"/>
                  <a:gd name="T17" fmla="*/ 108 h 108"/>
                  <a:gd name="T18" fmla="*/ 42 w 84"/>
                  <a:gd name="T19" fmla="*/ 108 h 108"/>
                  <a:gd name="T20" fmla="*/ 43 w 84"/>
                  <a:gd name="T21" fmla="*/ 108 h 108"/>
                  <a:gd name="T22" fmla="*/ 44 w 84"/>
                  <a:gd name="T23" fmla="*/ 108 h 108"/>
                  <a:gd name="T24" fmla="*/ 47 w 84"/>
                  <a:gd name="T25" fmla="*/ 108 h 108"/>
                  <a:gd name="T26" fmla="*/ 47 w 84"/>
                  <a:gd name="T27" fmla="*/ 108 h 108"/>
                  <a:gd name="T28" fmla="*/ 48 w 84"/>
                  <a:gd name="T29" fmla="*/ 108 h 108"/>
                  <a:gd name="T30" fmla="*/ 49 w 84"/>
                  <a:gd name="T31" fmla="*/ 108 h 108"/>
                  <a:gd name="T32" fmla="*/ 80 w 84"/>
                  <a:gd name="T33" fmla="*/ 103 h 108"/>
                  <a:gd name="T34" fmla="*/ 84 w 84"/>
                  <a:gd name="T35" fmla="*/ 5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4" h="108">
                    <a:moveTo>
                      <a:pt x="84" y="51"/>
                    </a:moveTo>
                    <a:cubicBezTo>
                      <a:pt x="84" y="34"/>
                      <a:pt x="75" y="21"/>
                      <a:pt x="62" y="16"/>
                    </a:cubicBezTo>
                    <a:cubicBezTo>
                      <a:pt x="56" y="6"/>
                      <a:pt x="47" y="0"/>
                      <a:pt x="35" y="0"/>
                    </a:cubicBezTo>
                    <a:cubicBezTo>
                      <a:pt x="16" y="0"/>
                      <a:pt x="0" y="20"/>
                      <a:pt x="0" y="44"/>
                    </a:cubicBezTo>
                    <a:cubicBezTo>
                      <a:pt x="0" y="48"/>
                      <a:pt x="2" y="79"/>
                      <a:pt x="3" y="103"/>
                    </a:cubicBezTo>
                    <a:cubicBezTo>
                      <a:pt x="13" y="106"/>
                      <a:pt x="24" y="108"/>
                      <a:pt x="35" y="108"/>
                    </a:cubicBezTo>
                    <a:cubicBezTo>
                      <a:pt x="36" y="108"/>
                      <a:pt x="36" y="108"/>
                      <a:pt x="36" y="108"/>
                    </a:cubicBezTo>
                    <a:cubicBezTo>
                      <a:pt x="37" y="108"/>
                      <a:pt x="38" y="108"/>
                      <a:pt x="38" y="108"/>
                    </a:cubicBezTo>
                    <a:cubicBezTo>
                      <a:pt x="38" y="108"/>
                      <a:pt x="38" y="108"/>
                      <a:pt x="38" y="108"/>
                    </a:cubicBezTo>
                    <a:cubicBezTo>
                      <a:pt x="39" y="108"/>
                      <a:pt x="41" y="108"/>
                      <a:pt x="42" y="108"/>
                    </a:cubicBezTo>
                    <a:cubicBezTo>
                      <a:pt x="42" y="108"/>
                      <a:pt x="42" y="108"/>
                      <a:pt x="43" y="108"/>
                    </a:cubicBezTo>
                    <a:cubicBezTo>
                      <a:pt x="43" y="108"/>
                      <a:pt x="43" y="108"/>
                      <a:pt x="44" y="108"/>
                    </a:cubicBezTo>
                    <a:cubicBezTo>
                      <a:pt x="45" y="108"/>
                      <a:pt x="46" y="108"/>
                      <a:pt x="47" y="108"/>
                    </a:cubicBezTo>
                    <a:cubicBezTo>
                      <a:pt x="47" y="108"/>
                      <a:pt x="47" y="108"/>
                      <a:pt x="47" y="108"/>
                    </a:cubicBezTo>
                    <a:cubicBezTo>
                      <a:pt x="47" y="108"/>
                      <a:pt x="48" y="108"/>
                      <a:pt x="48" y="108"/>
                    </a:cubicBezTo>
                    <a:cubicBezTo>
                      <a:pt x="49" y="108"/>
                      <a:pt x="49" y="108"/>
                      <a:pt x="49" y="108"/>
                    </a:cubicBezTo>
                    <a:cubicBezTo>
                      <a:pt x="61" y="108"/>
                      <a:pt x="71" y="106"/>
                      <a:pt x="80" y="103"/>
                    </a:cubicBezTo>
                    <a:cubicBezTo>
                      <a:pt x="81" y="81"/>
                      <a:pt x="84" y="54"/>
                      <a:pt x="84" y="51"/>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179" name="Freeform 3394"/>
              <p:cNvSpPr>
                <a:spLocks/>
              </p:cNvSpPr>
              <p:nvPr/>
            </p:nvSpPr>
            <p:spPr bwMode="auto">
              <a:xfrm>
                <a:off x="10696576" y="1050925"/>
                <a:ext cx="68263" cy="338137"/>
              </a:xfrm>
              <a:custGeom>
                <a:avLst/>
                <a:gdLst>
                  <a:gd name="T0" fmla="*/ 26 w 43"/>
                  <a:gd name="T1" fmla="*/ 22 h 213"/>
                  <a:gd name="T2" fmla="*/ 39 w 43"/>
                  <a:gd name="T3" fmla="*/ 12 h 213"/>
                  <a:gd name="T4" fmla="*/ 21 w 43"/>
                  <a:gd name="T5" fmla="*/ 0 h 213"/>
                  <a:gd name="T6" fmla="*/ 4 w 43"/>
                  <a:gd name="T7" fmla="*/ 12 h 213"/>
                  <a:gd name="T8" fmla="*/ 16 w 43"/>
                  <a:gd name="T9" fmla="*/ 22 h 213"/>
                  <a:gd name="T10" fmla="*/ 0 w 43"/>
                  <a:gd name="T11" fmla="*/ 197 h 213"/>
                  <a:gd name="T12" fmla="*/ 21 w 43"/>
                  <a:gd name="T13" fmla="*/ 213 h 213"/>
                  <a:gd name="T14" fmla="*/ 43 w 43"/>
                  <a:gd name="T15" fmla="*/ 197 h 213"/>
                  <a:gd name="T16" fmla="*/ 26 w 43"/>
                  <a:gd name="T17" fmla="*/ 22 h 213"/>
                  <a:gd name="T18" fmla="*/ 26 w 43"/>
                  <a:gd name="T19" fmla="*/ 22 h 213"/>
                  <a:gd name="T20" fmla="*/ 26 w 43"/>
                  <a:gd name="T21" fmla="*/ 2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213">
                    <a:moveTo>
                      <a:pt x="26" y="22"/>
                    </a:moveTo>
                    <a:lnTo>
                      <a:pt x="39" y="12"/>
                    </a:lnTo>
                    <a:lnTo>
                      <a:pt x="21" y="0"/>
                    </a:lnTo>
                    <a:lnTo>
                      <a:pt x="4" y="12"/>
                    </a:lnTo>
                    <a:lnTo>
                      <a:pt x="16" y="22"/>
                    </a:lnTo>
                    <a:lnTo>
                      <a:pt x="0" y="197"/>
                    </a:lnTo>
                    <a:lnTo>
                      <a:pt x="21" y="213"/>
                    </a:lnTo>
                    <a:lnTo>
                      <a:pt x="43" y="197"/>
                    </a:lnTo>
                    <a:lnTo>
                      <a:pt x="26" y="22"/>
                    </a:lnTo>
                    <a:lnTo>
                      <a:pt x="26" y="22"/>
                    </a:lnTo>
                    <a:lnTo>
                      <a:pt x="26" y="22"/>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180" name="Freeform 3395"/>
              <p:cNvSpPr>
                <a:spLocks/>
              </p:cNvSpPr>
              <p:nvPr/>
            </p:nvSpPr>
            <p:spPr bwMode="auto">
              <a:xfrm>
                <a:off x="10812464" y="1038225"/>
                <a:ext cx="117475" cy="309562"/>
              </a:xfrm>
              <a:custGeom>
                <a:avLst/>
                <a:gdLst>
                  <a:gd name="T0" fmla="*/ 0 w 57"/>
                  <a:gd name="T1" fmla="*/ 7 h 150"/>
                  <a:gd name="T2" fmla="*/ 23 w 57"/>
                  <a:gd name="T3" fmla="*/ 0 h 150"/>
                  <a:gd name="T4" fmla="*/ 57 w 57"/>
                  <a:gd name="T5" fmla="*/ 150 h 150"/>
                  <a:gd name="T6" fmla="*/ 33 w 57"/>
                  <a:gd name="T7" fmla="*/ 150 h 150"/>
                  <a:gd name="T8" fmla="*/ 0 w 57"/>
                  <a:gd name="T9" fmla="*/ 7 h 150"/>
                </a:gdLst>
                <a:ahLst/>
                <a:cxnLst>
                  <a:cxn ang="0">
                    <a:pos x="T0" y="T1"/>
                  </a:cxn>
                  <a:cxn ang="0">
                    <a:pos x="T2" y="T3"/>
                  </a:cxn>
                  <a:cxn ang="0">
                    <a:pos x="T4" y="T5"/>
                  </a:cxn>
                  <a:cxn ang="0">
                    <a:pos x="T6" y="T7"/>
                  </a:cxn>
                  <a:cxn ang="0">
                    <a:pos x="T8" y="T9"/>
                  </a:cxn>
                </a:cxnLst>
                <a:rect l="0" t="0" r="r" b="b"/>
                <a:pathLst>
                  <a:path w="57" h="150">
                    <a:moveTo>
                      <a:pt x="0" y="7"/>
                    </a:moveTo>
                    <a:cubicBezTo>
                      <a:pt x="7" y="5"/>
                      <a:pt x="14" y="3"/>
                      <a:pt x="23" y="0"/>
                    </a:cubicBezTo>
                    <a:cubicBezTo>
                      <a:pt x="45" y="49"/>
                      <a:pt x="52" y="97"/>
                      <a:pt x="57" y="150"/>
                    </a:cubicBezTo>
                    <a:cubicBezTo>
                      <a:pt x="33" y="150"/>
                      <a:pt x="33" y="150"/>
                      <a:pt x="33" y="150"/>
                    </a:cubicBezTo>
                    <a:cubicBezTo>
                      <a:pt x="27" y="100"/>
                      <a:pt x="21" y="54"/>
                      <a:pt x="0" y="7"/>
                    </a:cubicBez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181" name="Freeform 3396"/>
              <p:cNvSpPr>
                <a:spLocks/>
              </p:cNvSpPr>
              <p:nvPr/>
            </p:nvSpPr>
            <p:spPr bwMode="auto">
              <a:xfrm>
                <a:off x="10621964" y="1487487"/>
                <a:ext cx="114300" cy="423862"/>
              </a:xfrm>
              <a:custGeom>
                <a:avLst/>
                <a:gdLst>
                  <a:gd name="T0" fmla="*/ 55 w 72"/>
                  <a:gd name="T1" fmla="*/ 267 h 267"/>
                  <a:gd name="T2" fmla="*/ 8 w 72"/>
                  <a:gd name="T3" fmla="*/ 267 h 267"/>
                  <a:gd name="T4" fmla="*/ 0 w 72"/>
                  <a:gd name="T5" fmla="*/ 0 h 267"/>
                  <a:gd name="T6" fmla="*/ 72 w 72"/>
                  <a:gd name="T7" fmla="*/ 0 h 267"/>
                  <a:gd name="T8" fmla="*/ 55 w 72"/>
                  <a:gd name="T9" fmla="*/ 267 h 267"/>
                  <a:gd name="T10" fmla="*/ 55 w 72"/>
                  <a:gd name="T11" fmla="*/ 267 h 267"/>
                  <a:gd name="T12" fmla="*/ 55 w 72"/>
                  <a:gd name="T13" fmla="*/ 267 h 267"/>
                </a:gdLst>
                <a:ahLst/>
                <a:cxnLst>
                  <a:cxn ang="0">
                    <a:pos x="T0" y="T1"/>
                  </a:cxn>
                  <a:cxn ang="0">
                    <a:pos x="T2" y="T3"/>
                  </a:cxn>
                  <a:cxn ang="0">
                    <a:pos x="T4" y="T5"/>
                  </a:cxn>
                  <a:cxn ang="0">
                    <a:pos x="T6" y="T7"/>
                  </a:cxn>
                  <a:cxn ang="0">
                    <a:pos x="T8" y="T9"/>
                  </a:cxn>
                  <a:cxn ang="0">
                    <a:pos x="T10" y="T11"/>
                  </a:cxn>
                  <a:cxn ang="0">
                    <a:pos x="T12" y="T13"/>
                  </a:cxn>
                </a:cxnLst>
                <a:rect l="0" t="0" r="r" b="b"/>
                <a:pathLst>
                  <a:path w="72" h="267">
                    <a:moveTo>
                      <a:pt x="55" y="267"/>
                    </a:moveTo>
                    <a:lnTo>
                      <a:pt x="8" y="267"/>
                    </a:lnTo>
                    <a:lnTo>
                      <a:pt x="0" y="0"/>
                    </a:lnTo>
                    <a:lnTo>
                      <a:pt x="72" y="0"/>
                    </a:lnTo>
                    <a:lnTo>
                      <a:pt x="55" y="267"/>
                    </a:lnTo>
                    <a:lnTo>
                      <a:pt x="55" y="267"/>
                    </a:lnTo>
                    <a:lnTo>
                      <a:pt x="55" y="267"/>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182" name="Freeform 3397"/>
              <p:cNvSpPr>
                <a:spLocks/>
              </p:cNvSpPr>
              <p:nvPr/>
            </p:nvSpPr>
            <p:spPr bwMode="auto">
              <a:xfrm>
                <a:off x="10723564" y="1487487"/>
                <a:ext cx="112713" cy="423862"/>
              </a:xfrm>
              <a:custGeom>
                <a:avLst/>
                <a:gdLst>
                  <a:gd name="T0" fmla="*/ 17 w 71"/>
                  <a:gd name="T1" fmla="*/ 267 h 267"/>
                  <a:gd name="T2" fmla="*/ 64 w 71"/>
                  <a:gd name="T3" fmla="*/ 267 h 267"/>
                  <a:gd name="T4" fmla="*/ 71 w 71"/>
                  <a:gd name="T5" fmla="*/ 0 h 267"/>
                  <a:gd name="T6" fmla="*/ 0 w 71"/>
                  <a:gd name="T7" fmla="*/ 0 h 267"/>
                  <a:gd name="T8" fmla="*/ 17 w 71"/>
                  <a:gd name="T9" fmla="*/ 267 h 267"/>
                  <a:gd name="T10" fmla="*/ 17 w 71"/>
                  <a:gd name="T11" fmla="*/ 267 h 267"/>
                  <a:gd name="T12" fmla="*/ 17 w 71"/>
                  <a:gd name="T13" fmla="*/ 267 h 267"/>
                </a:gdLst>
                <a:ahLst/>
                <a:cxnLst>
                  <a:cxn ang="0">
                    <a:pos x="T0" y="T1"/>
                  </a:cxn>
                  <a:cxn ang="0">
                    <a:pos x="T2" y="T3"/>
                  </a:cxn>
                  <a:cxn ang="0">
                    <a:pos x="T4" y="T5"/>
                  </a:cxn>
                  <a:cxn ang="0">
                    <a:pos x="T6" y="T7"/>
                  </a:cxn>
                  <a:cxn ang="0">
                    <a:pos x="T8" y="T9"/>
                  </a:cxn>
                  <a:cxn ang="0">
                    <a:pos x="T10" y="T11"/>
                  </a:cxn>
                  <a:cxn ang="0">
                    <a:pos x="T12" y="T13"/>
                  </a:cxn>
                </a:cxnLst>
                <a:rect l="0" t="0" r="r" b="b"/>
                <a:pathLst>
                  <a:path w="71" h="267">
                    <a:moveTo>
                      <a:pt x="17" y="267"/>
                    </a:moveTo>
                    <a:lnTo>
                      <a:pt x="64" y="267"/>
                    </a:lnTo>
                    <a:lnTo>
                      <a:pt x="71" y="0"/>
                    </a:lnTo>
                    <a:lnTo>
                      <a:pt x="0" y="0"/>
                    </a:lnTo>
                    <a:lnTo>
                      <a:pt x="17" y="267"/>
                    </a:lnTo>
                    <a:lnTo>
                      <a:pt x="17" y="267"/>
                    </a:lnTo>
                    <a:lnTo>
                      <a:pt x="17" y="267"/>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183" name="Freeform 3398"/>
              <p:cNvSpPr>
                <a:spLocks/>
              </p:cNvSpPr>
              <p:nvPr/>
            </p:nvSpPr>
            <p:spPr bwMode="auto">
              <a:xfrm>
                <a:off x="10528301" y="1038225"/>
                <a:ext cx="122238" cy="309562"/>
              </a:xfrm>
              <a:custGeom>
                <a:avLst/>
                <a:gdLst>
                  <a:gd name="T0" fmla="*/ 59 w 59"/>
                  <a:gd name="T1" fmla="*/ 7 h 150"/>
                  <a:gd name="T2" fmla="*/ 35 w 59"/>
                  <a:gd name="T3" fmla="*/ 0 h 150"/>
                  <a:gd name="T4" fmla="*/ 0 w 59"/>
                  <a:gd name="T5" fmla="*/ 150 h 150"/>
                  <a:gd name="T6" fmla="*/ 24 w 59"/>
                  <a:gd name="T7" fmla="*/ 150 h 150"/>
                  <a:gd name="T8" fmla="*/ 59 w 59"/>
                  <a:gd name="T9" fmla="*/ 7 h 150"/>
                </a:gdLst>
                <a:ahLst/>
                <a:cxnLst>
                  <a:cxn ang="0">
                    <a:pos x="T0" y="T1"/>
                  </a:cxn>
                  <a:cxn ang="0">
                    <a:pos x="T2" y="T3"/>
                  </a:cxn>
                  <a:cxn ang="0">
                    <a:pos x="T4" y="T5"/>
                  </a:cxn>
                  <a:cxn ang="0">
                    <a:pos x="T6" y="T7"/>
                  </a:cxn>
                  <a:cxn ang="0">
                    <a:pos x="T8" y="T9"/>
                  </a:cxn>
                </a:cxnLst>
                <a:rect l="0" t="0" r="r" b="b"/>
                <a:pathLst>
                  <a:path w="59" h="150">
                    <a:moveTo>
                      <a:pt x="59" y="7"/>
                    </a:moveTo>
                    <a:cubicBezTo>
                      <a:pt x="51" y="5"/>
                      <a:pt x="43" y="3"/>
                      <a:pt x="35" y="0"/>
                    </a:cubicBezTo>
                    <a:cubicBezTo>
                      <a:pt x="12" y="49"/>
                      <a:pt x="5" y="97"/>
                      <a:pt x="0" y="150"/>
                    </a:cubicBezTo>
                    <a:cubicBezTo>
                      <a:pt x="24" y="150"/>
                      <a:pt x="24" y="150"/>
                      <a:pt x="24" y="150"/>
                    </a:cubicBezTo>
                    <a:cubicBezTo>
                      <a:pt x="30" y="100"/>
                      <a:pt x="37" y="54"/>
                      <a:pt x="59" y="7"/>
                    </a:cubicBez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184" name="Freeform 3399"/>
              <p:cNvSpPr>
                <a:spLocks/>
              </p:cNvSpPr>
              <p:nvPr/>
            </p:nvSpPr>
            <p:spPr bwMode="auto">
              <a:xfrm>
                <a:off x="10533064" y="1347787"/>
                <a:ext cx="38100" cy="41275"/>
              </a:xfrm>
              <a:custGeom>
                <a:avLst/>
                <a:gdLst>
                  <a:gd name="T0" fmla="*/ 18 w 18"/>
                  <a:gd name="T1" fmla="*/ 0 h 20"/>
                  <a:gd name="T2" fmla="*/ 18 w 18"/>
                  <a:gd name="T3" fmla="*/ 11 h 20"/>
                  <a:gd name="T4" fmla="*/ 10 w 18"/>
                  <a:gd name="T5" fmla="*/ 20 h 20"/>
                  <a:gd name="T6" fmla="*/ 0 w 18"/>
                  <a:gd name="T7" fmla="*/ 11 h 20"/>
                  <a:gd name="T8" fmla="*/ 0 w 18"/>
                  <a:gd name="T9" fmla="*/ 0 h 20"/>
                  <a:gd name="T10" fmla="*/ 18 w 18"/>
                  <a:gd name="T11" fmla="*/ 0 h 20"/>
                  <a:gd name="T12" fmla="*/ 18 w 18"/>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8" h="20">
                    <a:moveTo>
                      <a:pt x="18" y="0"/>
                    </a:moveTo>
                    <a:cubicBezTo>
                      <a:pt x="18" y="11"/>
                      <a:pt x="18" y="11"/>
                      <a:pt x="18" y="11"/>
                    </a:cubicBezTo>
                    <a:cubicBezTo>
                      <a:pt x="18" y="16"/>
                      <a:pt x="14" y="20"/>
                      <a:pt x="10" y="20"/>
                    </a:cubicBezTo>
                    <a:cubicBezTo>
                      <a:pt x="5" y="20"/>
                      <a:pt x="0" y="16"/>
                      <a:pt x="0" y="11"/>
                    </a:cubicBezTo>
                    <a:cubicBezTo>
                      <a:pt x="0" y="0"/>
                      <a:pt x="0" y="0"/>
                      <a:pt x="0" y="0"/>
                    </a:cubicBezTo>
                    <a:cubicBezTo>
                      <a:pt x="18" y="0"/>
                      <a:pt x="18" y="0"/>
                      <a:pt x="18" y="0"/>
                    </a:cubicBezTo>
                    <a:cubicBezTo>
                      <a:pt x="18" y="0"/>
                      <a:pt x="18" y="0"/>
                      <a:pt x="18" y="0"/>
                    </a:cubicBez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185" name="Freeform 3400"/>
              <p:cNvSpPr>
                <a:spLocks/>
              </p:cNvSpPr>
              <p:nvPr/>
            </p:nvSpPr>
            <p:spPr bwMode="auto">
              <a:xfrm>
                <a:off x="10602914" y="1030287"/>
                <a:ext cx="257175" cy="457200"/>
              </a:xfrm>
              <a:custGeom>
                <a:avLst/>
                <a:gdLst>
                  <a:gd name="T0" fmla="*/ 103 w 162"/>
                  <a:gd name="T1" fmla="*/ 0 h 288"/>
                  <a:gd name="T2" fmla="*/ 80 w 162"/>
                  <a:gd name="T3" fmla="*/ 182 h 288"/>
                  <a:gd name="T4" fmla="*/ 56 w 162"/>
                  <a:gd name="T5" fmla="*/ 0 h 288"/>
                  <a:gd name="T6" fmla="*/ 0 w 162"/>
                  <a:gd name="T7" fmla="*/ 6 h 288"/>
                  <a:gd name="T8" fmla="*/ 12 w 162"/>
                  <a:gd name="T9" fmla="*/ 288 h 288"/>
                  <a:gd name="T10" fmla="*/ 149 w 162"/>
                  <a:gd name="T11" fmla="*/ 288 h 288"/>
                  <a:gd name="T12" fmla="*/ 162 w 162"/>
                  <a:gd name="T13" fmla="*/ 6 h 288"/>
                  <a:gd name="T14" fmla="*/ 103 w 162"/>
                  <a:gd name="T15" fmla="*/ 0 h 288"/>
                  <a:gd name="T16" fmla="*/ 103 w 162"/>
                  <a:gd name="T17" fmla="*/ 0 h 288"/>
                  <a:gd name="T18" fmla="*/ 103 w 162"/>
                  <a:gd name="T19"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288">
                    <a:moveTo>
                      <a:pt x="103" y="0"/>
                    </a:moveTo>
                    <a:lnTo>
                      <a:pt x="80" y="182"/>
                    </a:lnTo>
                    <a:lnTo>
                      <a:pt x="56" y="0"/>
                    </a:lnTo>
                    <a:lnTo>
                      <a:pt x="0" y="6"/>
                    </a:lnTo>
                    <a:lnTo>
                      <a:pt x="12" y="288"/>
                    </a:lnTo>
                    <a:lnTo>
                      <a:pt x="149" y="288"/>
                    </a:lnTo>
                    <a:lnTo>
                      <a:pt x="162" y="6"/>
                    </a:lnTo>
                    <a:lnTo>
                      <a:pt x="103" y="0"/>
                    </a:lnTo>
                    <a:lnTo>
                      <a:pt x="103" y="0"/>
                    </a:lnTo>
                    <a:lnTo>
                      <a:pt x="103" y="0"/>
                    </a:ln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186" name="Freeform 3401"/>
              <p:cNvSpPr>
                <a:spLocks/>
              </p:cNvSpPr>
              <p:nvPr/>
            </p:nvSpPr>
            <p:spPr bwMode="auto">
              <a:xfrm>
                <a:off x="10656889" y="874712"/>
                <a:ext cx="142875" cy="176212"/>
              </a:xfrm>
              <a:custGeom>
                <a:avLst/>
                <a:gdLst>
                  <a:gd name="T0" fmla="*/ 66 w 69"/>
                  <a:gd name="T1" fmla="*/ 15 h 85"/>
                  <a:gd name="T2" fmla="*/ 64 w 69"/>
                  <a:gd name="T3" fmla="*/ 15 h 85"/>
                  <a:gd name="T4" fmla="*/ 64 w 69"/>
                  <a:gd name="T5" fmla="*/ 10 h 85"/>
                  <a:gd name="T6" fmla="*/ 64 w 69"/>
                  <a:gd name="T7" fmla="*/ 9 h 85"/>
                  <a:gd name="T8" fmla="*/ 64 w 69"/>
                  <a:gd name="T9" fmla="*/ 9 h 85"/>
                  <a:gd name="T10" fmla="*/ 64 w 69"/>
                  <a:gd name="T11" fmla="*/ 8 h 85"/>
                  <a:gd name="T12" fmla="*/ 64 w 69"/>
                  <a:gd name="T13" fmla="*/ 8 h 85"/>
                  <a:gd name="T14" fmla="*/ 64 w 69"/>
                  <a:gd name="T15" fmla="*/ 7 h 85"/>
                  <a:gd name="T16" fmla="*/ 64 w 69"/>
                  <a:gd name="T17" fmla="*/ 6 h 85"/>
                  <a:gd name="T18" fmla="*/ 64 w 69"/>
                  <a:gd name="T19" fmla="*/ 6 h 85"/>
                  <a:gd name="T20" fmla="*/ 63 w 69"/>
                  <a:gd name="T21" fmla="*/ 4 h 85"/>
                  <a:gd name="T22" fmla="*/ 63 w 69"/>
                  <a:gd name="T23" fmla="*/ 4 h 85"/>
                  <a:gd name="T24" fmla="*/ 62 w 69"/>
                  <a:gd name="T25" fmla="*/ 3 h 85"/>
                  <a:gd name="T26" fmla="*/ 62 w 69"/>
                  <a:gd name="T27" fmla="*/ 3 h 85"/>
                  <a:gd name="T28" fmla="*/ 62 w 69"/>
                  <a:gd name="T29" fmla="*/ 2 h 85"/>
                  <a:gd name="T30" fmla="*/ 62 w 69"/>
                  <a:gd name="T31" fmla="*/ 2 h 85"/>
                  <a:gd name="T32" fmla="*/ 56 w 69"/>
                  <a:gd name="T33" fmla="*/ 3 h 85"/>
                  <a:gd name="T34" fmla="*/ 46 w 69"/>
                  <a:gd name="T35" fmla="*/ 0 h 85"/>
                  <a:gd name="T36" fmla="*/ 29 w 69"/>
                  <a:gd name="T37" fmla="*/ 3 h 85"/>
                  <a:gd name="T38" fmla="*/ 10 w 69"/>
                  <a:gd name="T39" fmla="*/ 0 h 85"/>
                  <a:gd name="T40" fmla="*/ 7 w 69"/>
                  <a:gd name="T41" fmla="*/ 3 h 85"/>
                  <a:gd name="T42" fmla="*/ 7 w 69"/>
                  <a:gd name="T43" fmla="*/ 3 h 85"/>
                  <a:gd name="T44" fmla="*/ 6 w 69"/>
                  <a:gd name="T45" fmla="*/ 5 h 85"/>
                  <a:gd name="T46" fmla="*/ 6 w 69"/>
                  <a:gd name="T47" fmla="*/ 5 h 85"/>
                  <a:gd name="T48" fmla="*/ 6 w 69"/>
                  <a:gd name="T49" fmla="*/ 6 h 85"/>
                  <a:gd name="T50" fmla="*/ 6 w 69"/>
                  <a:gd name="T51" fmla="*/ 6 h 85"/>
                  <a:gd name="T52" fmla="*/ 5 w 69"/>
                  <a:gd name="T53" fmla="*/ 8 h 85"/>
                  <a:gd name="T54" fmla="*/ 5 w 69"/>
                  <a:gd name="T55" fmla="*/ 8 h 85"/>
                  <a:gd name="T56" fmla="*/ 5 w 69"/>
                  <a:gd name="T57" fmla="*/ 9 h 85"/>
                  <a:gd name="T58" fmla="*/ 5 w 69"/>
                  <a:gd name="T59" fmla="*/ 9 h 85"/>
                  <a:gd name="T60" fmla="*/ 5 w 69"/>
                  <a:gd name="T61" fmla="*/ 10 h 85"/>
                  <a:gd name="T62" fmla="*/ 5 w 69"/>
                  <a:gd name="T63" fmla="*/ 15 h 85"/>
                  <a:gd name="T64" fmla="*/ 4 w 69"/>
                  <a:gd name="T65" fmla="*/ 15 h 85"/>
                  <a:gd name="T66" fmla="*/ 0 w 69"/>
                  <a:gd name="T67" fmla="*/ 20 h 85"/>
                  <a:gd name="T68" fmla="*/ 0 w 69"/>
                  <a:gd name="T69" fmla="*/ 31 h 85"/>
                  <a:gd name="T70" fmla="*/ 5 w 69"/>
                  <a:gd name="T71" fmla="*/ 36 h 85"/>
                  <a:gd name="T72" fmla="*/ 10 w 69"/>
                  <a:gd name="T73" fmla="*/ 48 h 85"/>
                  <a:gd name="T74" fmla="*/ 20 w 69"/>
                  <a:gd name="T75" fmla="*/ 62 h 85"/>
                  <a:gd name="T76" fmla="*/ 22 w 69"/>
                  <a:gd name="T77" fmla="*/ 75 h 85"/>
                  <a:gd name="T78" fmla="*/ 35 w 69"/>
                  <a:gd name="T79" fmla="*/ 85 h 85"/>
                  <a:gd name="T80" fmla="*/ 48 w 69"/>
                  <a:gd name="T81" fmla="*/ 75 h 85"/>
                  <a:gd name="T82" fmla="*/ 50 w 69"/>
                  <a:gd name="T83" fmla="*/ 62 h 85"/>
                  <a:gd name="T84" fmla="*/ 59 w 69"/>
                  <a:gd name="T85" fmla="*/ 48 h 85"/>
                  <a:gd name="T86" fmla="*/ 64 w 69"/>
                  <a:gd name="T87" fmla="*/ 36 h 85"/>
                  <a:gd name="T88" fmla="*/ 69 w 69"/>
                  <a:gd name="T89" fmla="*/ 31 h 85"/>
                  <a:gd name="T90" fmla="*/ 69 w 69"/>
                  <a:gd name="T91" fmla="*/ 20 h 85"/>
                  <a:gd name="T92" fmla="*/ 66 w 69"/>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9" h="85">
                    <a:moveTo>
                      <a:pt x="66" y="15"/>
                    </a:moveTo>
                    <a:cubicBezTo>
                      <a:pt x="66" y="15"/>
                      <a:pt x="65" y="15"/>
                      <a:pt x="64" y="15"/>
                    </a:cubicBezTo>
                    <a:cubicBezTo>
                      <a:pt x="64" y="10"/>
                      <a:pt x="64" y="10"/>
                      <a:pt x="64" y="10"/>
                    </a:cubicBezTo>
                    <a:cubicBezTo>
                      <a:pt x="64" y="9"/>
                      <a:pt x="64" y="9"/>
                      <a:pt x="64" y="9"/>
                    </a:cubicBezTo>
                    <a:cubicBezTo>
                      <a:pt x="64" y="9"/>
                      <a:pt x="64" y="9"/>
                      <a:pt x="64" y="9"/>
                    </a:cubicBezTo>
                    <a:cubicBezTo>
                      <a:pt x="64" y="9"/>
                      <a:pt x="64" y="9"/>
                      <a:pt x="64" y="8"/>
                    </a:cubicBezTo>
                    <a:cubicBezTo>
                      <a:pt x="64" y="8"/>
                      <a:pt x="64" y="8"/>
                      <a:pt x="64" y="8"/>
                    </a:cubicBezTo>
                    <a:cubicBezTo>
                      <a:pt x="64" y="7"/>
                      <a:pt x="64" y="7"/>
                      <a:pt x="64" y="7"/>
                    </a:cubicBezTo>
                    <a:cubicBezTo>
                      <a:pt x="64" y="7"/>
                      <a:pt x="64" y="7"/>
                      <a:pt x="64" y="6"/>
                    </a:cubicBezTo>
                    <a:cubicBezTo>
                      <a:pt x="64" y="6"/>
                      <a:pt x="64" y="6"/>
                      <a:pt x="64" y="6"/>
                    </a:cubicBezTo>
                    <a:cubicBezTo>
                      <a:pt x="63" y="5"/>
                      <a:pt x="63" y="5"/>
                      <a:pt x="63" y="4"/>
                    </a:cubicBezTo>
                    <a:cubicBezTo>
                      <a:pt x="63" y="4"/>
                      <a:pt x="63" y="4"/>
                      <a:pt x="63" y="4"/>
                    </a:cubicBezTo>
                    <a:cubicBezTo>
                      <a:pt x="62" y="3"/>
                      <a:pt x="62" y="3"/>
                      <a:pt x="62" y="3"/>
                    </a:cubicBezTo>
                    <a:cubicBezTo>
                      <a:pt x="62" y="3"/>
                      <a:pt x="62" y="3"/>
                      <a:pt x="62" y="3"/>
                    </a:cubicBezTo>
                    <a:cubicBezTo>
                      <a:pt x="62" y="2"/>
                      <a:pt x="62" y="2"/>
                      <a:pt x="62" y="2"/>
                    </a:cubicBezTo>
                    <a:cubicBezTo>
                      <a:pt x="62" y="2"/>
                      <a:pt x="62" y="2"/>
                      <a:pt x="62" y="2"/>
                    </a:cubicBezTo>
                    <a:cubicBezTo>
                      <a:pt x="60" y="3"/>
                      <a:pt x="58" y="3"/>
                      <a:pt x="56" y="3"/>
                    </a:cubicBezTo>
                    <a:cubicBezTo>
                      <a:pt x="52" y="3"/>
                      <a:pt x="48" y="2"/>
                      <a:pt x="46" y="0"/>
                    </a:cubicBezTo>
                    <a:cubicBezTo>
                      <a:pt x="43" y="2"/>
                      <a:pt x="36" y="3"/>
                      <a:pt x="29" y="3"/>
                    </a:cubicBezTo>
                    <a:cubicBezTo>
                      <a:pt x="21" y="3"/>
                      <a:pt x="14" y="2"/>
                      <a:pt x="10" y="0"/>
                    </a:cubicBezTo>
                    <a:cubicBezTo>
                      <a:pt x="9" y="1"/>
                      <a:pt x="8" y="2"/>
                      <a:pt x="7" y="3"/>
                    </a:cubicBezTo>
                    <a:cubicBezTo>
                      <a:pt x="7" y="3"/>
                      <a:pt x="7" y="3"/>
                      <a:pt x="7" y="3"/>
                    </a:cubicBezTo>
                    <a:cubicBezTo>
                      <a:pt x="7" y="4"/>
                      <a:pt x="6" y="4"/>
                      <a:pt x="6" y="5"/>
                    </a:cubicBezTo>
                    <a:cubicBezTo>
                      <a:pt x="6" y="5"/>
                      <a:pt x="6" y="5"/>
                      <a:pt x="6" y="5"/>
                    </a:cubicBezTo>
                    <a:cubicBezTo>
                      <a:pt x="6" y="6"/>
                      <a:pt x="6" y="6"/>
                      <a:pt x="6" y="6"/>
                    </a:cubicBezTo>
                    <a:cubicBezTo>
                      <a:pt x="6" y="6"/>
                      <a:pt x="6" y="6"/>
                      <a:pt x="6" y="6"/>
                    </a:cubicBezTo>
                    <a:cubicBezTo>
                      <a:pt x="5" y="7"/>
                      <a:pt x="5" y="7"/>
                      <a:pt x="5" y="8"/>
                    </a:cubicBezTo>
                    <a:cubicBezTo>
                      <a:pt x="5" y="8"/>
                      <a:pt x="5" y="8"/>
                      <a:pt x="5" y="8"/>
                    </a:cubicBezTo>
                    <a:cubicBezTo>
                      <a:pt x="5" y="9"/>
                      <a:pt x="5" y="9"/>
                      <a:pt x="5" y="9"/>
                    </a:cubicBezTo>
                    <a:cubicBezTo>
                      <a:pt x="5" y="9"/>
                      <a:pt x="5" y="9"/>
                      <a:pt x="5" y="9"/>
                    </a:cubicBezTo>
                    <a:cubicBezTo>
                      <a:pt x="5" y="9"/>
                      <a:pt x="5" y="10"/>
                      <a:pt x="5" y="10"/>
                    </a:cubicBezTo>
                    <a:cubicBezTo>
                      <a:pt x="5" y="15"/>
                      <a:pt x="5" y="15"/>
                      <a:pt x="5" y="15"/>
                    </a:cubicBezTo>
                    <a:cubicBezTo>
                      <a:pt x="4" y="15"/>
                      <a:pt x="4" y="15"/>
                      <a:pt x="4" y="15"/>
                    </a:cubicBezTo>
                    <a:cubicBezTo>
                      <a:pt x="2" y="15"/>
                      <a:pt x="0" y="17"/>
                      <a:pt x="0" y="20"/>
                    </a:cubicBezTo>
                    <a:cubicBezTo>
                      <a:pt x="0" y="31"/>
                      <a:pt x="0" y="31"/>
                      <a:pt x="0" y="31"/>
                    </a:cubicBezTo>
                    <a:cubicBezTo>
                      <a:pt x="0" y="34"/>
                      <a:pt x="3" y="36"/>
                      <a:pt x="5" y="36"/>
                    </a:cubicBezTo>
                    <a:cubicBezTo>
                      <a:pt x="10" y="48"/>
                      <a:pt x="10" y="48"/>
                      <a:pt x="10" y="48"/>
                    </a:cubicBezTo>
                    <a:cubicBezTo>
                      <a:pt x="12" y="55"/>
                      <a:pt x="16" y="60"/>
                      <a:pt x="20" y="62"/>
                    </a:cubicBezTo>
                    <a:cubicBezTo>
                      <a:pt x="22" y="75"/>
                      <a:pt x="22" y="75"/>
                      <a:pt x="22" y="75"/>
                    </a:cubicBezTo>
                    <a:cubicBezTo>
                      <a:pt x="35" y="85"/>
                      <a:pt x="35" y="85"/>
                      <a:pt x="35" y="85"/>
                    </a:cubicBezTo>
                    <a:cubicBezTo>
                      <a:pt x="48" y="75"/>
                      <a:pt x="48" y="75"/>
                      <a:pt x="48" y="75"/>
                    </a:cubicBezTo>
                    <a:cubicBezTo>
                      <a:pt x="50" y="62"/>
                      <a:pt x="50" y="62"/>
                      <a:pt x="50" y="62"/>
                    </a:cubicBezTo>
                    <a:cubicBezTo>
                      <a:pt x="55" y="60"/>
                      <a:pt x="56" y="55"/>
                      <a:pt x="59" y="48"/>
                    </a:cubicBezTo>
                    <a:cubicBezTo>
                      <a:pt x="64" y="36"/>
                      <a:pt x="64" y="36"/>
                      <a:pt x="64" y="36"/>
                    </a:cubicBezTo>
                    <a:cubicBezTo>
                      <a:pt x="68" y="36"/>
                      <a:pt x="69" y="34"/>
                      <a:pt x="69" y="31"/>
                    </a:cubicBezTo>
                    <a:cubicBezTo>
                      <a:pt x="69" y="20"/>
                      <a:pt x="69" y="20"/>
                      <a:pt x="69" y="20"/>
                    </a:cubicBezTo>
                    <a:cubicBezTo>
                      <a:pt x="69" y="18"/>
                      <a:pt x="68" y="16"/>
                      <a:pt x="66" y="15"/>
                    </a:cubicBezTo>
                    <a:close/>
                  </a:path>
                </a:pathLst>
              </a:custGeom>
              <a:solidFill>
                <a:srgbClr val="E1BC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188" name="Freeform 3403"/>
              <p:cNvSpPr>
                <a:spLocks/>
              </p:cNvSpPr>
              <p:nvPr/>
            </p:nvSpPr>
            <p:spPr bwMode="auto">
              <a:xfrm>
                <a:off x="10047289" y="1223962"/>
                <a:ext cx="881062" cy="749300"/>
              </a:xfrm>
              <a:custGeom>
                <a:avLst/>
                <a:gdLst>
                  <a:gd name="T0" fmla="*/ 0 w 552"/>
                  <a:gd name="T1" fmla="*/ 472 h 472"/>
                  <a:gd name="T2" fmla="*/ 552 w 552"/>
                  <a:gd name="T3" fmla="*/ 472 h 472"/>
                  <a:gd name="T4" fmla="*/ 552 w 552"/>
                  <a:gd name="T5" fmla="*/ 0 h 472"/>
                  <a:gd name="T6" fmla="*/ 364 w 552"/>
                  <a:gd name="T7" fmla="*/ 46 h 472"/>
                  <a:gd name="T8" fmla="*/ 178 w 552"/>
                  <a:gd name="T9" fmla="*/ 158 h 472"/>
                  <a:gd name="T10" fmla="*/ 0 w 552"/>
                  <a:gd name="T11" fmla="*/ 150 h 472"/>
                  <a:gd name="T12" fmla="*/ 0 w 552"/>
                  <a:gd name="T13" fmla="*/ 472 h 472"/>
                </a:gdLst>
                <a:ahLst/>
                <a:cxnLst>
                  <a:cxn ang="0">
                    <a:pos x="T0" y="T1"/>
                  </a:cxn>
                  <a:cxn ang="0">
                    <a:pos x="T2" y="T3"/>
                  </a:cxn>
                  <a:cxn ang="0">
                    <a:pos x="T4" y="T5"/>
                  </a:cxn>
                  <a:cxn ang="0">
                    <a:pos x="T6" y="T7"/>
                  </a:cxn>
                  <a:cxn ang="0">
                    <a:pos x="T8" y="T9"/>
                  </a:cxn>
                  <a:cxn ang="0">
                    <a:pos x="T10" y="T11"/>
                  </a:cxn>
                  <a:cxn ang="0">
                    <a:pos x="T12" y="T13"/>
                  </a:cxn>
                </a:cxnLst>
                <a:rect l="0" t="0" r="r" b="b"/>
                <a:pathLst>
                  <a:path w="552" h="472">
                    <a:moveTo>
                      <a:pt x="0" y="472"/>
                    </a:moveTo>
                    <a:lnTo>
                      <a:pt x="552" y="472"/>
                    </a:lnTo>
                    <a:lnTo>
                      <a:pt x="552" y="0"/>
                    </a:lnTo>
                    <a:lnTo>
                      <a:pt x="364" y="46"/>
                    </a:lnTo>
                    <a:lnTo>
                      <a:pt x="178" y="158"/>
                    </a:lnTo>
                    <a:lnTo>
                      <a:pt x="0" y="150"/>
                    </a:lnTo>
                    <a:lnTo>
                      <a:pt x="0" y="472"/>
                    </a:lnTo>
                    <a:close/>
                  </a:path>
                </a:pathLst>
              </a:custGeom>
              <a:solidFill>
                <a:srgbClr val="002050"/>
              </a:solidFill>
              <a:ln>
                <a:noFill/>
              </a:ln>
              <a:extLst/>
            </p:spPr>
            <p:txBody>
              <a:bodyPr vert="horz" wrap="square" lIns="91440" tIns="45720" rIns="91440" bIns="45720" numCol="1" anchor="b" anchorCtr="0" compatLnSpc="1">
                <a:prstTxWarp prst="textNoShape">
                  <a:avLst/>
                </a:prstTxWarp>
              </a:bodyPr>
              <a:lstStyle/>
              <a:p>
                <a:pPr algn="r" defTabSz="914400"/>
                <a:r>
                  <a:rPr lang="en-US" altLang="en-US" sz="900" b="1" dirty="0">
                    <a:solidFill>
                      <a:srgbClr val="FFFFFF"/>
                    </a:solidFill>
                  </a:rPr>
                  <a:t>IT drives business</a:t>
                </a:r>
              </a:p>
              <a:p>
                <a:pPr algn="r" defTabSz="914400"/>
                <a:r>
                  <a:rPr lang="en-US" altLang="en-US" sz="900" b="1" spc="20" dirty="0">
                    <a:solidFill>
                      <a:srgbClr val="FFFFFF"/>
                    </a:solidFill>
                  </a:rPr>
                  <a:t>s</a:t>
                </a:r>
                <a:r>
                  <a:rPr lang="en-US" altLang="en-US" sz="900" b="1" spc="20" dirty="0" smtClean="0">
                    <a:solidFill>
                      <a:srgbClr val="FFFFFF"/>
                    </a:solidFill>
                  </a:rPr>
                  <a:t>uccess!</a:t>
                </a:r>
                <a:endParaRPr lang="en-US" altLang="en-US" spc="20" dirty="0">
                  <a:solidFill>
                    <a:srgbClr val="505050"/>
                  </a:solidFill>
                </a:endParaRPr>
              </a:p>
            </p:txBody>
          </p:sp>
          <p:sp>
            <p:nvSpPr>
              <p:cNvPr id="190" name="Rectangle 3408"/>
              <p:cNvSpPr>
                <a:spLocks noChangeArrowheads="1"/>
              </p:cNvSpPr>
              <p:nvPr/>
            </p:nvSpPr>
            <p:spPr bwMode="auto">
              <a:xfrm>
                <a:off x="11068860" y="1142265"/>
                <a:ext cx="1245377"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lnSpc>
                    <a:spcPct val="120000"/>
                  </a:lnSpc>
                </a:pPr>
                <a:r>
                  <a:rPr lang="en-US" altLang="en-US" sz="900" b="1" dirty="0" smtClean="0">
                    <a:solidFill>
                      <a:srgbClr val="002050"/>
                    </a:solidFill>
                    <a:latin typeface="Segoe UI" panose="020B0502040204020203" pitchFamily="34" charset="0"/>
                  </a:rPr>
                  <a:t>High </a:t>
                </a:r>
                <a:r>
                  <a:rPr lang="en-US" altLang="en-US" sz="900" b="1" dirty="0">
                    <a:solidFill>
                      <a:srgbClr val="002050"/>
                    </a:solidFill>
                    <a:latin typeface="Segoe UI" panose="020B0502040204020203" pitchFamily="34" charset="0"/>
                  </a:rPr>
                  <a:t>IT performance</a:t>
                </a:r>
                <a:r>
                  <a:rPr lang="en-US" altLang="en-US" sz="900" dirty="0">
                    <a:solidFill>
                      <a:srgbClr val="002050"/>
                    </a:solidFill>
                    <a:latin typeface="Segoe UI" panose="020B0502040204020203" pitchFamily="34" charset="0"/>
                  </a:rPr>
                  <a:t> correlates with strong business </a:t>
                </a:r>
                <a:r>
                  <a:rPr lang="en-US" altLang="en-US" sz="900" dirty="0" smtClean="0">
                    <a:solidFill>
                      <a:srgbClr val="002050"/>
                    </a:solidFill>
                    <a:latin typeface="Segoe UI" panose="020B0502040204020203" pitchFamily="34" charset="0"/>
                  </a:rPr>
                  <a:t>performance,</a:t>
                </a:r>
                <a:r>
                  <a:rPr lang="en-US" altLang="en-US" sz="900" dirty="0">
                    <a:solidFill>
                      <a:srgbClr val="002050"/>
                    </a:solidFill>
                    <a:latin typeface="Segoe UI" panose="020B0502040204020203" pitchFamily="34" charset="0"/>
                  </a:rPr>
                  <a:t/>
                </a:r>
                <a:br>
                  <a:rPr lang="en-US" altLang="en-US" sz="900" dirty="0">
                    <a:solidFill>
                      <a:srgbClr val="002050"/>
                    </a:solidFill>
                    <a:latin typeface="Segoe UI" panose="020B0502040204020203" pitchFamily="34" charset="0"/>
                  </a:rPr>
                </a:br>
                <a:r>
                  <a:rPr lang="en-US" altLang="en-US" sz="900" spc="-30" dirty="0" smtClean="0">
                    <a:solidFill>
                      <a:srgbClr val="002050"/>
                    </a:solidFill>
                    <a:latin typeface="Segoe UI" panose="020B0502040204020203" pitchFamily="34" charset="0"/>
                  </a:rPr>
                  <a:t>helps boost productivity,</a:t>
                </a:r>
                <a:r>
                  <a:rPr lang="en-US" altLang="en-US" sz="900" dirty="0">
                    <a:solidFill>
                      <a:srgbClr val="002050"/>
                    </a:solidFill>
                    <a:latin typeface="Segoe UI" panose="020B0502040204020203" pitchFamily="34" charset="0"/>
                  </a:rPr>
                  <a:t/>
                </a:r>
                <a:br>
                  <a:rPr lang="en-US" altLang="en-US" sz="900" dirty="0">
                    <a:solidFill>
                      <a:srgbClr val="002050"/>
                    </a:solidFill>
                    <a:latin typeface="Segoe UI" panose="020B0502040204020203" pitchFamily="34" charset="0"/>
                  </a:rPr>
                </a:br>
                <a:r>
                  <a:rPr lang="en-US" altLang="en-US" sz="900" spc="-20" dirty="0" smtClean="0">
                    <a:solidFill>
                      <a:srgbClr val="002050"/>
                    </a:solidFill>
                    <a:latin typeface="Segoe UI" panose="020B0502040204020203" pitchFamily="34" charset="0"/>
                  </a:rPr>
                  <a:t>market share and profit.</a:t>
                </a:r>
                <a:endParaRPr lang="en-US" altLang="en-US" spc="-20" dirty="0" smtClean="0">
                  <a:solidFill>
                    <a:srgbClr val="505050"/>
                  </a:solidFill>
                  <a:latin typeface="Segoe UI" panose="020B0502040204020203" pitchFamily="34" charset="0"/>
                </a:endParaRPr>
              </a:p>
            </p:txBody>
          </p:sp>
        </p:grpSp>
        <p:sp>
          <p:nvSpPr>
            <p:cNvPr id="187" name="Freeform 3402"/>
            <p:cNvSpPr>
              <a:spLocks/>
            </p:cNvSpPr>
            <p:nvPr/>
          </p:nvSpPr>
          <p:spPr bwMode="auto">
            <a:xfrm>
              <a:off x="8939214" y="1462087"/>
              <a:ext cx="1112838" cy="511175"/>
            </a:xfrm>
            <a:custGeom>
              <a:avLst/>
              <a:gdLst>
                <a:gd name="T0" fmla="*/ 0 w 701"/>
                <a:gd name="T1" fmla="*/ 322 h 322"/>
                <a:gd name="T2" fmla="*/ 701 w 701"/>
                <a:gd name="T3" fmla="*/ 322 h 322"/>
                <a:gd name="T4" fmla="*/ 701 w 701"/>
                <a:gd name="T5" fmla="*/ 0 h 322"/>
                <a:gd name="T6" fmla="*/ 560 w 701"/>
                <a:gd name="T7" fmla="*/ 82 h 322"/>
                <a:gd name="T8" fmla="*/ 419 w 701"/>
                <a:gd name="T9" fmla="*/ 123 h 322"/>
                <a:gd name="T10" fmla="*/ 280 w 701"/>
                <a:gd name="T11" fmla="*/ 259 h 322"/>
                <a:gd name="T12" fmla="*/ 140 w 701"/>
                <a:gd name="T13" fmla="*/ 236 h 322"/>
                <a:gd name="T14" fmla="*/ 0 w 701"/>
                <a:gd name="T15" fmla="*/ 322 h 3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1" h="322">
                  <a:moveTo>
                    <a:pt x="0" y="322"/>
                  </a:moveTo>
                  <a:lnTo>
                    <a:pt x="701" y="322"/>
                  </a:lnTo>
                  <a:lnTo>
                    <a:pt x="701" y="0"/>
                  </a:lnTo>
                  <a:lnTo>
                    <a:pt x="560" y="82"/>
                  </a:lnTo>
                  <a:lnTo>
                    <a:pt x="419" y="123"/>
                  </a:lnTo>
                  <a:lnTo>
                    <a:pt x="280" y="259"/>
                  </a:lnTo>
                  <a:lnTo>
                    <a:pt x="140" y="236"/>
                  </a:lnTo>
                  <a:lnTo>
                    <a:pt x="0" y="322"/>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grpSp>
      <p:grpSp>
        <p:nvGrpSpPr>
          <p:cNvPr id="50" name="Group 49"/>
          <p:cNvGrpSpPr/>
          <p:nvPr/>
        </p:nvGrpSpPr>
        <p:grpSpPr>
          <a:xfrm>
            <a:off x="4408847" y="5326062"/>
            <a:ext cx="3618780" cy="1250950"/>
            <a:chOff x="4408847" y="5326062"/>
            <a:chExt cx="3618780" cy="1250950"/>
          </a:xfrm>
        </p:grpSpPr>
        <p:sp>
          <p:nvSpPr>
            <p:cNvPr id="434" name="Rectangle 3725"/>
            <p:cNvSpPr>
              <a:spLocks noChangeArrowheads="1"/>
            </p:cNvSpPr>
            <p:nvPr/>
          </p:nvSpPr>
          <p:spPr bwMode="auto">
            <a:xfrm>
              <a:off x="4408847" y="6143794"/>
              <a:ext cx="1205458" cy="4154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r" defTabSz="914400"/>
              <a:r>
                <a:rPr lang="en-US" altLang="en-US" sz="900" dirty="0" smtClean="0">
                  <a:solidFill>
                    <a:srgbClr val="002050"/>
                  </a:solidFill>
                  <a:latin typeface="Segoe UI" panose="020B0502040204020203" pitchFamily="34" charset="0"/>
                </a:rPr>
                <a:t>Responding to</a:t>
              </a:r>
              <a:br>
                <a:rPr lang="en-US" altLang="en-US" sz="900" dirty="0" smtClean="0">
                  <a:solidFill>
                    <a:srgbClr val="002050"/>
                  </a:solidFill>
                  <a:latin typeface="Segoe UI" panose="020B0502040204020203" pitchFamily="34" charset="0"/>
                </a:rPr>
              </a:br>
              <a:r>
                <a:rPr lang="en-US" altLang="en-US" sz="900" dirty="0" smtClean="0">
                  <a:solidFill>
                    <a:srgbClr val="002050"/>
                  </a:solidFill>
                  <a:latin typeface="Segoe UI" panose="020B0502040204020203" pitchFamily="34" charset="0"/>
                </a:rPr>
                <a:t>ongoing needs for</a:t>
              </a:r>
              <a:br>
                <a:rPr lang="en-US" altLang="en-US" sz="900" dirty="0" smtClean="0">
                  <a:solidFill>
                    <a:srgbClr val="002050"/>
                  </a:solidFill>
                  <a:latin typeface="Segoe UI" panose="020B0502040204020203" pitchFamily="34" charset="0"/>
                </a:rPr>
              </a:br>
              <a:r>
                <a:rPr lang="en-US" altLang="en-US" sz="900" b="1" dirty="0" smtClean="0">
                  <a:solidFill>
                    <a:srgbClr val="002050"/>
                  </a:solidFill>
                  <a:latin typeface="Segoe UI" panose="020B0502040204020203" pitchFamily="34" charset="0"/>
                </a:rPr>
                <a:t>efficiency and growth</a:t>
              </a:r>
              <a:endParaRPr lang="en-US" altLang="en-US" b="1" dirty="0" smtClean="0">
                <a:solidFill>
                  <a:srgbClr val="505050"/>
                </a:solidFill>
                <a:latin typeface="Segoe UI" panose="020B0502040204020203" pitchFamily="34" charset="0"/>
              </a:endParaRPr>
            </a:p>
          </p:txBody>
        </p:sp>
        <p:sp>
          <p:nvSpPr>
            <p:cNvPr id="435" name="Rectangle 3731"/>
            <p:cNvSpPr>
              <a:spLocks noChangeArrowheads="1"/>
            </p:cNvSpPr>
            <p:nvPr/>
          </p:nvSpPr>
          <p:spPr bwMode="auto">
            <a:xfrm>
              <a:off x="6751637" y="6282293"/>
              <a:ext cx="1275990"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900" dirty="0" smtClean="0">
                  <a:solidFill>
                    <a:srgbClr val="002050"/>
                  </a:solidFill>
                  <a:latin typeface="Segoe UI" panose="020B0502040204020203" pitchFamily="34" charset="0"/>
                </a:rPr>
                <a:t>Always keeping all</a:t>
              </a:r>
              <a:br>
                <a:rPr lang="en-US" altLang="en-US" sz="900" dirty="0" smtClean="0">
                  <a:solidFill>
                    <a:srgbClr val="002050"/>
                  </a:solidFill>
                  <a:latin typeface="Segoe UI" panose="020B0502040204020203" pitchFamily="34" charset="0"/>
                </a:rPr>
              </a:br>
              <a:r>
                <a:rPr lang="en-US" altLang="en-US" sz="900" dirty="0" smtClean="0">
                  <a:solidFill>
                    <a:srgbClr val="002050"/>
                  </a:solidFill>
                  <a:latin typeface="Segoe UI" panose="020B0502040204020203" pitchFamily="34" charset="0"/>
                </a:rPr>
                <a:t>systems</a:t>
              </a:r>
              <a:r>
                <a:rPr lang="en-US" altLang="en-US" sz="900" dirty="0">
                  <a:solidFill>
                    <a:srgbClr val="002050"/>
                  </a:solidFill>
                  <a:latin typeface="Segoe UI" panose="020B0502040204020203" pitchFamily="34" charset="0"/>
                </a:rPr>
                <a:t> </a:t>
              </a:r>
              <a:r>
                <a:rPr lang="en-US" altLang="en-US" sz="900" b="1" dirty="0" smtClean="0">
                  <a:solidFill>
                    <a:srgbClr val="002050"/>
                  </a:solidFill>
                  <a:latin typeface="Segoe UI" panose="020B0502040204020203" pitchFamily="34" charset="0"/>
                </a:rPr>
                <a:t>safe and secure</a:t>
              </a:r>
              <a:endParaRPr lang="en-US" altLang="en-US" b="1" dirty="0" smtClean="0">
                <a:solidFill>
                  <a:srgbClr val="505050"/>
                </a:solidFill>
                <a:latin typeface="Segoe UI" panose="020B0502040204020203" pitchFamily="34" charset="0"/>
              </a:endParaRPr>
            </a:p>
          </p:txBody>
        </p:sp>
        <p:grpSp>
          <p:nvGrpSpPr>
            <p:cNvPr id="47" name="Group 46"/>
            <p:cNvGrpSpPr/>
            <p:nvPr/>
          </p:nvGrpSpPr>
          <p:grpSpPr>
            <a:xfrm>
              <a:off x="5383670" y="5326062"/>
              <a:ext cx="1901367" cy="1250950"/>
              <a:chOff x="5383670" y="5326062"/>
              <a:chExt cx="1901367" cy="1250950"/>
            </a:xfrm>
          </p:grpSpPr>
          <p:sp>
            <p:nvSpPr>
              <p:cNvPr id="676" name="Freeform 12"/>
              <p:cNvSpPr>
                <a:spLocks/>
              </p:cNvSpPr>
              <p:nvPr/>
            </p:nvSpPr>
            <p:spPr bwMode="auto">
              <a:xfrm>
                <a:off x="6179717" y="5650388"/>
                <a:ext cx="121723" cy="129526"/>
              </a:xfrm>
              <a:custGeom>
                <a:avLst/>
                <a:gdLst>
                  <a:gd name="T0" fmla="*/ 56 w 56"/>
                  <a:gd name="T1" fmla="*/ 45 h 59"/>
                  <a:gd name="T2" fmla="*/ 28 w 56"/>
                  <a:gd name="T3" fmla="*/ 59 h 59"/>
                  <a:gd name="T4" fmla="*/ 0 w 56"/>
                  <a:gd name="T5" fmla="*/ 45 h 59"/>
                  <a:gd name="T6" fmla="*/ 0 w 56"/>
                  <a:gd name="T7" fmla="*/ 0 h 59"/>
                  <a:gd name="T8" fmla="*/ 56 w 56"/>
                  <a:gd name="T9" fmla="*/ 0 h 59"/>
                  <a:gd name="T10" fmla="*/ 56 w 56"/>
                  <a:gd name="T11" fmla="*/ 45 h 59"/>
                </a:gdLst>
                <a:ahLst/>
                <a:cxnLst>
                  <a:cxn ang="0">
                    <a:pos x="T0" y="T1"/>
                  </a:cxn>
                  <a:cxn ang="0">
                    <a:pos x="T2" y="T3"/>
                  </a:cxn>
                  <a:cxn ang="0">
                    <a:pos x="T4" y="T5"/>
                  </a:cxn>
                  <a:cxn ang="0">
                    <a:pos x="T6" y="T7"/>
                  </a:cxn>
                  <a:cxn ang="0">
                    <a:pos x="T8" y="T9"/>
                  </a:cxn>
                  <a:cxn ang="0">
                    <a:pos x="T10" y="T11"/>
                  </a:cxn>
                </a:cxnLst>
                <a:rect l="0" t="0" r="r" b="b"/>
                <a:pathLst>
                  <a:path w="56" h="59">
                    <a:moveTo>
                      <a:pt x="56" y="45"/>
                    </a:moveTo>
                    <a:cubicBezTo>
                      <a:pt x="56" y="45"/>
                      <a:pt x="48" y="59"/>
                      <a:pt x="28" y="59"/>
                    </a:cubicBezTo>
                    <a:cubicBezTo>
                      <a:pt x="9" y="59"/>
                      <a:pt x="0" y="45"/>
                      <a:pt x="0" y="45"/>
                    </a:cubicBezTo>
                    <a:cubicBezTo>
                      <a:pt x="0" y="0"/>
                      <a:pt x="0" y="0"/>
                      <a:pt x="0" y="0"/>
                    </a:cubicBezTo>
                    <a:cubicBezTo>
                      <a:pt x="56" y="0"/>
                      <a:pt x="56" y="0"/>
                      <a:pt x="56" y="0"/>
                    </a:cubicBezTo>
                    <a:lnTo>
                      <a:pt x="56" y="45"/>
                    </a:lnTo>
                    <a:close/>
                  </a:path>
                </a:pathLst>
              </a:custGeom>
              <a:solidFill>
                <a:srgbClr val="CEA578"/>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74" name="Freeform 10"/>
              <p:cNvSpPr>
                <a:spLocks/>
              </p:cNvSpPr>
              <p:nvPr/>
            </p:nvSpPr>
            <p:spPr bwMode="auto">
              <a:xfrm>
                <a:off x="6140811" y="5400162"/>
                <a:ext cx="237203" cy="288702"/>
              </a:xfrm>
              <a:custGeom>
                <a:avLst/>
                <a:gdLst>
                  <a:gd name="T0" fmla="*/ 98 w 109"/>
                  <a:gd name="T1" fmla="*/ 75 h 132"/>
                  <a:gd name="T2" fmla="*/ 38 w 109"/>
                  <a:gd name="T3" fmla="*/ 124 h 132"/>
                  <a:gd name="T4" fmla="*/ 10 w 109"/>
                  <a:gd name="T5" fmla="*/ 50 h 132"/>
                  <a:gd name="T6" fmla="*/ 76 w 109"/>
                  <a:gd name="T7" fmla="*/ 8 h 132"/>
                  <a:gd name="T8" fmla="*/ 98 w 109"/>
                  <a:gd name="T9" fmla="*/ 75 h 132"/>
                </a:gdLst>
                <a:ahLst/>
                <a:cxnLst>
                  <a:cxn ang="0">
                    <a:pos x="T0" y="T1"/>
                  </a:cxn>
                  <a:cxn ang="0">
                    <a:pos x="T2" y="T3"/>
                  </a:cxn>
                  <a:cxn ang="0">
                    <a:pos x="T4" y="T5"/>
                  </a:cxn>
                  <a:cxn ang="0">
                    <a:pos x="T6" y="T7"/>
                  </a:cxn>
                  <a:cxn ang="0">
                    <a:pos x="T8" y="T9"/>
                  </a:cxn>
                </a:cxnLst>
                <a:rect l="0" t="0" r="r" b="b"/>
                <a:pathLst>
                  <a:path w="109" h="132">
                    <a:moveTo>
                      <a:pt x="98" y="75"/>
                    </a:moveTo>
                    <a:cubicBezTo>
                      <a:pt x="88" y="107"/>
                      <a:pt x="64" y="132"/>
                      <a:pt x="38" y="124"/>
                    </a:cubicBezTo>
                    <a:cubicBezTo>
                      <a:pt x="12" y="115"/>
                      <a:pt x="0" y="82"/>
                      <a:pt x="10" y="50"/>
                    </a:cubicBezTo>
                    <a:cubicBezTo>
                      <a:pt x="21" y="19"/>
                      <a:pt x="50" y="0"/>
                      <a:pt x="76" y="8"/>
                    </a:cubicBezTo>
                    <a:cubicBezTo>
                      <a:pt x="102" y="17"/>
                      <a:pt x="109" y="43"/>
                      <a:pt x="98" y="7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75" name="Freeform 11"/>
              <p:cNvSpPr>
                <a:spLocks/>
              </p:cNvSpPr>
              <p:nvPr/>
            </p:nvSpPr>
            <p:spPr bwMode="auto">
              <a:xfrm>
                <a:off x="6101689" y="5402262"/>
                <a:ext cx="237203" cy="268414"/>
              </a:xfrm>
              <a:custGeom>
                <a:avLst/>
                <a:gdLst>
                  <a:gd name="T0" fmla="*/ 93 w 109"/>
                  <a:gd name="T1" fmla="*/ 39 h 123"/>
                  <a:gd name="T2" fmla="*/ 83 w 109"/>
                  <a:gd name="T3" fmla="*/ 111 h 123"/>
                  <a:gd name="T4" fmla="*/ 16 w 109"/>
                  <a:gd name="T5" fmla="*/ 84 h 123"/>
                  <a:gd name="T6" fmla="*/ 25 w 109"/>
                  <a:gd name="T7" fmla="*/ 12 h 123"/>
                  <a:gd name="T8" fmla="*/ 93 w 109"/>
                  <a:gd name="T9" fmla="*/ 39 h 123"/>
                </a:gdLst>
                <a:ahLst/>
                <a:cxnLst>
                  <a:cxn ang="0">
                    <a:pos x="T0" y="T1"/>
                  </a:cxn>
                  <a:cxn ang="0">
                    <a:pos x="T2" y="T3"/>
                  </a:cxn>
                  <a:cxn ang="0">
                    <a:pos x="T4" y="T5"/>
                  </a:cxn>
                  <a:cxn ang="0">
                    <a:pos x="T6" y="T7"/>
                  </a:cxn>
                  <a:cxn ang="0">
                    <a:pos x="T8" y="T9"/>
                  </a:cxn>
                </a:cxnLst>
                <a:rect l="0" t="0" r="r" b="b"/>
                <a:pathLst>
                  <a:path w="109" h="123">
                    <a:moveTo>
                      <a:pt x="93" y="39"/>
                    </a:moveTo>
                    <a:cubicBezTo>
                      <a:pt x="109" y="66"/>
                      <a:pt x="104" y="98"/>
                      <a:pt x="83" y="111"/>
                    </a:cubicBezTo>
                    <a:cubicBezTo>
                      <a:pt x="62" y="123"/>
                      <a:pt x="32" y="111"/>
                      <a:pt x="16" y="84"/>
                    </a:cubicBezTo>
                    <a:cubicBezTo>
                      <a:pt x="0" y="57"/>
                      <a:pt x="4" y="25"/>
                      <a:pt x="25" y="12"/>
                    </a:cubicBezTo>
                    <a:cubicBezTo>
                      <a:pt x="47" y="0"/>
                      <a:pt x="77" y="12"/>
                      <a:pt x="93" y="3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73" name="Freeform 5"/>
              <p:cNvSpPr>
                <a:spLocks/>
              </p:cNvSpPr>
              <p:nvPr/>
            </p:nvSpPr>
            <p:spPr bwMode="auto">
              <a:xfrm>
                <a:off x="5923787" y="5792399"/>
                <a:ext cx="599250" cy="766893"/>
              </a:xfrm>
              <a:custGeom>
                <a:avLst/>
                <a:gdLst>
                  <a:gd name="T0" fmla="*/ 384 w 384"/>
                  <a:gd name="T1" fmla="*/ 823 h 823"/>
                  <a:gd name="T2" fmla="*/ 0 w 384"/>
                  <a:gd name="T3" fmla="*/ 823 h 823"/>
                  <a:gd name="T4" fmla="*/ 55 w 384"/>
                  <a:gd name="T5" fmla="*/ 0 h 823"/>
                  <a:gd name="T6" fmla="*/ 203 w 384"/>
                  <a:gd name="T7" fmla="*/ 46 h 823"/>
                  <a:gd name="T8" fmla="*/ 331 w 384"/>
                  <a:gd name="T9" fmla="*/ 0 h 823"/>
                  <a:gd name="T10" fmla="*/ 384 w 384"/>
                  <a:gd name="T11" fmla="*/ 823 h 823"/>
                </a:gdLst>
                <a:ahLst/>
                <a:cxnLst>
                  <a:cxn ang="0">
                    <a:pos x="T0" y="T1"/>
                  </a:cxn>
                  <a:cxn ang="0">
                    <a:pos x="T2" y="T3"/>
                  </a:cxn>
                  <a:cxn ang="0">
                    <a:pos x="T4" y="T5"/>
                  </a:cxn>
                  <a:cxn ang="0">
                    <a:pos x="T6" y="T7"/>
                  </a:cxn>
                  <a:cxn ang="0">
                    <a:pos x="T8" y="T9"/>
                  </a:cxn>
                  <a:cxn ang="0">
                    <a:pos x="T10" y="T11"/>
                  </a:cxn>
                </a:cxnLst>
                <a:rect l="0" t="0" r="r" b="b"/>
                <a:pathLst>
                  <a:path w="384" h="823">
                    <a:moveTo>
                      <a:pt x="384" y="823"/>
                    </a:moveTo>
                    <a:lnTo>
                      <a:pt x="0" y="823"/>
                    </a:lnTo>
                    <a:lnTo>
                      <a:pt x="55" y="0"/>
                    </a:lnTo>
                    <a:lnTo>
                      <a:pt x="203" y="46"/>
                    </a:lnTo>
                    <a:lnTo>
                      <a:pt x="331" y="0"/>
                    </a:lnTo>
                    <a:lnTo>
                      <a:pt x="384" y="823"/>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79" name="Freeform 19"/>
              <p:cNvSpPr>
                <a:spLocks/>
              </p:cNvSpPr>
              <p:nvPr/>
            </p:nvSpPr>
            <p:spPr bwMode="auto">
              <a:xfrm>
                <a:off x="6118856" y="5503697"/>
                <a:ext cx="241885" cy="216916"/>
              </a:xfrm>
              <a:custGeom>
                <a:avLst/>
                <a:gdLst>
                  <a:gd name="T0" fmla="*/ 106 w 111"/>
                  <a:gd name="T1" fmla="*/ 24 h 99"/>
                  <a:gd name="T2" fmla="*/ 103 w 111"/>
                  <a:gd name="T3" fmla="*/ 23 h 99"/>
                  <a:gd name="T4" fmla="*/ 103 w 111"/>
                  <a:gd name="T5" fmla="*/ 16 h 99"/>
                  <a:gd name="T6" fmla="*/ 103 w 111"/>
                  <a:gd name="T7" fmla="*/ 14 h 99"/>
                  <a:gd name="T8" fmla="*/ 103 w 111"/>
                  <a:gd name="T9" fmla="*/ 13 h 99"/>
                  <a:gd name="T10" fmla="*/ 102 w 111"/>
                  <a:gd name="T11" fmla="*/ 12 h 99"/>
                  <a:gd name="T12" fmla="*/ 102 w 111"/>
                  <a:gd name="T13" fmla="*/ 11 h 99"/>
                  <a:gd name="T14" fmla="*/ 102 w 111"/>
                  <a:gd name="T15" fmla="*/ 10 h 99"/>
                  <a:gd name="T16" fmla="*/ 102 w 111"/>
                  <a:gd name="T17" fmla="*/ 9 h 99"/>
                  <a:gd name="T18" fmla="*/ 102 w 111"/>
                  <a:gd name="T19" fmla="*/ 9 h 99"/>
                  <a:gd name="T20" fmla="*/ 101 w 111"/>
                  <a:gd name="T21" fmla="*/ 6 h 99"/>
                  <a:gd name="T22" fmla="*/ 100 w 111"/>
                  <a:gd name="T23" fmla="*/ 6 h 99"/>
                  <a:gd name="T24" fmla="*/ 100 w 111"/>
                  <a:gd name="T25" fmla="*/ 5 h 99"/>
                  <a:gd name="T26" fmla="*/ 99 w 111"/>
                  <a:gd name="T27" fmla="*/ 4 h 99"/>
                  <a:gd name="T28" fmla="*/ 99 w 111"/>
                  <a:gd name="T29" fmla="*/ 3 h 99"/>
                  <a:gd name="T30" fmla="*/ 99 w 111"/>
                  <a:gd name="T31" fmla="*/ 3 h 99"/>
                  <a:gd name="T32" fmla="*/ 90 w 111"/>
                  <a:gd name="T33" fmla="*/ 4 h 99"/>
                  <a:gd name="T34" fmla="*/ 74 w 111"/>
                  <a:gd name="T35" fmla="*/ 0 h 99"/>
                  <a:gd name="T36" fmla="*/ 45 w 111"/>
                  <a:gd name="T37" fmla="*/ 4 h 99"/>
                  <a:gd name="T38" fmla="*/ 15 w 111"/>
                  <a:gd name="T39" fmla="*/ 0 h 99"/>
                  <a:gd name="T40" fmla="*/ 11 w 111"/>
                  <a:gd name="T41" fmla="*/ 5 h 99"/>
                  <a:gd name="T42" fmla="*/ 11 w 111"/>
                  <a:gd name="T43" fmla="*/ 5 h 99"/>
                  <a:gd name="T44" fmla="*/ 10 w 111"/>
                  <a:gd name="T45" fmla="*/ 7 h 99"/>
                  <a:gd name="T46" fmla="*/ 10 w 111"/>
                  <a:gd name="T47" fmla="*/ 7 h 99"/>
                  <a:gd name="T48" fmla="*/ 9 w 111"/>
                  <a:gd name="T49" fmla="*/ 9 h 99"/>
                  <a:gd name="T50" fmla="*/ 9 w 111"/>
                  <a:gd name="T51" fmla="*/ 9 h 99"/>
                  <a:gd name="T52" fmla="*/ 9 w 111"/>
                  <a:gd name="T53" fmla="*/ 11 h 99"/>
                  <a:gd name="T54" fmla="*/ 9 w 111"/>
                  <a:gd name="T55" fmla="*/ 12 h 99"/>
                  <a:gd name="T56" fmla="*/ 8 w 111"/>
                  <a:gd name="T57" fmla="*/ 13 h 99"/>
                  <a:gd name="T58" fmla="*/ 8 w 111"/>
                  <a:gd name="T59" fmla="*/ 14 h 99"/>
                  <a:gd name="T60" fmla="*/ 8 w 111"/>
                  <a:gd name="T61" fmla="*/ 16 h 99"/>
                  <a:gd name="T62" fmla="*/ 8 w 111"/>
                  <a:gd name="T63" fmla="*/ 23 h 99"/>
                  <a:gd name="T64" fmla="*/ 7 w 111"/>
                  <a:gd name="T65" fmla="*/ 23 h 99"/>
                  <a:gd name="T66" fmla="*/ 0 w 111"/>
                  <a:gd name="T67" fmla="*/ 31 h 99"/>
                  <a:gd name="T68" fmla="*/ 0 w 111"/>
                  <a:gd name="T69" fmla="*/ 49 h 99"/>
                  <a:gd name="T70" fmla="*/ 8 w 111"/>
                  <a:gd name="T71" fmla="*/ 57 h 99"/>
                  <a:gd name="T72" fmla="*/ 34 w 111"/>
                  <a:gd name="T73" fmla="*/ 99 h 99"/>
                  <a:gd name="T74" fmla="*/ 77 w 111"/>
                  <a:gd name="T75" fmla="*/ 99 h 99"/>
                  <a:gd name="T76" fmla="*/ 103 w 111"/>
                  <a:gd name="T77" fmla="*/ 57 h 99"/>
                  <a:gd name="T78" fmla="*/ 111 w 111"/>
                  <a:gd name="T79" fmla="*/ 49 h 99"/>
                  <a:gd name="T80" fmla="*/ 111 w 111"/>
                  <a:gd name="T81" fmla="*/ 31 h 99"/>
                  <a:gd name="T82" fmla="*/ 106 w 111"/>
                  <a:gd name="T83" fmla="*/ 2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 h="99">
                    <a:moveTo>
                      <a:pt x="106" y="24"/>
                    </a:moveTo>
                    <a:cubicBezTo>
                      <a:pt x="105" y="23"/>
                      <a:pt x="104" y="23"/>
                      <a:pt x="103" y="23"/>
                    </a:cubicBezTo>
                    <a:cubicBezTo>
                      <a:pt x="103" y="16"/>
                      <a:pt x="103" y="16"/>
                      <a:pt x="103" y="16"/>
                    </a:cubicBezTo>
                    <a:cubicBezTo>
                      <a:pt x="103" y="16"/>
                      <a:pt x="103" y="15"/>
                      <a:pt x="103" y="14"/>
                    </a:cubicBezTo>
                    <a:cubicBezTo>
                      <a:pt x="103" y="14"/>
                      <a:pt x="103" y="14"/>
                      <a:pt x="103" y="13"/>
                    </a:cubicBezTo>
                    <a:cubicBezTo>
                      <a:pt x="103" y="13"/>
                      <a:pt x="103" y="13"/>
                      <a:pt x="102" y="12"/>
                    </a:cubicBezTo>
                    <a:cubicBezTo>
                      <a:pt x="102" y="12"/>
                      <a:pt x="102" y="12"/>
                      <a:pt x="102" y="11"/>
                    </a:cubicBezTo>
                    <a:cubicBezTo>
                      <a:pt x="102" y="11"/>
                      <a:pt x="102" y="11"/>
                      <a:pt x="102" y="10"/>
                    </a:cubicBezTo>
                    <a:cubicBezTo>
                      <a:pt x="102" y="10"/>
                      <a:pt x="102" y="10"/>
                      <a:pt x="102" y="9"/>
                    </a:cubicBezTo>
                    <a:cubicBezTo>
                      <a:pt x="102" y="9"/>
                      <a:pt x="102" y="9"/>
                      <a:pt x="102" y="9"/>
                    </a:cubicBezTo>
                    <a:cubicBezTo>
                      <a:pt x="101" y="8"/>
                      <a:pt x="101" y="7"/>
                      <a:pt x="101" y="6"/>
                    </a:cubicBezTo>
                    <a:cubicBezTo>
                      <a:pt x="100" y="6"/>
                      <a:pt x="100" y="6"/>
                      <a:pt x="100" y="6"/>
                    </a:cubicBezTo>
                    <a:cubicBezTo>
                      <a:pt x="100" y="5"/>
                      <a:pt x="100" y="5"/>
                      <a:pt x="100" y="5"/>
                    </a:cubicBezTo>
                    <a:cubicBezTo>
                      <a:pt x="100" y="5"/>
                      <a:pt x="100" y="4"/>
                      <a:pt x="99" y="4"/>
                    </a:cubicBezTo>
                    <a:cubicBezTo>
                      <a:pt x="99" y="4"/>
                      <a:pt x="99" y="3"/>
                      <a:pt x="99" y="3"/>
                    </a:cubicBezTo>
                    <a:cubicBezTo>
                      <a:pt x="99" y="3"/>
                      <a:pt x="99" y="3"/>
                      <a:pt x="99" y="3"/>
                    </a:cubicBezTo>
                    <a:cubicBezTo>
                      <a:pt x="96" y="4"/>
                      <a:pt x="93" y="4"/>
                      <a:pt x="90" y="4"/>
                    </a:cubicBezTo>
                    <a:cubicBezTo>
                      <a:pt x="83" y="4"/>
                      <a:pt x="78" y="2"/>
                      <a:pt x="74" y="0"/>
                    </a:cubicBezTo>
                    <a:cubicBezTo>
                      <a:pt x="67" y="2"/>
                      <a:pt x="57" y="4"/>
                      <a:pt x="45" y="4"/>
                    </a:cubicBezTo>
                    <a:cubicBezTo>
                      <a:pt x="33" y="4"/>
                      <a:pt x="22" y="2"/>
                      <a:pt x="15" y="0"/>
                    </a:cubicBezTo>
                    <a:cubicBezTo>
                      <a:pt x="14" y="1"/>
                      <a:pt x="12" y="3"/>
                      <a:pt x="11" y="5"/>
                    </a:cubicBezTo>
                    <a:cubicBezTo>
                      <a:pt x="11" y="5"/>
                      <a:pt x="11" y="5"/>
                      <a:pt x="11" y="5"/>
                    </a:cubicBezTo>
                    <a:cubicBezTo>
                      <a:pt x="11" y="6"/>
                      <a:pt x="10" y="6"/>
                      <a:pt x="10" y="7"/>
                    </a:cubicBezTo>
                    <a:cubicBezTo>
                      <a:pt x="10" y="7"/>
                      <a:pt x="10" y="7"/>
                      <a:pt x="10" y="7"/>
                    </a:cubicBezTo>
                    <a:cubicBezTo>
                      <a:pt x="10" y="8"/>
                      <a:pt x="10" y="8"/>
                      <a:pt x="9" y="9"/>
                    </a:cubicBezTo>
                    <a:cubicBezTo>
                      <a:pt x="9" y="9"/>
                      <a:pt x="9" y="9"/>
                      <a:pt x="9" y="9"/>
                    </a:cubicBezTo>
                    <a:cubicBezTo>
                      <a:pt x="9" y="10"/>
                      <a:pt x="9" y="11"/>
                      <a:pt x="9" y="11"/>
                    </a:cubicBezTo>
                    <a:cubicBezTo>
                      <a:pt x="9" y="11"/>
                      <a:pt x="9" y="11"/>
                      <a:pt x="9" y="12"/>
                    </a:cubicBezTo>
                    <a:cubicBezTo>
                      <a:pt x="8" y="12"/>
                      <a:pt x="8" y="13"/>
                      <a:pt x="8" y="13"/>
                    </a:cubicBezTo>
                    <a:cubicBezTo>
                      <a:pt x="8" y="14"/>
                      <a:pt x="8" y="14"/>
                      <a:pt x="8" y="14"/>
                    </a:cubicBezTo>
                    <a:cubicBezTo>
                      <a:pt x="8" y="15"/>
                      <a:pt x="8" y="16"/>
                      <a:pt x="8" y="16"/>
                    </a:cubicBezTo>
                    <a:cubicBezTo>
                      <a:pt x="8" y="23"/>
                      <a:pt x="8" y="23"/>
                      <a:pt x="8" y="23"/>
                    </a:cubicBezTo>
                    <a:cubicBezTo>
                      <a:pt x="8" y="23"/>
                      <a:pt x="7" y="23"/>
                      <a:pt x="7" y="23"/>
                    </a:cubicBezTo>
                    <a:cubicBezTo>
                      <a:pt x="3" y="24"/>
                      <a:pt x="0" y="27"/>
                      <a:pt x="0" y="31"/>
                    </a:cubicBezTo>
                    <a:cubicBezTo>
                      <a:pt x="0" y="49"/>
                      <a:pt x="0" y="49"/>
                      <a:pt x="0" y="49"/>
                    </a:cubicBezTo>
                    <a:cubicBezTo>
                      <a:pt x="0" y="53"/>
                      <a:pt x="4" y="57"/>
                      <a:pt x="8" y="57"/>
                    </a:cubicBezTo>
                    <a:cubicBezTo>
                      <a:pt x="8" y="57"/>
                      <a:pt x="22" y="99"/>
                      <a:pt x="34" y="99"/>
                    </a:cubicBezTo>
                    <a:cubicBezTo>
                      <a:pt x="77" y="99"/>
                      <a:pt x="77" y="99"/>
                      <a:pt x="77" y="99"/>
                    </a:cubicBezTo>
                    <a:cubicBezTo>
                      <a:pt x="89" y="99"/>
                      <a:pt x="103" y="57"/>
                      <a:pt x="103" y="57"/>
                    </a:cubicBezTo>
                    <a:cubicBezTo>
                      <a:pt x="107" y="57"/>
                      <a:pt x="111" y="53"/>
                      <a:pt x="111" y="49"/>
                    </a:cubicBezTo>
                    <a:cubicBezTo>
                      <a:pt x="111" y="31"/>
                      <a:pt x="111" y="31"/>
                      <a:pt x="111" y="31"/>
                    </a:cubicBezTo>
                    <a:cubicBezTo>
                      <a:pt x="111" y="28"/>
                      <a:pt x="109" y="25"/>
                      <a:pt x="106" y="24"/>
                    </a:cubicBez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80" name="Freeform 27"/>
              <p:cNvSpPr>
                <a:spLocks/>
              </p:cNvSpPr>
              <p:nvPr/>
            </p:nvSpPr>
            <p:spPr bwMode="auto">
              <a:xfrm>
                <a:off x="6009618" y="5764309"/>
                <a:ext cx="452559" cy="603932"/>
              </a:xfrm>
              <a:custGeom>
                <a:avLst/>
                <a:gdLst>
                  <a:gd name="T0" fmla="*/ 203 w 290"/>
                  <a:gd name="T1" fmla="*/ 3 h 387"/>
                  <a:gd name="T2" fmla="*/ 148 w 290"/>
                  <a:gd name="T3" fmla="*/ 47 h 387"/>
                  <a:gd name="T4" fmla="*/ 92 w 290"/>
                  <a:gd name="T5" fmla="*/ 0 h 387"/>
                  <a:gd name="T6" fmla="*/ 0 w 290"/>
                  <a:gd name="T7" fmla="*/ 18 h 387"/>
                  <a:gd name="T8" fmla="*/ 35 w 290"/>
                  <a:gd name="T9" fmla="*/ 387 h 387"/>
                  <a:gd name="T10" fmla="*/ 250 w 290"/>
                  <a:gd name="T11" fmla="*/ 387 h 387"/>
                  <a:gd name="T12" fmla="*/ 290 w 290"/>
                  <a:gd name="T13" fmla="*/ 14 h 387"/>
                  <a:gd name="T14" fmla="*/ 203 w 290"/>
                  <a:gd name="T15" fmla="*/ 3 h 3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387">
                    <a:moveTo>
                      <a:pt x="203" y="3"/>
                    </a:moveTo>
                    <a:lnTo>
                      <a:pt x="148" y="47"/>
                    </a:lnTo>
                    <a:lnTo>
                      <a:pt x="92" y="0"/>
                    </a:lnTo>
                    <a:lnTo>
                      <a:pt x="0" y="18"/>
                    </a:lnTo>
                    <a:lnTo>
                      <a:pt x="35" y="387"/>
                    </a:lnTo>
                    <a:lnTo>
                      <a:pt x="250" y="387"/>
                    </a:lnTo>
                    <a:lnTo>
                      <a:pt x="290" y="14"/>
                    </a:lnTo>
                    <a:lnTo>
                      <a:pt x="203" y="3"/>
                    </a:ln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nvGrpSpPr>
              <p:cNvPr id="49" name="Group 48"/>
              <p:cNvGrpSpPr/>
              <p:nvPr/>
            </p:nvGrpSpPr>
            <p:grpSpPr>
              <a:xfrm>
                <a:off x="5383670" y="5450198"/>
                <a:ext cx="325437" cy="354012"/>
                <a:chOff x="5395100" y="5514975"/>
                <a:chExt cx="325437" cy="354012"/>
              </a:xfrm>
            </p:grpSpPr>
            <p:sp>
              <p:nvSpPr>
                <p:cNvPr id="428" name="Freeform 3763"/>
                <p:cNvSpPr>
                  <a:spLocks/>
                </p:cNvSpPr>
                <p:nvPr/>
              </p:nvSpPr>
              <p:spPr bwMode="auto">
                <a:xfrm>
                  <a:off x="5395100" y="5748337"/>
                  <a:ext cx="100013" cy="42863"/>
                </a:xfrm>
                <a:custGeom>
                  <a:avLst/>
                  <a:gdLst>
                    <a:gd name="T0" fmla="*/ 17 w 49"/>
                    <a:gd name="T1" fmla="*/ 13 h 21"/>
                    <a:gd name="T2" fmla="*/ 0 w 49"/>
                    <a:gd name="T3" fmla="*/ 5 h 21"/>
                    <a:gd name="T4" fmla="*/ 30 w 49"/>
                    <a:gd name="T5" fmla="*/ 1 h 21"/>
                    <a:gd name="T6" fmla="*/ 49 w 49"/>
                    <a:gd name="T7" fmla="*/ 21 h 21"/>
                    <a:gd name="T8" fmla="*/ 17 w 49"/>
                    <a:gd name="T9" fmla="*/ 13 h 21"/>
                  </a:gdLst>
                  <a:ahLst/>
                  <a:cxnLst>
                    <a:cxn ang="0">
                      <a:pos x="T0" y="T1"/>
                    </a:cxn>
                    <a:cxn ang="0">
                      <a:pos x="T2" y="T3"/>
                    </a:cxn>
                    <a:cxn ang="0">
                      <a:pos x="T4" y="T5"/>
                    </a:cxn>
                    <a:cxn ang="0">
                      <a:pos x="T6" y="T7"/>
                    </a:cxn>
                    <a:cxn ang="0">
                      <a:pos x="T8" y="T9"/>
                    </a:cxn>
                  </a:cxnLst>
                  <a:rect l="0" t="0" r="r" b="b"/>
                  <a:pathLst>
                    <a:path w="49" h="21">
                      <a:moveTo>
                        <a:pt x="17" y="13"/>
                      </a:moveTo>
                      <a:cubicBezTo>
                        <a:pt x="9" y="13"/>
                        <a:pt x="2" y="7"/>
                        <a:pt x="0" y="5"/>
                      </a:cubicBezTo>
                      <a:cubicBezTo>
                        <a:pt x="10" y="13"/>
                        <a:pt x="16" y="2"/>
                        <a:pt x="30" y="1"/>
                      </a:cubicBezTo>
                      <a:cubicBezTo>
                        <a:pt x="48" y="0"/>
                        <a:pt x="49" y="21"/>
                        <a:pt x="49" y="21"/>
                      </a:cubicBezTo>
                      <a:cubicBezTo>
                        <a:pt x="39" y="8"/>
                        <a:pt x="26" y="12"/>
                        <a:pt x="17" y="13"/>
                      </a:cubicBez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29" name="Freeform 3764"/>
                <p:cNvSpPr>
                  <a:spLocks/>
                </p:cNvSpPr>
                <p:nvPr/>
              </p:nvSpPr>
              <p:spPr bwMode="auto">
                <a:xfrm>
                  <a:off x="5395100" y="5757862"/>
                  <a:ext cx="100013" cy="38100"/>
                </a:xfrm>
                <a:custGeom>
                  <a:avLst/>
                  <a:gdLst>
                    <a:gd name="T0" fmla="*/ 0 w 49"/>
                    <a:gd name="T1" fmla="*/ 0 h 18"/>
                    <a:gd name="T2" fmla="*/ 0 w 49"/>
                    <a:gd name="T3" fmla="*/ 0 h 18"/>
                    <a:gd name="T4" fmla="*/ 17 w 49"/>
                    <a:gd name="T5" fmla="*/ 8 h 18"/>
                    <a:gd name="T6" fmla="*/ 49 w 49"/>
                    <a:gd name="T7" fmla="*/ 16 h 18"/>
                    <a:gd name="T8" fmla="*/ 24 w 49"/>
                    <a:gd name="T9" fmla="*/ 18 h 18"/>
                    <a:gd name="T10" fmla="*/ 0 w 49"/>
                    <a:gd name="T11" fmla="*/ 0 h 18"/>
                  </a:gdLst>
                  <a:ahLst/>
                  <a:cxnLst>
                    <a:cxn ang="0">
                      <a:pos x="T0" y="T1"/>
                    </a:cxn>
                    <a:cxn ang="0">
                      <a:pos x="T2" y="T3"/>
                    </a:cxn>
                    <a:cxn ang="0">
                      <a:pos x="T4" y="T5"/>
                    </a:cxn>
                    <a:cxn ang="0">
                      <a:pos x="T6" y="T7"/>
                    </a:cxn>
                    <a:cxn ang="0">
                      <a:pos x="T8" y="T9"/>
                    </a:cxn>
                    <a:cxn ang="0">
                      <a:pos x="T10" y="T11"/>
                    </a:cxn>
                  </a:cxnLst>
                  <a:rect l="0" t="0" r="r" b="b"/>
                  <a:pathLst>
                    <a:path w="49" h="18">
                      <a:moveTo>
                        <a:pt x="0" y="0"/>
                      </a:moveTo>
                      <a:cubicBezTo>
                        <a:pt x="0" y="0"/>
                        <a:pt x="0" y="0"/>
                        <a:pt x="0" y="0"/>
                      </a:cubicBezTo>
                      <a:cubicBezTo>
                        <a:pt x="2" y="2"/>
                        <a:pt x="9" y="8"/>
                        <a:pt x="17" y="8"/>
                      </a:cubicBezTo>
                      <a:cubicBezTo>
                        <a:pt x="26" y="7"/>
                        <a:pt x="39" y="3"/>
                        <a:pt x="49" y="16"/>
                      </a:cubicBezTo>
                      <a:cubicBezTo>
                        <a:pt x="38" y="13"/>
                        <a:pt x="36" y="18"/>
                        <a:pt x="24" y="18"/>
                      </a:cubicBezTo>
                      <a:cubicBezTo>
                        <a:pt x="11" y="17"/>
                        <a:pt x="0" y="0"/>
                        <a:pt x="0" y="0"/>
                      </a:cubicBez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30" name="Freeform 3766"/>
                <p:cNvSpPr>
                  <a:spLocks/>
                </p:cNvSpPr>
                <p:nvPr/>
              </p:nvSpPr>
              <p:spPr bwMode="auto">
                <a:xfrm>
                  <a:off x="5484000" y="5597525"/>
                  <a:ext cx="23813" cy="241300"/>
                </a:xfrm>
                <a:custGeom>
                  <a:avLst/>
                  <a:gdLst>
                    <a:gd name="T0" fmla="*/ 15 w 15"/>
                    <a:gd name="T1" fmla="*/ 152 h 152"/>
                    <a:gd name="T2" fmla="*/ 7 w 15"/>
                    <a:gd name="T3" fmla="*/ 152 h 152"/>
                    <a:gd name="T4" fmla="*/ 0 w 15"/>
                    <a:gd name="T5" fmla="*/ 0 h 152"/>
                    <a:gd name="T6" fmla="*/ 7 w 15"/>
                    <a:gd name="T7" fmla="*/ 0 h 152"/>
                    <a:gd name="T8" fmla="*/ 15 w 15"/>
                    <a:gd name="T9" fmla="*/ 152 h 152"/>
                  </a:gdLst>
                  <a:ahLst/>
                  <a:cxnLst>
                    <a:cxn ang="0">
                      <a:pos x="T0" y="T1"/>
                    </a:cxn>
                    <a:cxn ang="0">
                      <a:pos x="T2" y="T3"/>
                    </a:cxn>
                    <a:cxn ang="0">
                      <a:pos x="T4" y="T5"/>
                    </a:cxn>
                    <a:cxn ang="0">
                      <a:pos x="T6" y="T7"/>
                    </a:cxn>
                    <a:cxn ang="0">
                      <a:pos x="T8" y="T9"/>
                    </a:cxn>
                  </a:cxnLst>
                  <a:rect l="0" t="0" r="r" b="b"/>
                  <a:pathLst>
                    <a:path w="15" h="152">
                      <a:moveTo>
                        <a:pt x="15" y="152"/>
                      </a:moveTo>
                      <a:lnTo>
                        <a:pt x="7" y="152"/>
                      </a:lnTo>
                      <a:lnTo>
                        <a:pt x="0" y="0"/>
                      </a:lnTo>
                      <a:lnTo>
                        <a:pt x="7" y="0"/>
                      </a:lnTo>
                      <a:lnTo>
                        <a:pt x="15" y="152"/>
                      </a:ln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31" name="Oval 3774"/>
                <p:cNvSpPr>
                  <a:spLocks noChangeArrowheads="1"/>
                </p:cNvSpPr>
                <p:nvPr/>
              </p:nvSpPr>
              <p:spPr bwMode="auto">
                <a:xfrm>
                  <a:off x="5422087" y="5565775"/>
                  <a:ext cx="134938" cy="139700"/>
                </a:xfrm>
                <a:prstGeom prst="ellipse">
                  <a:avLst/>
                </a:pr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63" name="Freeform 3767"/>
                <p:cNvSpPr>
                  <a:spLocks/>
                </p:cNvSpPr>
                <p:nvPr/>
              </p:nvSpPr>
              <p:spPr bwMode="auto">
                <a:xfrm>
                  <a:off x="5615762" y="5535612"/>
                  <a:ext cx="22225" cy="314325"/>
                </a:xfrm>
                <a:custGeom>
                  <a:avLst/>
                  <a:gdLst>
                    <a:gd name="T0" fmla="*/ 0 w 14"/>
                    <a:gd name="T1" fmla="*/ 198 h 198"/>
                    <a:gd name="T2" fmla="*/ 8 w 14"/>
                    <a:gd name="T3" fmla="*/ 198 h 198"/>
                    <a:gd name="T4" fmla="*/ 14 w 14"/>
                    <a:gd name="T5" fmla="*/ 1 h 198"/>
                    <a:gd name="T6" fmla="*/ 5 w 14"/>
                    <a:gd name="T7" fmla="*/ 0 h 198"/>
                    <a:gd name="T8" fmla="*/ 0 w 14"/>
                    <a:gd name="T9" fmla="*/ 198 h 198"/>
                  </a:gdLst>
                  <a:ahLst/>
                  <a:cxnLst>
                    <a:cxn ang="0">
                      <a:pos x="T0" y="T1"/>
                    </a:cxn>
                    <a:cxn ang="0">
                      <a:pos x="T2" y="T3"/>
                    </a:cxn>
                    <a:cxn ang="0">
                      <a:pos x="T4" y="T5"/>
                    </a:cxn>
                    <a:cxn ang="0">
                      <a:pos x="T6" y="T7"/>
                    </a:cxn>
                    <a:cxn ang="0">
                      <a:pos x="T8" y="T9"/>
                    </a:cxn>
                  </a:cxnLst>
                  <a:rect l="0" t="0" r="r" b="b"/>
                  <a:pathLst>
                    <a:path w="14" h="198">
                      <a:moveTo>
                        <a:pt x="0" y="198"/>
                      </a:moveTo>
                      <a:lnTo>
                        <a:pt x="8" y="198"/>
                      </a:lnTo>
                      <a:lnTo>
                        <a:pt x="14" y="1"/>
                      </a:lnTo>
                      <a:lnTo>
                        <a:pt x="5" y="0"/>
                      </a:lnTo>
                      <a:lnTo>
                        <a:pt x="0" y="198"/>
                      </a:ln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64" name="Oval 3768"/>
                <p:cNvSpPr>
                  <a:spLocks noChangeArrowheads="1"/>
                </p:cNvSpPr>
                <p:nvPr/>
              </p:nvSpPr>
              <p:spPr bwMode="auto">
                <a:xfrm>
                  <a:off x="5555437" y="5514975"/>
                  <a:ext cx="150813" cy="150812"/>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65" name="Freeform 3769"/>
                <p:cNvSpPr>
                  <a:spLocks/>
                </p:cNvSpPr>
                <p:nvPr/>
              </p:nvSpPr>
              <p:spPr bwMode="auto">
                <a:xfrm>
                  <a:off x="5499875" y="5710237"/>
                  <a:ext cx="90488" cy="47625"/>
                </a:xfrm>
                <a:custGeom>
                  <a:avLst/>
                  <a:gdLst>
                    <a:gd name="T0" fmla="*/ 31 w 44"/>
                    <a:gd name="T1" fmla="*/ 10 h 23"/>
                    <a:gd name="T2" fmla="*/ 44 w 44"/>
                    <a:gd name="T3" fmla="*/ 0 h 23"/>
                    <a:gd name="T4" fmla="*/ 16 w 44"/>
                    <a:gd name="T5" fmla="*/ 2 h 23"/>
                    <a:gd name="T6" fmla="*/ 2 w 44"/>
                    <a:gd name="T7" fmla="*/ 23 h 23"/>
                    <a:gd name="T8" fmla="*/ 31 w 44"/>
                    <a:gd name="T9" fmla="*/ 10 h 23"/>
                  </a:gdLst>
                  <a:ahLst/>
                  <a:cxnLst>
                    <a:cxn ang="0">
                      <a:pos x="T0" y="T1"/>
                    </a:cxn>
                    <a:cxn ang="0">
                      <a:pos x="T2" y="T3"/>
                    </a:cxn>
                    <a:cxn ang="0">
                      <a:pos x="T4" y="T5"/>
                    </a:cxn>
                    <a:cxn ang="0">
                      <a:pos x="T6" y="T7"/>
                    </a:cxn>
                    <a:cxn ang="0">
                      <a:pos x="T8" y="T9"/>
                    </a:cxn>
                  </a:cxnLst>
                  <a:rect l="0" t="0" r="r" b="b"/>
                  <a:pathLst>
                    <a:path w="44" h="23">
                      <a:moveTo>
                        <a:pt x="31" y="10"/>
                      </a:moveTo>
                      <a:cubicBezTo>
                        <a:pt x="38" y="9"/>
                        <a:pt x="43" y="2"/>
                        <a:pt x="44" y="0"/>
                      </a:cubicBezTo>
                      <a:cubicBezTo>
                        <a:pt x="37" y="9"/>
                        <a:pt x="29" y="0"/>
                        <a:pt x="16" y="2"/>
                      </a:cubicBezTo>
                      <a:cubicBezTo>
                        <a:pt x="0" y="4"/>
                        <a:pt x="2" y="23"/>
                        <a:pt x="2" y="23"/>
                      </a:cubicBezTo>
                      <a:cubicBezTo>
                        <a:pt x="10" y="9"/>
                        <a:pt x="22" y="11"/>
                        <a:pt x="31" y="10"/>
                      </a:cubicBez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66" name="Freeform 3770"/>
                <p:cNvSpPr>
                  <a:spLocks/>
                </p:cNvSpPr>
                <p:nvPr/>
              </p:nvSpPr>
              <p:spPr bwMode="auto">
                <a:xfrm>
                  <a:off x="5504637" y="5710237"/>
                  <a:ext cx="85725" cy="47625"/>
                </a:xfrm>
                <a:custGeom>
                  <a:avLst/>
                  <a:gdLst>
                    <a:gd name="T0" fmla="*/ 42 w 42"/>
                    <a:gd name="T1" fmla="*/ 0 h 23"/>
                    <a:gd name="T2" fmla="*/ 42 w 42"/>
                    <a:gd name="T3" fmla="*/ 0 h 23"/>
                    <a:gd name="T4" fmla="*/ 28 w 42"/>
                    <a:gd name="T5" fmla="*/ 10 h 23"/>
                    <a:gd name="T6" fmla="*/ 0 w 42"/>
                    <a:gd name="T7" fmla="*/ 23 h 23"/>
                    <a:gd name="T8" fmla="*/ 24 w 42"/>
                    <a:gd name="T9" fmla="*/ 21 h 23"/>
                    <a:gd name="T10" fmla="*/ 42 w 42"/>
                    <a:gd name="T11" fmla="*/ 0 h 23"/>
                  </a:gdLst>
                  <a:ahLst/>
                  <a:cxnLst>
                    <a:cxn ang="0">
                      <a:pos x="T0" y="T1"/>
                    </a:cxn>
                    <a:cxn ang="0">
                      <a:pos x="T2" y="T3"/>
                    </a:cxn>
                    <a:cxn ang="0">
                      <a:pos x="T4" y="T5"/>
                    </a:cxn>
                    <a:cxn ang="0">
                      <a:pos x="T6" y="T7"/>
                    </a:cxn>
                    <a:cxn ang="0">
                      <a:pos x="T8" y="T9"/>
                    </a:cxn>
                    <a:cxn ang="0">
                      <a:pos x="T10" y="T11"/>
                    </a:cxn>
                  </a:cxnLst>
                  <a:rect l="0" t="0" r="r" b="b"/>
                  <a:pathLst>
                    <a:path w="42" h="23">
                      <a:moveTo>
                        <a:pt x="42" y="0"/>
                      </a:moveTo>
                      <a:cubicBezTo>
                        <a:pt x="42" y="0"/>
                        <a:pt x="42" y="0"/>
                        <a:pt x="42" y="0"/>
                      </a:cubicBezTo>
                      <a:cubicBezTo>
                        <a:pt x="41" y="2"/>
                        <a:pt x="36" y="9"/>
                        <a:pt x="28" y="10"/>
                      </a:cubicBezTo>
                      <a:cubicBezTo>
                        <a:pt x="20" y="11"/>
                        <a:pt x="7" y="9"/>
                        <a:pt x="0" y="23"/>
                      </a:cubicBezTo>
                      <a:cubicBezTo>
                        <a:pt x="10" y="19"/>
                        <a:pt x="13" y="23"/>
                        <a:pt x="24" y="21"/>
                      </a:cubicBezTo>
                      <a:cubicBezTo>
                        <a:pt x="36" y="18"/>
                        <a:pt x="42" y="0"/>
                        <a:pt x="42" y="0"/>
                      </a:cubicBez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67" name="Freeform 3771"/>
                <p:cNvSpPr>
                  <a:spLocks/>
                </p:cNvSpPr>
                <p:nvPr/>
              </p:nvSpPr>
              <p:spPr bwMode="auto">
                <a:xfrm>
                  <a:off x="5628462" y="5715000"/>
                  <a:ext cx="92075" cy="41275"/>
                </a:xfrm>
                <a:custGeom>
                  <a:avLst/>
                  <a:gdLst>
                    <a:gd name="T0" fmla="*/ 30 w 45"/>
                    <a:gd name="T1" fmla="*/ 11 h 20"/>
                    <a:gd name="T2" fmla="*/ 45 w 45"/>
                    <a:gd name="T3" fmla="*/ 3 h 20"/>
                    <a:gd name="T4" fmla="*/ 17 w 45"/>
                    <a:gd name="T5" fmla="*/ 1 h 20"/>
                    <a:gd name="T6" fmla="*/ 0 w 45"/>
                    <a:gd name="T7" fmla="*/ 20 h 20"/>
                    <a:gd name="T8" fmla="*/ 30 w 45"/>
                    <a:gd name="T9" fmla="*/ 11 h 20"/>
                  </a:gdLst>
                  <a:ahLst/>
                  <a:cxnLst>
                    <a:cxn ang="0">
                      <a:pos x="T0" y="T1"/>
                    </a:cxn>
                    <a:cxn ang="0">
                      <a:pos x="T2" y="T3"/>
                    </a:cxn>
                    <a:cxn ang="0">
                      <a:pos x="T4" y="T5"/>
                    </a:cxn>
                    <a:cxn ang="0">
                      <a:pos x="T6" y="T7"/>
                    </a:cxn>
                    <a:cxn ang="0">
                      <a:pos x="T8" y="T9"/>
                    </a:cxn>
                  </a:cxnLst>
                  <a:rect l="0" t="0" r="r" b="b"/>
                  <a:pathLst>
                    <a:path w="45" h="20">
                      <a:moveTo>
                        <a:pt x="30" y="11"/>
                      </a:moveTo>
                      <a:cubicBezTo>
                        <a:pt x="37" y="11"/>
                        <a:pt x="43" y="5"/>
                        <a:pt x="45" y="3"/>
                      </a:cubicBezTo>
                      <a:cubicBezTo>
                        <a:pt x="36" y="11"/>
                        <a:pt x="30" y="1"/>
                        <a:pt x="17" y="1"/>
                      </a:cubicBezTo>
                      <a:cubicBezTo>
                        <a:pt x="0" y="0"/>
                        <a:pt x="0" y="20"/>
                        <a:pt x="0" y="20"/>
                      </a:cubicBezTo>
                      <a:cubicBezTo>
                        <a:pt x="9" y="8"/>
                        <a:pt x="21" y="11"/>
                        <a:pt x="30" y="11"/>
                      </a:cubicBez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68" name="Freeform 3772"/>
                <p:cNvSpPr>
                  <a:spLocks/>
                </p:cNvSpPr>
                <p:nvPr/>
              </p:nvSpPr>
              <p:spPr bwMode="auto">
                <a:xfrm>
                  <a:off x="5628462" y="5721350"/>
                  <a:ext cx="92075" cy="39687"/>
                </a:xfrm>
                <a:custGeom>
                  <a:avLst/>
                  <a:gdLst>
                    <a:gd name="T0" fmla="*/ 45 w 45"/>
                    <a:gd name="T1" fmla="*/ 0 h 19"/>
                    <a:gd name="T2" fmla="*/ 45 w 45"/>
                    <a:gd name="T3" fmla="*/ 0 h 19"/>
                    <a:gd name="T4" fmla="*/ 30 w 45"/>
                    <a:gd name="T5" fmla="*/ 8 h 19"/>
                    <a:gd name="T6" fmla="*/ 0 w 45"/>
                    <a:gd name="T7" fmla="*/ 17 h 19"/>
                    <a:gd name="T8" fmla="*/ 24 w 45"/>
                    <a:gd name="T9" fmla="*/ 18 h 19"/>
                    <a:gd name="T10" fmla="*/ 45 w 45"/>
                    <a:gd name="T11" fmla="*/ 0 h 19"/>
                  </a:gdLst>
                  <a:ahLst/>
                  <a:cxnLst>
                    <a:cxn ang="0">
                      <a:pos x="T0" y="T1"/>
                    </a:cxn>
                    <a:cxn ang="0">
                      <a:pos x="T2" y="T3"/>
                    </a:cxn>
                    <a:cxn ang="0">
                      <a:pos x="T4" y="T5"/>
                    </a:cxn>
                    <a:cxn ang="0">
                      <a:pos x="T6" y="T7"/>
                    </a:cxn>
                    <a:cxn ang="0">
                      <a:pos x="T8" y="T9"/>
                    </a:cxn>
                    <a:cxn ang="0">
                      <a:pos x="T10" y="T11"/>
                    </a:cxn>
                  </a:cxnLst>
                  <a:rect l="0" t="0" r="r" b="b"/>
                  <a:pathLst>
                    <a:path w="45" h="19">
                      <a:moveTo>
                        <a:pt x="45" y="0"/>
                      </a:moveTo>
                      <a:cubicBezTo>
                        <a:pt x="45" y="0"/>
                        <a:pt x="45" y="0"/>
                        <a:pt x="45" y="0"/>
                      </a:cubicBezTo>
                      <a:cubicBezTo>
                        <a:pt x="43" y="2"/>
                        <a:pt x="37" y="8"/>
                        <a:pt x="30" y="8"/>
                      </a:cubicBezTo>
                      <a:cubicBezTo>
                        <a:pt x="21" y="8"/>
                        <a:pt x="9" y="5"/>
                        <a:pt x="0" y="17"/>
                      </a:cubicBezTo>
                      <a:cubicBezTo>
                        <a:pt x="10" y="14"/>
                        <a:pt x="12" y="19"/>
                        <a:pt x="24" y="18"/>
                      </a:cubicBezTo>
                      <a:cubicBezTo>
                        <a:pt x="36" y="17"/>
                        <a:pt x="45" y="0"/>
                        <a:pt x="45" y="0"/>
                      </a:cubicBez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69" name="Freeform 3773"/>
                <p:cNvSpPr>
                  <a:spLocks/>
                </p:cNvSpPr>
                <p:nvPr/>
              </p:nvSpPr>
              <p:spPr bwMode="auto">
                <a:xfrm>
                  <a:off x="5404625" y="5805487"/>
                  <a:ext cx="301625" cy="63500"/>
                </a:xfrm>
                <a:custGeom>
                  <a:avLst/>
                  <a:gdLst>
                    <a:gd name="T0" fmla="*/ 73 w 146"/>
                    <a:gd name="T1" fmla="*/ 0 h 30"/>
                    <a:gd name="T2" fmla="*/ 35 w 146"/>
                    <a:gd name="T3" fmla="*/ 14 h 30"/>
                    <a:gd name="T4" fmla="*/ 0 w 146"/>
                    <a:gd name="T5" fmla="*/ 30 h 30"/>
                    <a:gd name="T6" fmla="*/ 146 w 146"/>
                    <a:gd name="T7" fmla="*/ 30 h 30"/>
                    <a:gd name="T8" fmla="*/ 111 w 146"/>
                    <a:gd name="T9" fmla="*/ 14 h 30"/>
                    <a:gd name="T10" fmla="*/ 73 w 146"/>
                    <a:gd name="T11" fmla="*/ 0 h 30"/>
                  </a:gdLst>
                  <a:ahLst/>
                  <a:cxnLst>
                    <a:cxn ang="0">
                      <a:pos x="T0" y="T1"/>
                    </a:cxn>
                    <a:cxn ang="0">
                      <a:pos x="T2" y="T3"/>
                    </a:cxn>
                    <a:cxn ang="0">
                      <a:pos x="T4" y="T5"/>
                    </a:cxn>
                    <a:cxn ang="0">
                      <a:pos x="T6" y="T7"/>
                    </a:cxn>
                    <a:cxn ang="0">
                      <a:pos x="T8" y="T9"/>
                    </a:cxn>
                    <a:cxn ang="0">
                      <a:pos x="T10" y="T11"/>
                    </a:cxn>
                  </a:cxnLst>
                  <a:rect l="0" t="0" r="r" b="b"/>
                  <a:pathLst>
                    <a:path w="146" h="30">
                      <a:moveTo>
                        <a:pt x="73" y="0"/>
                      </a:moveTo>
                      <a:cubicBezTo>
                        <a:pt x="59" y="5"/>
                        <a:pt x="47" y="9"/>
                        <a:pt x="35" y="14"/>
                      </a:cubicBezTo>
                      <a:cubicBezTo>
                        <a:pt x="22" y="19"/>
                        <a:pt x="11" y="24"/>
                        <a:pt x="0" y="30"/>
                      </a:cubicBezTo>
                      <a:cubicBezTo>
                        <a:pt x="25" y="30"/>
                        <a:pt x="122" y="30"/>
                        <a:pt x="146" y="30"/>
                      </a:cubicBezTo>
                      <a:cubicBezTo>
                        <a:pt x="134" y="24"/>
                        <a:pt x="123" y="19"/>
                        <a:pt x="111" y="14"/>
                      </a:cubicBezTo>
                      <a:cubicBezTo>
                        <a:pt x="98" y="9"/>
                        <a:pt x="86" y="5"/>
                        <a:pt x="73" y="0"/>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grpSp>
          <p:sp>
            <p:nvSpPr>
              <p:cNvPr id="470" name="Freeform 3775"/>
              <p:cNvSpPr>
                <a:spLocks/>
              </p:cNvSpPr>
              <p:nvPr/>
            </p:nvSpPr>
            <p:spPr bwMode="auto">
              <a:xfrm>
                <a:off x="5738000" y="6242050"/>
                <a:ext cx="906463" cy="334962"/>
              </a:xfrm>
              <a:custGeom>
                <a:avLst/>
                <a:gdLst>
                  <a:gd name="T0" fmla="*/ 372 w 439"/>
                  <a:gd name="T1" fmla="*/ 162 h 162"/>
                  <a:gd name="T2" fmla="*/ 67 w 439"/>
                  <a:gd name="T3" fmla="*/ 162 h 162"/>
                  <a:gd name="T4" fmla="*/ 0 w 439"/>
                  <a:gd name="T5" fmla="*/ 81 h 162"/>
                  <a:gd name="T6" fmla="*/ 0 w 439"/>
                  <a:gd name="T7" fmla="*/ 80 h 162"/>
                  <a:gd name="T8" fmla="*/ 67 w 439"/>
                  <a:gd name="T9" fmla="*/ 0 h 162"/>
                  <a:gd name="T10" fmla="*/ 372 w 439"/>
                  <a:gd name="T11" fmla="*/ 0 h 162"/>
                  <a:gd name="T12" fmla="*/ 439 w 439"/>
                  <a:gd name="T13" fmla="*/ 80 h 162"/>
                  <a:gd name="T14" fmla="*/ 439 w 439"/>
                  <a:gd name="T15" fmla="*/ 81 h 162"/>
                  <a:gd name="T16" fmla="*/ 372 w 439"/>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9" h="162">
                    <a:moveTo>
                      <a:pt x="372" y="162"/>
                    </a:moveTo>
                    <a:cubicBezTo>
                      <a:pt x="67" y="162"/>
                      <a:pt x="67" y="162"/>
                      <a:pt x="67" y="162"/>
                    </a:cubicBezTo>
                    <a:cubicBezTo>
                      <a:pt x="30" y="162"/>
                      <a:pt x="0" y="126"/>
                      <a:pt x="0" y="81"/>
                    </a:cubicBezTo>
                    <a:cubicBezTo>
                      <a:pt x="0" y="80"/>
                      <a:pt x="0" y="80"/>
                      <a:pt x="0" y="80"/>
                    </a:cubicBezTo>
                    <a:cubicBezTo>
                      <a:pt x="0" y="36"/>
                      <a:pt x="30" y="0"/>
                      <a:pt x="67" y="0"/>
                    </a:cubicBezTo>
                    <a:cubicBezTo>
                      <a:pt x="372" y="0"/>
                      <a:pt x="372" y="0"/>
                      <a:pt x="372" y="0"/>
                    </a:cubicBezTo>
                    <a:cubicBezTo>
                      <a:pt x="409" y="0"/>
                      <a:pt x="439" y="36"/>
                      <a:pt x="439" y="80"/>
                    </a:cubicBezTo>
                    <a:cubicBezTo>
                      <a:pt x="439" y="81"/>
                      <a:pt x="439" y="81"/>
                      <a:pt x="439" y="81"/>
                    </a:cubicBezTo>
                    <a:cubicBezTo>
                      <a:pt x="439" y="126"/>
                      <a:pt x="409" y="162"/>
                      <a:pt x="372" y="162"/>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grpSp>
            <p:nvGrpSpPr>
              <p:cNvPr id="51" name="Group 50"/>
              <p:cNvGrpSpPr/>
              <p:nvPr/>
            </p:nvGrpSpPr>
            <p:grpSpPr>
              <a:xfrm>
                <a:off x="6599237" y="5326062"/>
                <a:ext cx="685800" cy="482600"/>
                <a:chOff x="6476187" y="5402262"/>
                <a:chExt cx="685800" cy="482600"/>
              </a:xfrm>
            </p:grpSpPr>
            <p:sp>
              <p:nvSpPr>
                <p:cNvPr id="433" name="Freeform 3463"/>
                <p:cNvSpPr>
                  <a:spLocks/>
                </p:cNvSpPr>
                <p:nvPr/>
              </p:nvSpPr>
              <p:spPr bwMode="auto">
                <a:xfrm>
                  <a:off x="7025462" y="5789612"/>
                  <a:ext cx="25400" cy="7937"/>
                </a:xfrm>
                <a:custGeom>
                  <a:avLst/>
                  <a:gdLst>
                    <a:gd name="T0" fmla="*/ 12 w 12"/>
                    <a:gd name="T1" fmla="*/ 1 h 4"/>
                    <a:gd name="T2" fmla="*/ 9 w 12"/>
                    <a:gd name="T3" fmla="*/ 4 h 4"/>
                    <a:gd name="T4" fmla="*/ 4 w 12"/>
                    <a:gd name="T5" fmla="*/ 4 h 4"/>
                    <a:gd name="T6" fmla="*/ 0 w 12"/>
                    <a:gd name="T7" fmla="*/ 1 h 4"/>
                    <a:gd name="T8" fmla="*/ 0 w 12"/>
                    <a:gd name="T9" fmla="*/ 1 h 4"/>
                    <a:gd name="T10" fmla="*/ 4 w 12"/>
                    <a:gd name="T11" fmla="*/ 0 h 4"/>
                    <a:gd name="T12" fmla="*/ 9 w 12"/>
                    <a:gd name="T13" fmla="*/ 0 h 4"/>
                    <a:gd name="T14" fmla="*/ 12 w 12"/>
                    <a:gd name="T15" fmla="*/ 1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2" y="1"/>
                      </a:moveTo>
                      <a:cubicBezTo>
                        <a:pt x="12" y="2"/>
                        <a:pt x="10" y="4"/>
                        <a:pt x="9" y="4"/>
                      </a:cubicBezTo>
                      <a:cubicBezTo>
                        <a:pt x="4" y="4"/>
                        <a:pt x="4" y="4"/>
                        <a:pt x="4" y="4"/>
                      </a:cubicBezTo>
                      <a:cubicBezTo>
                        <a:pt x="2" y="4"/>
                        <a:pt x="0" y="2"/>
                        <a:pt x="0" y="1"/>
                      </a:cubicBezTo>
                      <a:cubicBezTo>
                        <a:pt x="0" y="1"/>
                        <a:pt x="0" y="1"/>
                        <a:pt x="0" y="1"/>
                      </a:cubicBezTo>
                      <a:cubicBezTo>
                        <a:pt x="0" y="0"/>
                        <a:pt x="2" y="0"/>
                        <a:pt x="4" y="0"/>
                      </a:cubicBezTo>
                      <a:cubicBezTo>
                        <a:pt x="9" y="0"/>
                        <a:pt x="9" y="0"/>
                        <a:pt x="9" y="0"/>
                      </a:cubicBezTo>
                      <a:cubicBezTo>
                        <a:pt x="10" y="0"/>
                        <a:pt x="12" y="0"/>
                        <a:pt x="12" y="1"/>
                      </a:cubicBezTo>
                      <a:close/>
                    </a:path>
                  </a:pathLst>
                </a:custGeom>
                <a:solidFill>
                  <a:srgbClr val="7373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45" name="Freeform 3745"/>
                <p:cNvSpPr>
                  <a:spLocks/>
                </p:cNvSpPr>
                <p:nvPr/>
              </p:nvSpPr>
              <p:spPr bwMode="auto">
                <a:xfrm>
                  <a:off x="6476187" y="5402262"/>
                  <a:ext cx="685800" cy="454025"/>
                </a:xfrm>
                <a:custGeom>
                  <a:avLst/>
                  <a:gdLst>
                    <a:gd name="T0" fmla="*/ 279 w 332"/>
                    <a:gd name="T1" fmla="*/ 94 h 219"/>
                    <a:gd name="T2" fmla="*/ 279 w 332"/>
                    <a:gd name="T3" fmla="*/ 89 h 219"/>
                    <a:gd name="T4" fmla="*/ 186 w 332"/>
                    <a:gd name="T5" fmla="*/ 0 h 219"/>
                    <a:gd name="T6" fmla="*/ 111 w 332"/>
                    <a:gd name="T7" fmla="*/ 40 h 219"/>
                    <a:gd name="T8" fmla="*/ 84 w 332"/>
                    <a:gd name="T9" fmla="*/ 31 h 219"/>
                    <a:gd name="T10" fmla="*/ 58 w 332"/>
                    <a:gd name="T11" fmla="*/ 40 h 219"/>
                    <a:gd name="T12" fmla="*/ 31 w 332"/>
                    <a:gd name="T13" fmla="*/ 85 h 219"/>
                    <a:gd name="T14" fmla="*/ 0 w 332"/>
                    <a:gd name="T15" fmla="*/ 147 h 219"/>
                    <a:gd name="T16" fmla="*/ 62 w 332"/>
                    <a:gd name="T17" fmla="*/ 219 h 219"/>
                    <a:gd name="T18" fmla="*/ 71 w 332"/>
                    <a:gd name="T19" fmla="*/ 219 h 219"/>
                    <a:gd name="T20" fmla="*/ 80 w 332"/>
                    <a:gd name="T21" fmla="*/ 219 h 219"/>
                    <a:gd name="T22" fmla="*/ 226 w 332"/>
                    <a:gd name="T23" fmla="*/ 219 h 219"/>
                    <a:gd name="T24" fmla="*/ 230 w 332"/>
                    <a:gd name="T25" fmla="*/ 219 h 219"/>
                    <a:gd name="T26" fmla="*/ 235 w 332"/>
                    <a:gd name="T27" fmla="*/ 219 h 219"/>
                    <a:gd name="T28" fmla="*/ 244 w 332"/>
                    <a:gd name="T29" fmla="*/ 219 h 219"/>
                    <a:gd name="T30" fmla="*/ 270 w 332"/>
                    <a:gd name="T31" fmla="*/ 219 h 219"/>
                    <a:gd name="T32" fmla="*/ 332 w 332"/>
                    <a:gd name="T33" fmla="*/ 156 h 219"/>
                    <a:gd name="T34" fmla="*/ 279 w 332"/>
                    <a:gd name="T35" fmla="*/ 9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2" h="219">
                      <a:moveTo>
                        <a:pt x="279" y="94"/>
                      </a:moveTo>
                      <a:cubicBezTo>
                        <a:pt x="279" y="94"/>
                        <a:pt x="279" y="94"/>
                        <a:pt x="279" y="89"/>
                      </a:cubicBezTo>
                      <a:cubicBezTo>
                        <a:pt x="279" y="40"/>
                        <a:pt x="239" y="0"/>
                        <a:pt x="186" y="0"/>
                      </a:cubicBezTo>
                      <a:cubicBezTo>
                        <a:pt x="155" y="0"/>
                        <a:pt x="129" y="13"/>
                        <a:pt x="111" y="40"/>
                      </a:cubicBezTo>
                      <a:cubicBezTo>
                        <a:pt x="102" y="36"/>
                        <a:pt x="93" y="31"/>
                        <a:pt x="84" y="31"/>
                      </a:cubicBezTo>
                      <a:cubicBezTo>
                        <a:pt x="76" y="31"/>
                        <a:pt x="67" y="36"/>
                        <a:pt x="58" y="40"/>
                      </a:cubicBezTo>
                      <a:cubicBezTo>
                        <a:pt x="40" y="54"/>
                        <a:pt x="31" y="67"/>
                        <a:pt x="31" y="85"/>
                      </a:cubicBezTo>
                      <a:cubicBezTo>
                        <a:pt x="14" y="98"/>
                        <a:pt x="0" y="121"/>
                        <a:pt x="0" y="147"/>
                      </a:cubicBezTo>
                      <a:cubicBezTo>
                        <a:pt x="0" y="183"/>
                        <a:pt x="27" y="214"/>
                        <a:pt x="62" y="219"/>
                      </a:cubicBezTo>
                      <a:cubicBezTo>
                        <a:pt x="67" y="219"/>
                        <a:pt x="71" y="219"/>
                        <a:pt x="71" y="219"/>
                      </a:cubicBezTo>
                      <a:cubicBezTo>
                        <a:pt x="76" y="219"/>
                        <a:pt x="76" y="219"/>
                        <a:pt x="80" y="219"/>
                      </a:cubicBezTo>
                      <a:cubicBezTo>
                        <a:pt x="111" y="219"/>
                        <a:pt x="191" y="219"/>
                        <a:pt x="226" y="219"/>
                      </a:cubicBezTo>
                      <a:cubicBezTo>
                        <a:pt x="230" y="219"/>
                        <a:pt x="230" y="219"/>
                        <a:pt x="230" y="219"/>
                      </a:cubicBezTo>
                      <a:cubicBezTo>
                        <a:pt x="235" y="219"/>
                        <a:pt x="235" y="219"/>
                        <a:pt x="235" y="219"/>
                      </a:cubicBezTo>
                      <a:cubicBezTo>
                        <a:pt x="244" y="219"/>
                        <a:pt x="244" y="219"/>
                        <a:pt x="244" y="219"/>
                      </a:cubicBezTo>
                      <a:cubicBezTo>
                        <a:pt x="270" y="219"/>
                        <a:pt x="270" y="219"/>
                        <a:pt x="270" y="219"/>
                      </a:cubicBezTo>
                      <a:cubicBezTo>
                        <a:pt x="305" y="219"/>
                        <a:pt x="332" y="192"/>
                        <a:pt x="332" y="156"/>
                      </a:cubicBezTo>
                      <a:cubicBezTo>
                        <a:pt x="332" y="125"/>
                        <a:pt x="305" y="98"/>
                        <a:pt x="279" y="94"/>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46" name="Freeform 3746"/>
                <p:cNvSpPr>
                  <a:spLocks/>
                </p:cNvSpPr>
                <p:nvPr/>
              </p:nvSpPr>
              <p:spPr bwMode="auto">
                <a:xfrm>
                  <a:off x="6780987" y="5735637"/>
                  <a:ext cx="142875" cy="17463"/>
                </a:xfrm>
                <a:custGeom>
                  <a:avLst/>
                  <a:gdLst>
                    <a:gd name="T0" fmla="*/ 0 w 90"/>
                    <a:gd name="T1" fmla="*/ 0 h 11"/>
                    <a:gd name="T2" fmla="*/ 90 w 90"/>
                    <a:gd name="T3" fmla="*/ 0 h 11"/>
                    <a:gd name="T4" fmla="*/ 90 w 90"/>
                    <a:gd name="T5" fmla="*/ 11 h 11"/>
                    <a:gd name="T6" fmla="*/ 0 w 90"/>
                    <a:gd name="T7" fmla="*/ 11 h 11"/>
                    <a:gd name="T8" fmla="*/ 0 w 90"/>
                    <a:gd name="T9" fmla="*/ 0 h 11"/>
                    <a:gd name="T10" fmla="*/ 0 w 90"/>
                    <a:gd name="T11" fmla="*/ 0 h 11"/>
                  </a:gdLst>
                  <a:ahLst/>
                  <a:cxnLst>
                    <a:cxn ang="0">
                      <a:pos x="T0" y="T1"/>
                    </a:cxn>
                    <a:cxn ang="0">
                      <a:pos x="T2" y="T3"/>
                    </a:cxn>
                    <a:cxn ang="0">
                      <a:pos x="T4" y="T5"/>
                    </a:cxn>
                    <a:cxn ang="0">
                      <a:pos x="T6" y="T7"/>
                    </a:cxn>
                    <a:cxn ang="0">
                      <a:pos x="T8" y="T9"/>
                    </a:cxn>
                    <a:cxn ang="0">
                      <a:pos x="T10" y="T11"/>
                    </a:cxn>
                  </a:cxnLst>
                  <a:rect l="0" t="0" r="r" b="b"/>
                  <a:pathLst>
                    <a:path w="90" h="11">
                      <a:moveTo>
                        <a:pt x="0" y="0"/>
                      </a:moveTo>
                      <a:lnTo>
                        <a:pt x="90" y="0"/>
                      </a:lnTo>
                      <a:lnTo>
                        <a:pt x="90" y="11"/>
                      </a:lnTo>
                      <a:lnTo>
                        <a:pt x="0" y="11"/>
                      </a:lnTo>
                      <a:lnTo>
                        <a:pt x="0" y="0"/>
                      </a:lnTo>
                      <a:lnTo>
                        <a:pt x="0"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47" name="Freeform 3747"/>
                <p:cNvSpPr>
                  <a:spLocks/>
                </p:cNvSpPr>
                <p:nvPr/>
              </p:nvSpPr>
              <p:spPr bwMode="auto">
                <a:xfrm>
                  <a:off x="6709550" y="5518150"/>
                  <a:ext cx="287338" cy="174625"/>
                </a:xfrm>
                <a:custGeom>
                  <a:avLst/>
                  <a:gdLst>
                    <a:gd name="T0" fmla="*/ 139 w 139"/>
                    <a:gd name="T1" fmla="*/ 79 h 84"/>
                    <a:gd name="T2" fmla="*/ 135 w 139"/>
                    <a:gd name="T3" fmla="*/ 84 h 84"/>
                    <a:gd name="T4" fmla="*/ 4 w 139"/>
                    <a:gd name="T5" fmla="*/ 84 h 84"/>
                    <a:gd name="T6" fmla="*/ 0 w 139"/>
                    <a:gd name="T7" fmla="*/ 79 h 84"/>
                    <a:gd name="T8" fmla="*/ 0 w 139"/>
                    <a:gd name="T9" fmla="*/ 4 h 84"/>
                    <a:gd name="T10" fmla="*/ 4 w 139"/>
                    <a:gd name="T11" fmla="*/ 0 h 84"/>
                    <a:gd name="T12" fmla="*/ 135 w 139"/>
                    <a:gd name="T13" fmla="*/ 0 h 84"/>
                    <a:gd name="T14" fmla="*/ 139 w 139"/>
                    <a:gd name="T15" fmla="*/ 4 h 84"/>
                    <a:gd name="T16" fmla="*/ 139 w 139"/>
                    <a:gd name="T17" fmla="*/ 79 h 84"/>
                    <a:gd name="T18" fmla="*/ 139 w 139"/>
                    <a:gd name="T19" fmla="*/ 7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84">
                      <a:moveTo>
                        <a:pt x="139" y="79"/>
                      </a:moveTo>
                      <a:cubicBezTo>
                        <a:pt x="139" y="82"/>
                        <a:pt x="137" y="84"/>
                        <a:pt x="135" y="84"/>
                      </a:cubicBezTo>
                      <a:cubicBezTo>
                        <a:pt x="4" y="84"/>
                        <a:pt x="4" y="84"/>
                        <a:pt x="4" y="84"/>
                      </a:cubicBezTo>
                      <a:cubicBezTo>
                        <a:pt x="1" y="84"/>
                        <a:pt x="0" y="82"/>
                        <a:pt x="0" y="79"/>
                      </a:cubicBezTo>
                      <a:cubicBezTo>
                        <a:pt x="0" y="4"/>
                        <a:pt x="0" y="4"/>
                        <a:pt x="0" y="4"/>
                      </a:cubicBezTo>
                      <a:cubicBezTo>
                        <a:pt x="0" y="1"/>
                        <a:pt x="1" y="0"/>
                        <a:pt x="4" y="0"/>
                      </a:cubicBezTo>
                      <a:cubicBezTo>
                        <a:pt x="135" y="0"/>
                        <a:pt x="135" y="0"/>
                        <a:pt x="135" y="0"/>
                      </a:cubicBezTo>
                      <a:cubicBezTo>
                        <a:pt x="137" y="0"/>
                        <a:pt x="139" y="1"/>
                        <a:pt x="139" y="4"/>
                      </a:cubicBezTo>
                      <a:cubicBezTo>
                        <a:pt x="139" y="79"/>
                        <a:pt x="139" y="79"/>
                        <a:pt x="139" y="79"/>
                      </a:cubicBezTo>
                      <a:cubicBezTo>
                        <a:pt x="139" y="79"/>
                        <a:pt x="139" y="79"/>
                        <a:pt x="139" y="79"/>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48" name="Freeform 3748"/>
                <p:cNvSpPr>
                  <a:spLocks/>
                </p:cNvSpPr>
                <p:nvPr/>
              </p:nvSpPr>
              <p:spPr bwMode="auto">
                <a:xfrm>
                  <a:off x="6736537" y="5537200"/>
                  <a:ext cx="233363" cy="130175"/>
                </a:xfrm>
                <a:custGeom>
                  <a:avLst/>
                  <a:gdLst>
                    <a:gd name="T0" fmla="*/ 113 w 113"/>
                    <a:gd name="T1" fmla="*/ 60 h 63"/>
                    <a:gd name="T2" fmla="*/ 112 w 113"/>
                    <a:gd name="T3" fmla="*/ 63 h 63"/>
                    <a:gd name="T4" fmla="*/ 1 w 113"/>
                    <a:gd name="T5" fmla="*/ 63 h 63"/>
                    <a:gd name="T6" fmla="*/ 0 w 113"/>
                    <a:gd name="T7" fmla="*/ 60 h 63"/>
                    <a:gd name="T8" fmla="*/ 0 w 113"/>
                    <a:gd name="T9" fmla="*/ 1 h 63"/>
                    <a:gd name="T10" fmla="*/ 1 w 113"/>
                    <a:gd name="T11" fmla="*/ 0 h 63"/>
                    <a:gd name="T12" fmla="*/ 112 w 113"/>
                    <a:gd name="T13" fmla="*/ 0 h 63"/>
                    <a:gd name="T14" fmla="*/ 113 w 113"/>
                    <a:gd name="T15" fmla="*/ 1 h 63"/>
                    <a:gd name="T16" fmla="*/ 113 w 113"/>
                    <a:gd name="T17" fmla="*/ 60 h 63"/>
                    <a:gd name="T18" fmla="*/ 113 w 113"/>
                    <a:gd name="T19"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63">
                      <a:moveTo>
                        <a:pt x="113" y="60"/>
                      </a:moveTo>
                      <a:cubicBezTo>
                        <a:pt x="113" y="61"/>
                        <a:pt x="112" y="63"/>
                        <a:pt x="112" y="63"/>
                      </a:cubicBezTo>
                      <a:cubicBezTo>
                        <a:pt x="1" y="63"/>
                        <a:pt x="1" y="63"/>
                        <a:pt x="1" y="63"/>
                      </a:cubicBezTo>
                      <a:cubicBezTo>
                        <a:pt x="0" y="63"/>
                        <a:pt x="0" y="61"/>
                        <a:pt x="0" y="60"/>
                      </a:cubicBezTo>
                      <a:cubicBezTo>
                        <a:pt x="0" y="1"/>
                        <a:pt x="0" y="1"/>
                        <a:pt x="0" y="1"/>
                      </a:cubicBezTo>
                      <a:cubicBezTo>
                        <a:pt x="0" y="0"/>
                        <a:pt x="0" y="0"/>
                        <a:pt x="1" y="0"/>
                      </a:cubicBezTo>
                      <a:cubicBezTo>
                        <a:pt x="112" y="0"/>
                        <a:pt x="112" y="0"/>
                        <a:pt x="112" y="0"/>
                      </a:cubicBezTo>
                      <a:cubicBezTo>
                        <a:pt x="112" y="0"/>
                        <a:pt x="113" y="0"/>
                        <a:pt x="113" y="1"/>
                      </a:cubicBezTo>
                      <a:cubicBezTo>
                        <a:pt x="113" y="60"/>
                        <a:pt x="113" y="60"/>
                        <a:pt x="113" y="60"/>
                      </a:cubicBezTo>
                      <a:cubicBezTo>
                        <a:pt x="113" y="60"/>
                        <a:pt x="113" y="60"/>
                        <a:pt x="113" y="60"/>
                      </a:cubicBez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49" name="Freeform 3749"/>
                <p:cNvSpPr>
                  <a:spLocks/>
                </p:cNvSpPr>
                <p:nvPr/>
              </p:nvSpPr>
              <p:spPr bwMode="auto">
                <a:xfrm>
                  <a:off x="6836550" y="5688012"/>
                  <a:ext cx="33338" cy="47625"/>
                </a:xfrm>
                <a:custGeom>
                  <a:avLst/>
                  <a:gdLst>
                    <a:gd name="T0" fmla="*/ 0 w 21"/>
                    <a:gd name="T1" fmla="*/ 0 h 30"/>
                    <a:gd name="T2" fmla="*/ 21 w 21"/>
                    <a:gd name="T3" fmla="*/ 0 h 30"/>
                    <a:gd name="T4" fmla="*/ 21 w 21"/>
                    <a:gd name="T5" fmla="*/ 30 h 30"/>
                    <a:gd name="T6" fmla="*/ 0 w 21"/>
                    <a:gd name="T7" fmla="*/ 30 h 30"/>
                    <a:gd name="T8" fmla="*/ 0 w 21"/>
                    <a:gd name="T9" fmla="*/ 0 h 30"/>
                    <a:gd name="T10" fmla="*/ 0 w 21"/>
                    <a:gd name="T11" fmla="*/ 0 h 30"/>
                  </a:gdLst>
                  <a:ahLst/>
                  <a:cxnLst>
                    <a:cxn ang="0">
                      <a:pos x="T0" y="T1"/>
                    </a:cxn>
                    <a:cxn ang="0">
                      <a:pos x="T2" y="T3"/>
                    </a:cxn>
                    <a:cxn ang="0">
                      <a:pos x="T4" y="T5"/>
                    </a:cxn>
                    <a:cxn ang="0">
                      <a:pos x="T6" y="T7"/>
                    </a:cxn>
                    <a:cxn ang="0">
                      <a:pos x="T8" y="T9"/>
                    </a:cxn>
                    <a:cxn ang="0">
                      <a:pos x="T10" y="T11"/>
                    </a:cxn>
                  </a:cxnLst>
                  <a:rect l="0" t="0" r="r" b="b"/>
                  <a:pathLst>
                    <a:path w="21" h="30">
                      <a:moveTo>
                        <a:pt x="0" y="0"/>
                      </a:moveTo>
                      <a:lnTo>
                        <a:pt x="21" y="0"/>
                      </a:lnTo>
                      <a:lnTo>
                        <a:pt x="21" y="30"/>
                      </a:lnTo>
                      <a:lnTo>
                        <a:pt x="0" y="30"/>
                      </a:lnTo>
                      <a:lnTo>
                        <a:pt x="0" y="0"/>
                      </a:lnTo>
                      <a:lnTo>
                        <a:pt x="0"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50" name="Freeform 3750"/>
                <p:cNvSpPr>
                  <a:spLocks/>
                </p:cNvSpPr>
                <p:nvPr/>
              </p:nvSpPr>
              <p:spPr bwMode="auto">
                <a:xfrm>
                  <a:off x="6917512" y="5619750"/>
                  <a:ext cx="103188" cy="184150"/>
                </a:xfrm>
                <a:custGeom>
                  <a:avLst/>
                  <a:gdLst>
                    <a:gd name="T0" fmla="*/ 50 w 50"/>
                    <a:gd name="T1" fmla="*/ 86 h 89"/>
                    <a:gd name="T2" fmla="*/ 47 w 50"/>
                    <a:gd name="T3" fmla="*/ 89 h 89"/>
                    <a:gd name="T4" fmla="*/ 5 w 50"/>
                    <a:gd name="T5" fmla="*/ 89 h 89"/>
                    <a:gd name="T6" fmla="*/ 0 w 50"/>
                    <a:gd name="T7" fmla="*/ 86 h 89"/>
                    <a:gd name="T8" fmla="*/ 0 w 50"/>
                    <a:gd name="T9" fmla="*/ 5 h 89"/>
                    <a:gd name="T10" fmla="*/ 5 w 50"/>
                    <a:gd name="T11" fmla="*/ 0 h 89"/>
                    <a:gd name="T12" fmla="*/ 47 w 50"/>
                    <a:gd name="T13" fmla="*/ 0 h 89"/>
                    <a:gd name="T14" fmla="*/ 50 w 50"/>
                    <a:gd name="T15" fmla="*/ 5 h 89"/>
                    <a:gd name="T16" fmla="*/ 50 w 50"/>
                    <a:gd name="T17" fmla="*/ 86 h 89"/>
                    <a:gd name="T18" fmla="*/ 50 w 50"/>
                    <a:gd name="T19" fmla="*/ 8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89">
                      <a:moveTo>
                        <a:pt x="50" y="86"/>
                      </a:moveTo>
                      <a:cubicBezTo>
                        <a:pt x="50" y="88"/>
                        <a:pt x="49" y="89"/>
                        <a:pt x="47" y="89"/>
                      </a:cubicBezTo>
                      <a:cubicBezTo>
                        <a:pt x="5" y="89"/>
                        <a:pt x="5" y="89"/>
                        <a:pt x="5" y="89"/>
                      </a:cubicBezTo>
                      <a:cubicBezTo>
                        <a:pt x="2" y="89"/>
                        <a:pt x="0" y="88"/>
                        <a:pt x="0" y="86"/>
                      </a:cubicBezTo>
                      <a:cubicBezTo>
                        <a:pt x="0" y="5"/>
                        <a:pt x="0" y="5"/>
                        <a:pt x="0" y="5"/>
                      </a:cubicBezTo>
                      <a:cubicBezTo>
                        <a:pt x="0" y="2"/>
                        <a:pt x="2" y="0"/>
                        <a:pt x="5" y="0"/>
                      </a:cubicBezTo>
                      <a:cubicBezTo>
                        <a:pt x="47" y="0"/>
                        <a:pt x="47" y="0"/>
                        <a:pt x="47" y="0"/>
                      </a:cubicBezTo>
                      <a:cubicBezTo>
                        <a:pt x="49" y="0"/>
                        <a:pt x="50" y="2"/>
                        <a:pt x="50" y="5"/>
                      </a:cubicBezTo>
                      <a:cubicBezTo>
                        <a:pt x="50" y="86"/>
                        <a:pt x="50" y="86"/>
                        <a:pt x="50" y="86"/>
                      </a:cubicBezTo>
                      <a:cubicBezTo>
                        <a:pt x="50" y="86"/>
                        <a:pt x="50" y="86"/>
                        <a:pt x="50" y="86"/>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51" name="Freeform 3751"/>
                <p:cNvSpPr>
                  <a:spLocks/>
                </p:cNvSpPr>
                <p:nvPr/>
              </p:nvSpPr>
              <p:spPr bwMode="auto">
                <a:xfrm>
                  <a:off x="6558737" y="5603875"/>
                  <a:ext cx="230188" cy="160338"/>
                </a:xfrm>
                <a:custGeom>
                  <a:avLst/>
                  <a:gdLst>
                    <a:gd name="T0" fmla="*/ 0 w 145"/>
                    <a:gd name="T1" fmla="*/ 0 h 101"/>
                    <a:gd name="T2" fmla="*/ 145 w 145"/>
                    <a:gd name="T3" fmla="*/ 0 h 101"/>
                    <a:gd name="T4" fmla="*/ 145 w 145"/>
                    <a:gd name="T5" fmla="*/ 101 h 101"/>
                    <a:gd name="T6" fmla="*/ 0 w 145"/>
                    <a:gd name="T7" fmla="*/ 101 h 101"/>
                    <a:gd name="T8" fmla="*/ 0 w 145"/>
                    <a:gd name="T9" fmla="*/ 0 h 101"/>
                    <a:gd name="T10" fmla="*/ 0 w 145"/>
                    <a:gd name="T11" fmla="*/ 0 h 101"/>
                  </a:gdLst>
                  <a:ahLst/>
                  <a:cxnLst>
                    <a:cxn ang="0">
                      <a:pos x="T0" y="T1"/>
                    </a:cxn>
                    <a:cxn ang="0">
                      <a:pos x="T2" y="T3"/>
                    </a:cxn>
                    <a:cxn ang="0">
                      <a:pos x="T4" y="T5"/>
                    </a:cxn>
                    <a:cxn ang="0">
                      <a:pos x="T6" y="T7"/>
                    </a:cxn>
                    <a:cxn ang="0">
                      <a:pos x="T8" y="T9"/>
                    </a:cxn>
                    <a:cxn ang="0">
                      <a:pos x="T10" y="T11"/>
                    </a:cxn>
                  </a:cxnLst>
                  <a:rect l="0" t="0" r="r" b="b"/>
                  <a:pathLst>
                    <a:path w="145" h="101">
                      <a:moveTo>
                        <a:pt x="0" y="0"/>
                      </a:moveTo>
                      <a:lnTo>
                        <a:pt x="145" y="0"/>
                      </a:lnTo>
                      <a:lnTo>
                        <a:pt x="145" y="101"/>
                      </a:lnTo>
                      <a:lnTo>
                        <a:pt x="0" y="101"/>
                      </a:lnTo>
                      <a:lnTo>
                        <a:pt x="0" y="0"/>
                      </a:lnTo>
                      <a:lnTo>
                        <a:pt x="0" y="0"/>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52" name="Freeform 3752"/>
                <p:cNvSpPr>
                  <a:spLocks/>
                </p:cNvSpPr>
                <p:nvPr/>
              </p:nvSpPr>
              <p:spPr bwMode="auto">
                <a:xfrm>
                  <a:off x="6566675" y="5618162"/>
                  <a:ext cx="217488" cy="139700"/>
                </a:xfrm>
                <a:custGeom>
                  <a:avLst/>
                  <a:gdLst>
                    <a:gd name="T0" fmla="*/ 0 w 137"/>
                    <a:gd name="T1" fmla="*/ 0 h 88"/>
                    <a:gd name="T2" fmla="*/ 137 w 137"/>
                    <a:gd name="T3" fmla="*/ 0 h 88"/>
                    <a:gd name="T4" fmla="*/ 137 w 137"/>
                    <a:gd name="T5" fmla="*/ 88 h 88"/>
                    <a:gd name="T6" fmla="*/ 0 w 137"/>
                    <a:gd name="T7" fmla="*/ 88 h 88"/>
                    <a:gd name="T8" fmla="*/ 0 w 137"/>
                    <a:gd name="T9" fmla="*/ 0 h 88"/>
                    <a:gd name="T10" fmla="*/ 0 w 137"/>
                    <a:gd name="T11" fmla="*/ 0 h 88"/>
                  </a:gdLst>
                  <a:ahLst/>
                  <a:cxnLst>
                    <a:cxn ang="0">
                      <a:pos x="T0" y="T1"/>
                    </a:cxn>
                    <a:cxn ang="0">
                      <a:pos x="T2" y="T3"/>
                    </a:cxn>
                    <a:cxn ang="0">
                      <a:pos x="T4" y="T5"/>
                    </a:cxn>
                    <a:cxn ang="0">
                      <a:pos x="T6" y="T7"/>
                    </a:cxn>
                    <a:cxn ang="0">
                      <a:pos x="T8" y="T9"/>
                    </a:cxn>
                    <a:cxn ang="0">
                      <a:pos x="T10" y="T11"/>
                    </a:cxn>
                  </a:cxnLst>
                  <a:rect l="0" t="0" r="r" b="b"/>
                  <a:pathLst>
                    <a:path w="137" h="88">
                      <a:moveTo>
                        <a:pt x="0" y="0"/>
                      </a:moveTo>
                      <a:lnTo>
                        <a:pt x="137" y="0"/>
                      </a:lnTo>
                      <a:lnTo>
                        <a:pt x="137" y="88"/>
                      </a:lnTo>
                      <a:lnTo>
                        <a:pt x="0" y="88"/>
                      </a:lnTo>
                      <a:lnTo>
                        <a:pt x="0" y="0"/>
                      </a:lnTo>
                      <a:lnTo>
                        <a:pt x="0"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53" name="Freeform 3753"/>
                <p:cNvSpPr>
                  <a:spLocks/>
                </p:cNvSpPr>
                <p:nvPr/>
              </p:nvSpPr>
              <p:spPr bwMode="auto">
                <a:xfrm>
                  <a:off x="6520637" y="5767387"/>
                  <a:ext cx="301625" cy="11113"/>
                </a:xfrm>
                <a:custGeom>
                  <a:avLst/>
                  <a:gdLst>
                    <a:gd name="T0" fmla="*/ 0 w 146"/>
                    <a:gd name="T1" fmla="*/ 0 h 6"/>
                    <a:gd name="T2" fmla="*/ 0 w 146"/>
                    <a:gd name="T3" fmla="*/ 0 h 6"/>
                    <a:gd name="T4" fmla="*/ 6 w 146"/>
                    <a:gd name="T5" fmla="*/ 6 h 6"/>
                    <a:gd name="T6" fmla="*/ 140 w 146"/>
                    <a:gd name="T7" fmla="*/ 6 h 6"/>
                    <a:gd name="T8" fmla="*/ 146 w 146"/>
                    <a:gd name="T9" fmla="*/ 0 h 6"/>
                    <a:gd name="T10" fmla="*/ 146 w 146"/>
                    <a:gd name="T11" fmla="*/ 0 h 6"/>
                    <a:gd name="T12" fmla="*/ 0 w 146"/>
                    <a:gd name="T13" fmla="*/ 0 h 6"/>
                    <a:gd name="T14" fmla="*/ 0 w 146"/>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6">
                      <a:moveTo>
                        <a:pt x="0" y="0"/>
                      </a:moveTo>
                      <a:cubicBezTo>
                        <a:pt x="0" y="0"/>
                        <a:pt x="0" y="0"/>
                        <a:pt x="0" y="0"/>
                      </a:cubicBezTo>
                      <a:cubicBezTo>
                        <a:pt x="0" y="3"/>
                        <a:pt x="3" y="6"/>
                        <a:pt x="6" y="6"/>
                      </a:cubicBezTo>
                      <a:cubicBezTo>
                        <a:pt x="140" y="6"/>
                        <a:pt x="140" y="6"/>
                        <a:pt x="140" y="6"/>
                      </a:cubicBezTo>
                      <a:cubicBezTo>
                        <a:pt x="144" y="6"/>
                        <a:pt x="146" y="3"/>
                        <a:pt x="146" y="0"/>
                      </a:cubicBezTo>
                      <a:cubicBezTo>
                        <a:pt x="146" y="0"/>
                        <a:pt x="146" y="0"/>
                        <a:pt x="146" y="0"/>
                      </a:cubicBezTo>
                      <a:cubicBezTo>
                        <a:pt x="0" y="0"/>
                        <a:pt x="0" y="0"/>
                        <a:pt x="0" y="0"/>
                      </a:cubicBezTo>
                      <a:cubicBezTo>
                        <a:pt x="0" y="0"/>
                        <a:pt x="0" y="0"/>
                        <a:pt x="0" y="0"/>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54" name="Freeform 3754"/>
                <p:cNvSpPr>
                  <a:spLocks/>
                </p:cNvSpPr>
                <p:nvPr/>
              </p:nvSpPr>
              <p:spPr bwMode="auto">
                <a:xfrm>
                  <a:off x="6653987" y="5710237"/>
                  <a:ext cx="271463" cy="174625"/>
                </a:xfrm>
                <a:custGeom>
                  <a:avLst/>
                  <a:gdLst>
                    <a:gd name="T0" fmla="*/ 132 w 132"/>
                    <a:gd name="T1" fmla="*/ 75 h 84"/>
                    <a:gd name="T2" fmla="*/ 122 w 132"/>
                    <a:gd name="T3" fmla="*/ 26 h 84"/>
                    <a:gd name="T4" fmla="*/ 122 w 132"/>
                    <a:gd name="T5" fmla="*/ 5 h 84"/>
                    <a:gd name="T6" fmla="*/ 117 w 132"/>
                    <a:gd name="T7" fmla="*/ 0 h 84"/>
                    <a:gd name="T8" fmla="*/ 84 w 132"/>
                    <a:gd name="T9" fmla="*/ 0 h 84"/>
                    <a:gd name="T10" fmla="*/ 66 w 132"/>
                    <a:gd name="T11" fmla="*/ 0 h 84"/>
                    <a:gd name="T12" fmla="*/ 6 w 132"/>
                    <a:gd name="T13" fmla="*/ 0 h 84"/>
                    <a:gd name="T14" fmla="*/ 0 w 132"/>
                    <a:gd name="T15" fmla="*/ 5 h 84"/>
                    <a:gd name="T16" fmla="*/ 0 w 132"/>
                    <a:gd name="T17" fmla="*/ 79 h 84"/>
                    <a:gd name="T18" fmla="*/ 6 w 132"/>
                    <a:gd name="T19" fmla="*/ 84 h 84"/>
                    <a:gd name="T20" fmla="*/ 117 w 132"/>
                    <a:gd name="T21" fmla="*/ 84 h 84"/>
                    <a:gd name="T22" fmla="*/ 122 w 132"/>
                    <a:gd name="T23" fmla="*/ 79 h 84"/>
                    <a:gd name="T24" fmla="*/ 122 w 132"/>
                    <a:gd name="T25" fmla="*/ 78 h 84"/>
                    <a:gd name="T26" fmla="*/ 130 w 132"/>
                    <a:gd name="T27" fmla="*/ 78 h 84"/>
                    <a:gd name="T28" fmla="*/ 132 w 132"/>
                    <a:gd name="T29" fmla="*/ 76 h 84"/>
                    <a:gd name="T30" fmla="*/ 132 w 132"/>
                    <a:gd name="T31" fmla="*/ 7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84">
                      <a:moveTo>
                        <a:pt x="132" y="75"/>
                      </a:moveTo>
                      <a:cubicBezTo>
                        <a:pt x="122" y="26"/>
                        <a:pt x="122" y="26"/>
                        <a:pt x="122" y="26"/>
                      </a:cubicBezTo>
                      <a:cubicBezTo>
                        <a:pt x="122" y="5"/>
                        <a:pt x="122" y="5"/>
                        <a:pt x="122" y="5"/>
                      </a:cubicBezTo>
                      <a:cubicBezTo>
                        <a:pt x="122" y="2"/>
                        <a:pt x="120" y="0"/>
                        <a:pt x="117" y="0"/>
                      </a:cubicBezTo>
                      <a:cubicBezTo>
                        <a:pt x="84" y="0"/>
                        <a:pt x="84" y="0"/>
                        <a:pt x="84" y="0"/>
                      </a:cubicBezTo>
                      <a:cubicBezTo>
                        <a:pt x="66" y="0"/>
                        <a:pt x="66" y="0"/>
                        <a:pt x="66" y="0"/>
                      </a:cubicBezTo>
                      <a:cubicBezTo>
                        <a:pt x="6" y="0"/>
                        <a:pt x="6" y="0"/>
                        <a:pt x="6" y="0"/>
                      </a:cubicBezTo>
                      <a:cubicBezTo>
                        <a:pt x="2" y="0"/>
                        <a:pt x="0" y="2"/>
                        <a:pt x="0" y="5"/>
                      </a:cubicBezTo>
                      <a:cubicBezTo>
                        <a:pt x="0" y="79"/>
                        <a:pt x="0" y="79"/>
                        <a:pt x="0" y="79"/>
                      </a:cubicBezTo>
                      <a:cubicBezTo>
                        <a:pt x="0" y="82"/>
                        <a:pt x="2" y="84"/>
                        <a:pt x="6" y="84"/>
                      </a:cubicBezTo>
                      <a:cubicBezTo>
                        <a:pt x="117" y="84"/>
                        <a:pt x="117" y="84"/>
                        <a:pt x="117" y="84"/>
                      </a:cubicBezTo>
                      <a:cubicBezTo>
                        <a:pt x="120" y="84"/>
                        <a:pt x="122" y="82"/>
                        <a:pt x="122" y="79"/>
                      </a:cubicBezTo>
                      <a:cubicBezTo>
                        <a:pt x="122" y="78"/>
                        <a:pt x="122" y="78"/>
                        <a:pt x="122" y="78"/>
                      </a:cubicBezTo>
                      <a:cubicBezTo>
                        <a:pt x="130" y="78"/>
                        <a:pt x="130" y="78"/>
                        <a:pt x="130" y="78"/>
                      </a:cubicBezTo>
                      <a:cubicBezTo>
                        <a:pt x="132" y="78"/>
                        <a:pt x="132" y="77"/>
                        <a:pt x="132" y="76"/>
                      </a:cubicBezTo>
                      <a:cubicBezTo>
                        <a:pt x="132" y="76"/>
                        <a:pt x="132" y="75"/>
                        <a:pt x="132" y="75"/>
                      </a:cubicBez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55" name="Freeform 3755"/>
                <p:cNvSpPr>
                  <a:spLocks/>
                </p:cNvSpPr>
                <p:nvPr/>
              </p:nvSpPr>
              <p:spPr bwMode="auto">
                <a:xfrm>
                  <a:off x="6669862" y="5727700"/>
                  <a:ext cx="219075" cy="141288"/>
                </a:xfrm>
                <a:custGeom>
                  <a:avLst/>
                  <a:gdLst>
                    <a:gd name="T0" fmla="*/ 0 w 138"/>
                    <a:gd name="T1" fmla="*/ 0 h 89"/>
                    <a:gd name="T2" fmla="*/ 138 w 138"/>
                    <a:gd name="T3" fmla="*/ 0 h 89"/>
                    <a:gd name="T4" fmla="*/ 138 w 138"/>
                    <a:gd name="T5" fmla="*/ 89 h 89"/>
                    <a:gd name="T6" fmla="*/ 0 w 138"/>
                    <a:gd name="T7" fmla="*/ 89 h 89"/>
                    <a:gd name="T8" fmla="*/ 0 w 138"/>
                    <a:gd name="T9" fmla="*/ 0 h 89"/>
                    <a:gd name="T10" fmla="*/ 0 w 138"/>
                    <a:gd name="T11" fmla="*/ 0 h 89"/>
                  </a:gdLst>
                  <a:ahLst/>
                  <a:cxnLst>
                    <a:cxn ang="0">
                      <a:pos x="T0" y="T1"/>
                    </a:cxn>
                    <a:cxn ang="0">
                      <a:pos x="T2" y="T3"/>
                    </a:cxn>
                    <a:cxn ang="0">
                      <a:pos x="T4" y="T5"/>
                    </a:cxn>
                    <a:cxn ang="0">
                      <a:pos x="T6" y="T7"/>
                    </a:cxn>
                    <a:cxn ang="0">
                      <a:pos x="T8" y="T9"/>
                    </a:cxn>
                    <a:cxn ang="0">
                      <a:pos x="T10" y="T11"/>
                    </a:cxn>
                  </a:cxnLst>
                  <a:rect l="0" t="0" r="r" b="b"/>
                  <a:pathLst>
                    <a:path w="138" h="89">
                      <a:moveTo>
                        <a:pt x="0" y="0"/>
                      </a:moveTo>
                      <a:lnTo>
                        <a:pt x="138" y="0"/>
                      </a:lnTo>
                      <a:lnTo>
                        <a:pt x="138" y="89"/>
                      </a:lnTo>
                      <a:lnTo>
                        <a:pt x="0" y="89"/>
                      </a:lnTo>
                      <a:lnTo>
                        <a:pt x="0" y="0"/>
                      </a:lnTo>
                      <a:lnTo>
                        <a:pt x="0" y="0"/>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72" name="Freeform 3777"/>
                <p:cNvSpPr>
                  <a:spLocks/>
                </p:cNvSpPr>
                <p:nvPr/>
              </p:nvSpPr>
              <p:spPr bwMode="auto">
                <a:xfrm>
                  <a:off x="6928625" y="5645150"/>
                  <a:ext cx="82550" cy="131762"/>
                </a:xfrm>
                <a:custGeom>
                  <a:avLst/>
                  <a:gdLst>
                    <a:gd name="T0" fmla="*/ 0 w 52"/>
                    <a:gd name="T1" fmla="*/ 0 h 83"/>
                    <a:gd name="T2" fmla="*/ 52 w 52"/>
                    <a:gd name="T3" fmla="*/ 0 h 83"/>
                    <a:gd name="T4" fmla="*/ 52 w 52"/>
                    <a:gd name="T5" fmla="*/ 83 h 83"/>
                    <a:gd name="T6" fmla="*/ 0 w 52"/>
                    <a:gd name="T7" fmla="*/ 83 h 83"/>
                    <a:gd name="T8" fmla="*/ 0 w 52"/>
                    <a:gd name="T9" fmla="*/ 0 h 83"/>
                    <a:gd name="T10" fmla="*/ 0 w 52"/>
                    <a:gd name="T11" fmla="*/ 0 h 83"/>
                  </a:gdLst>
                  <a:ahLst/>
                  <a:cxnLst>
                    <a:cxn ang="0">
                      <a:pos x="T0" y="T1"/>
                    </a:cxn>
                    <a:cxn ang="0">
                      <a:pos x="T2" y="T3"/>
                    </a:cxn>
                    <a:cxn ang="0">
                      <a:pos x="T4" y="T5"/>
                    </a:cxn>
                    <a:cxn ang="0">
                      <a:pos x="T6" y="T7"/>
                    </a:cxn>
                    <a:cxn ang="0">
                      <a:pos x="T8" y="T9"/>
                    </a:cxn>
                    <a:cxn ang="0">
                      <a:pos x="T10" y="T11"/>
                    </a:cxn>
                  </a:cxnLst>
                  <a:rect l="0" t="0" r="r" b="b"/>
                  <a:pathLst>
                    <a:path w="52" h="83">
                      <a:moveTo>
                        <a:pt x="0" y="0"/>
                      </a:moveTo>
                      <a:lnTo>
                        <a:pt x="52" y="0"/>
                      </a:lnTo>
                      <a:lnTo>
                        <a:pt x="52" y="83"/>
                      </a:lnTo>
                      <a:lnTo>
                        <a:pt x="0" y="83"/>
                      </a:lnTo>
                      <a:lnTo>
                        <a:pt x="0" y="0"/>
                      </a:lnTo>
                      <a:lnTo>
                        <a:pt x="0" y="0"/>
                      </a:ln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grpSp>
          <p:grpSp>
            <p:nvGrpSpPr>
              <p:cNvPr id="54" name="Group 53"/>
              <p:cNvGrpSpPr/>
              <p:nvPr/>
            </p:nvGrpSpPr>
            <p:grpSpPr>
              <a:xfrm>
                <a:off x="6108699" y="5893739"/>
                <a:ext cx="237203" cy="273096"/>
                <a:chOff x="6123537" y="5918802"/>
                <a:chExt cx="237203" cy="273096"/>
              </a:xfrm>
            </p:grpSpPr>
            <p:sp>
              <p:nvSpPr>
                <p:cNvPr id="682" name="Rectangle 29"/>
                <p:cNvSpPr>
                  <a:spLocks noChangeArrowheads="1"/>
                </p:cNvSpPr>
                <p:nvPr/>
              </p:nvSpPr>
              <p:spPr bwMode="auto">
                <a:xfrm>
                  <a:off x="6189080" y="6004633"/>
                  <a:ext cx="21848" cy="10455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83" name="Freeform 30"/>
                <p:cNvSpPr>
                  <a:spLocks/>
                </p:cNvSpPr>
                <p:nvPr/>
              </p:nvSpPr>
              <p:spPr bwMode="auto">
                <a:xfrm>
                  <a:off x="6224973" y="6004633"/>
                  <a:ext cx="84270" cy="104557"/>
                </a:xfrm>
                <a:custGeom>
                  <a:avLst/>
                  <a:gdLst>
                    <a:gd name="T0" fmla="*/ 54 w 54"/>
                    <a:gd name="T1" fmla="*/ 11 h 67"/>
                    <a:gd name="T2" fmla="*/ 34 w 54"/>
                    <a:gd name="T3" fmla="*/ 11 h 67"/>
                    <a:gd name="T4" fmla="*/ 34 w 54"/>
                    <a:gd name="T5" fmla="*/ 67 h 67"/>
                    <a:gd name="T6" fmla="*/ 20 w 54"/>
                    <a:gd name="T7" fmla="*/ 67 h 67"/>
                    <a:gd name="T8" fmla="*/ 20 w 54"/>
                    <a:gd name="T9" fmla="*/ 11 h 67"/>
                    <a:gd name="T10" fmla="*/ 0 w 54"/>
                    <a:gd name="T11" fmla="*/ 11 h 67"/>
                    <a:gd name="T12" fmla="*/ 0 w 54"/>
                    <a:gd name="T13" fmla="*/ 0 h 67"/>
                    <a:gd name="T14" fmla="*/ 54 w 54"/>
                    <a:gd name="T15" fmla="*/ 0 h 67"/>
                    <a:gd name="T16" fmla="*/ 54 w 54"/>
                    <a:gd name="T17"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67">
                      <a:moveTo>
                        <a:pt x="54" y="11"/>
                      </a:moveTo>
                      <a:lnTo>
                        <a:pt x="34" y="11"/>
                      </a:lnTo>
                      <a:lnTo>
                        <a:pt x="34" y="67"/>
                      </a:lnTo>
                      <a:lnTo>
                        <a:pt x="20" y="67"/>
                      </a:lnTo>
                      <a:lnTo>
                        <a:pt x="20" y="11"/>
                      </a:lnTo>
                      <a:lnTo>
                        <a:pt x="0" y="11"/>
                      </a:lnTo>
                      <a:lnTo>
                        <a:pt x="0" y="0"/>
                      </a:lnTo>
                      <a:lnTo>
                        <a:pt x="54" y="0"/>
                      </a:lnTo>
                      <a:lnTo>
                        <a:pt x="54" y="1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84" name="Freeform 31"/>
                <p:cNvSpPr>
                  <a:spLocks noEditPoints="1"/>
                </p:cNvSpPr>
                <p:nvPr/>
              </p:nvSpPr>
              <p:spPr bwMode="auto">
                <a:xfrm>
                  <a:off x="6123537" y="5918802"/>
                  <a:ext cx="237203" cy="273096"/>
                </a:xfrm>
                <a:custGeom>
                  <a:avLst/>
                  <a:gdLst>
                    <a:gd name="T0" fmla="*/ 75 w 152"/>
                    <a:gd name="T1" fmla="*/ 0 h 175"/>
                    <a:gd name="T2" fmla="*/ 0 w 152"/>
                    <a:gd name="T3" fmla="*/ 44 h 175"/>
                    <a:gd name="T4" fmla="*/ 0 w 152"/>
                    <a:gd name="T5" fmla="*/ 132 h 175"/>
                    <a:gd name="T6" fmla="*/ 77 w 152"/>
                    <a:gd name="T7" fmla="*/ 175 h 175"/>
                    <a:gd name="T8" fmla="*/ 152 w 152"/>
                    <a:gd name="T9" fmla="*/ 132 h 175"/>
                    <a:gd name="T10" fmla="*/ 152 w 152"/>
                    <a:gd name="T11" fmla="*/ 44 h 175"/>
                    <a:gd name="T12" fmla="*/ 75 w 152"/>
                    <a:gd name="T13" fmla="*/ 0 h 175"/>
                    <a:gd name="T14" fmla="*/ 141 w 152"/>
                    <a:gd name="T15" fmla="*/ 125 h 175"/>
                    <a:gd name="T16" fmla="*/ 77 w 152"/>
                    <a:gd name="T17" fmla="*/ 163 h 175"/>
                    <a:gd name="T18" fmla="*/ 11 w 152"/>
                    <a:gd name="T19" fmla="*/ 125 h 175"/>
                    <a:gd name="T20" fmla="*/ 11 w 152"/>
                    <a:gd name="T21" fmla="*/ 51 h 175"/>
                    <a:gd name="T22" fmla="*/ 75 w 152"/>
                    <a:gd name="T23" fmla="*/ 13 h 175"/>
                    <a:gd name="T24" fmla="*/ 141 w 152"/>
                    <a:gd name="T25" fmla="*/ 51 h 175"/>
                    <a:gd name="T26" fmla="*/ 141 w 152"/>
                    <a:gd name="T27" fmla="*/ 12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175">
                      <a:moveTo>
                        <a:pt x="75" y="0"/>
                      </a:moveTo>
                      <a:lnTo>
                        <a:pt x="0" y="44"/>
                      </a:lnTo>
                      <a:lnTo>
                        <a:pt x="0" y="132"/>
                      </a:lnTo>
                      <a:lnTo>
                        <a:pt x="77" y="175"/>
                      </a:lnTo>
                      <a:lnTo>
                        <a:pt x="152" y="132"/>
                      </a:lnTo>
                      <a:lnTo>
                        <a:pt x="152" y="44"/>
                      </a:lnTo>
                      <a:lnTo>
                        <a:pt x="75" y="0"/>
                      </a:lnTo>
                      <a:close/>
                      <a:moveTo>
                        <a:pt x="141" y="125"/>
                      </a:moveTo>
                      <a:lnTo>
                        <a:pt x="77" y="163"/>
                      </a:lnTo>
                      <a:lnTo>
                        <a:pt x="11" y="125"/>
                      </a:lnTo>
                      <a:lnTo>
                        <a:pt x="11" y="51"/>
                      </a:lnTo>
                      <a:lnTo>
                        <a:pt x="75" y="13"/>
                      </a:lnTo>
                      <a:lnTo>
                        <a:pt x="141" y="51"/>
                      </a:lnTo>
                      <a:lnTo>
                        <a:pt x="141" y="12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432" name="Freeform 3462"/>
              <p:cNvSpPr>
                <a:spLocks/>
              </p:cNvSpPr>
              <p:nvPr/>
            </p:nvSpPr>
            <p:spPr bwMode="auto">
              <a:xfrm>
                <a:off x="6074550" y="5575299"/>
                <a:ext cx="1588" cy="1587"/>
              </a:xfrm>
              <a:custGeom>
                <a:avLst/>
                <a:gdLst>
                  <a:gd name="T0" fmla="*/ 0 w 1"/>
                  <a:gd name="T1" fmla="*/ 0 h 1"/>
                  <a:gd name="T2" fmla="*/ 1 w 1"/>
                  <a:gd name="T3" fmla="*/ 0 h 1"/>
                  <a:gd name="T4" fmla="*/ 1 w 1"/>
                  <a:gd name="T5" fmla="*/ 1 h 1"/>
                  <a:gd name="T6" fmla="*/ 0 w 1"/>
                  <a:gd name="T7" fmla="*/ 1 h 1"/>
                  <a:gd name="T8" fmla="*/ 0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lnTo>
                      <a:pt x="1" y="0"/>
                    </a:lnTo>
                    <a:lnTo>
                      <a:pt x="1" y="1"/>
                    </a:lnTo>
                    <a:lnTo>
                      <a:pt x="0" y="1"/>
                    </a:lnTo>
                    <a:lnTo>
                      <a:pt x="0" y="0"/>
                    </a:lnTo>
                    <a:lnTo>
                      <a:pt x="0" y="0"/>
                    </a:ln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43" name="Freeform 3743"/>
              <p:cNvSpPr>
                <a:spLocks/>
              </p:cNvSpPr>
              <p:nvPr/>
            </p:nvSpPr>
            <p:spPr bwMode="auto">
              <a:xfrm>
                <a:off x="6131700" y="5702300"/>
                <a:ext cx="112713" cy="122238"/>
              </a:xfrm>
              <a:custGeom>
                <a:avLst/>
                <a:gdLst>
                  <a:gd name="T0" fmla="*/ 71 w 71"/>
                  <a:gd name="T1" fmla="*/ 59 h 77"/>
                  <a:gd name="T2" fmla="*/ 71 w 71"/>
                  <a:gd name="T3" fmla="*/ 59 h 77"/>
                  <a:gd name="T4" fmla="*/ 36 w 71"/>
                  <a:gd name="T5" fmla="*/ 77 h 77"/>
                  <a:gd name="T6" fmla="*/ 0 w 71"/>
                  <a:gd name="T7" fmla="*/ 59 h 77"/>
                  <a:gd name="T8" fmla="*/ 0 w 71"/>
                  <a:gd name="T9" fmla="*/ 0 h 77"/>
                  <a:gd name="T10" fmla="*/ 71 w 71"/>
                  <a:gd name="T11" fmla="*/ 0 h 77"/>
                  <a:gd name="T12" fmla="*/ 71 w 71"/>
                  <a:gd name="T13" fmla="*/ 59 h 77"/>
                </a:gdLst>
                <a:ahLst/>
                <a:cxnLst>
                  <a:cxn ang="0">
                    <a:pos x="T0" y="T1"/>
                  </a:cxn>
                  <a:cxn ang="0">
                    <a:pos x="T2" y="T3"/>
                  </a:cxn>
                  <a:cxn ang="0">
                    <a:pos x="T4" y="T5"/>
                  </a:cxn>
                  <a:cxn ang="0">
                    <a:pos x="T6" y="T7"/>
                  </a:cxn>
                  <a:cxn ang="0">
                    <a:pos x="T8" y="T9"/>
                  </a:cxn>
                  <a:cxn ang="0">
                    <a:pos x="T10" y="T11"/>
                  </a:cxn>
                  <a:cxn ang="0">
                    <a:pos x="T12" y="T13"/>
                  </a:cxn>
                </a:cxnLst>
                <a:rect l="0" t="0" r="r" b="b"/>
                <a:pathLst>
                  <a:path w="71" h="77">
                    <a:moveTo>
                      <a:pt x="71" y="59"/>
                    </a:moveTo>
                    <a:lnTo>
                      <a:pt x="71" y="59"/>
                    </a:lnTo>
                    <a:lnTo>
                      <a:pt x="36" y="77"/>
                    </a:lnTo>
                    <a:lnTo>
                      <a:pt x="0" y="59"/>
                    </a:lnTo>
                    <a:lnTo>
                      <a:pt x="0" y="0"/>
                    </a:lnTo>
                    <a:lnTo>
                      <a:pt x="71" y="0"/>
                    </a:lnTo>
                    <a:lnTo>
                      <a:pt x="71" y="59"/>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56" name="Freeform 3756"/>
              <p:cNvSpPr>
                <a:spLocks/>
              </p:cNvSpPr>
              <p:nvPr/>
            </p:nvSpPr>
            <p:spPr bwMode="auto">
              <a:xfrm>
                <a:off x="5615762" y="5903912"/>
                <a:ext cx="28575" cy="79375"/>
              </a:xfrm>
              <a:custGeom>
                <a:avLst/>
                <a:gdLst>
                  <a:gd name="T0" fmla="*/ 12 w 18"/>
                  <a:gd name="T1" fmla="*/ 0 h 50"/>
                  <a:gd name="T2" fmla="*/ 0 w 18"/>
                  <a:gd name="T3" fmla="*/ 49 h 50"/>
                  <a:gd name="T4" fmla="*/ 6 w 18"/>
                  <a:gd name="T5" fmla="*/ 50 h 50"/>
                  <a:gd name="T6" fmla="*/ 18 w 18"/>
                  <a:gd name="T7" fmla="*/ 1 h 50"/>
                  <a:gd name="T8" fmla="*/ 12 w 18"/>
                  <a:gd name="T9" fmla="*/ 0 h 50"/>
                  <a:gd name="T10" fmla="*/ 12 w 18"/>
                  <a:gd name="T11" fmla="*/ 0 h 50"/>
                  <a:gd name="T12" fmla="*/ 12 w 1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8" h="50">
                    <a:moveTo>
                      <a:pt x="12" y="0"/>
                    </a:moveTo>
                    <a:lnTo>
                      <a:pt x="0" y="49"/>
                    </a:lnTo>
                    <a:lnTo>
                      <a:pt x="6" y="50"/>
                    </a:lnTo>
                    <a:lnTo>
                      <a:pt x="18" y="1"/>
                    </a:lnTo>
                    <a:lnTo>
                      <a:pt x="12" y="0"/>
                    </a:lnTo>
                    <a:lnTo>
                      <a:pt x="12" y="0"/>
                    </a:lnTo>
                    <a:lnTo>
                      <a:pt x="12" y="0"/>
                    </a:lnTo>
                    <a:close/>
                  </a:path>
                </a:pathLst>
              </a:custGeom>
              <a:solidFill>
                <a:srgbClr val="F3F3F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58" name="Freeform 3758"/>
              <p:cNvSpPr>
                <a:spLocks/>
              </p:cNvSpPr>
              <p:nvPr/>
            </p:nvSpPr>
            <p:spPr bwMode="auto">
              <a:xfrm>
                <a:off x="6731775" y="5903912"/>
                <a:ext cx="25400" cy="79375"/>
              </a:xfrm>
              <a:custGeom>
                <a:avLst/>
                <a:gdLst>
                  <a:gd name="T0" fmla="*/ 7 w 16"/>
                  <a:gd name="T1" fmla="*/ 0 h 50"/>
                  <a:gd name="T2" fmla="*/ 16 w 16"/>
                  <a:gd name="T3" fmla="*/ 49 h 50"/>
                  <a:gd name="T4" fmla="*/ 9 w 16"/>
                  <a:gd name="T5" fmla="*/ 50 h 50"/>
                  <a:gd name="T6" fmla="*/ 0 w 16"/>
                  <a:gd name="T7" fmla="*/ 1 h 50"/>
                  <a:gd name="T8" fmla="*/ 7 w 16"/>
                  <a:gd name="T9" fmla="*/ 0 h 50"/>
                  <a:gd name="T10" fmla="*/ 7 w 16"/>
                  <a:gd name="T11" fmla="*/ 0 h 50"/>
                  <a:gd name="T12" fmla="*/ 7 w 16"/>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6" h="50">
                    <a:moveTo>
                      <a:pt x="7" y="0"/>
                    </a:moveTo>
                    <a:lnTo>
                      <a:pt x="16" y="49"/>
                    </a:lnTo>
                    <a:lnTo>
                      <a:pt x="9" y="50"/>
                    </a:lnTo>
                    <a:lnTo>
                      <a:pt x="0" y="1"/>
                    </a:lnTo>
                    <a:lnTo>
                      <a:pt x="7" y="0"/>
                    </a:lnTo>
                    <a:lnTo>
                      <a:pt x="7" y="0"/>
                    </a:lnTo>
                    <a:lnTo>
                      <a:pt x="7" y="0"/>
                    </a:lnTo>
                    <a:close/>
                  </a:path>
                </a:pathLst>
              </a:custGeom>
              <a:solidFill>
                <a:srgbClr val="F3F3F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grpSp>
            <p:nvGrpSpPr>
              <p:cNvPr id="52" name="Group 51"/>
              <p:cNvGrpSpPr/>
              <p:nvPr/>
            </p:nvGrpSpPr>
            <p:grpSpPr>
              <a:xfrm>
                <a:off x="6445427" y="5784418"/>
                <a:ext cx="545913" cy="192088"/>
                <a:chOff x="6446837" y="5783262"/>
                <a:chExt cx="545913" cy="192088"/>
              </a:xfrm>
            </p:grpSpPr>
            <p:sp>
              <p:nvSpPr>
                <p:cNvPr id="459" name="Freeform 3759"/>
                <p:cNvSpPr>
                  <a:spLocks/>
                </p:cNvSpPr>
                <p:nvPr/>
              </p:nvSpPr>
              <p:spPr bwMode="auto">
                <a:xfrm>
                  <a:off x="6446837" y="5783262"/>
                  <a:ext cx="370358" cy="192088"/>
                </a:xfrm>
                <a:custGeom>
                  <a:avLst/>
                  <a:gdLst>
                    <a:gd name="T0" fmla="*/ 94 w 234"/>
                    <a:gd name="T1" fmla="*/ 61 h 121"/>
                    <a:gd name="T2" fmla="*/ 223 w 234"/>
                    <a:gd name="T3" fmla="*/ 34 h 121"/>
                    <a:gd name="T4" fmla="*/ 234 w 234"/>
                    <a:gd name="T5" fmla="*/ 90 h 121"/>
                    <a:gd name="T6" fmla="*/ 80 w 234"/>
                    <a:gd name="T7" fmla="*/ 121 h 121"/>
                    <a:gd name="T8" fmla="*/ 80 w 234"/>
                    <a:gd name="T9" fmla="*/ 121 h 121"/>
                    <a:gd name="T10" fmla="*/ 80 w 234"/>
                    <a:gd name="T11" fmla="*/ 121 h 121"/>
                    <a:gd name="T12" fmla="*/ 0 w 234"/>
                    <a:gd name="T13" fmla="*/ 63 h 121"/>
                    <a:gd name="T14" fmla="*/ 10 w 234"/>
                    <a:gd name="T15" fmla="*/ 0 h 121"/>
                    <a:gd name="T16" fmla="*/ 94 w 234"/>
                    <a:gd name="T17" fmla="*/ 61 h 121"/>
                    <a:gd name="T18" fmla="*/ 94 w 234"/>
                    <a:gd name="T19" fmla="*/ 61 h 121"/>
                    <a:gd name="T20" fmla="*/ 94 w 234"/>
                    <a:gd name="T21" fmla="*/ 6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4" h="121">
                      <a:moveTo>
                        <a:pt x="94" y="61"/>
                      </a:moveTo>
                      <a:lnTo>
                        <a:pt x="223" y="34"/>
                      </a:lnTo>
                      <a:lnTo>
                        <a:pt x="234" y="90"/>
                      </a:lnTo>
                      <a:lnTo>
                        <a:pt x="80" y="121"/>
                      </a:lnTo>
                      <a:lnTo>
                        <a:pt x="80" y="121"/>
                      </a:lnTo>
                      <a:lnTo>
                        <a:pt x="80" y="121"/>
                      </a:lnTo>
                      <a:lnTo>
                        <a:pt x="0" y="63"/>
                      </a:lnTo>
                      <a:lnTo>
                        <a:pt x="10" y="0"/>
                      </a:lnTo>
                      <a:lnTo>
                        <a:pt x="94" y="61"/>
                      </a:lnTo>
                      <a:lnTo>
                        <a:pt x="94" y="61"/>
                      </a:lnTo>
                      <a:lnTo>
                        <a:pt x="94" y="61"/>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60" name="Freeform 3760"/>
                <p:cNvSpPr>
                  <a:spLocks/>
                </p:cNvSpPr>
                <p:nvPr/>
              </p:nvSpPr>
              <p:spPr bwMode="auto">
                <a:xfrm>
                  <a:off x="6807012" y="5830886"/>
                  <a:ext cx="185738" cy="82550"/>
                </a:xfrm>
                <a:custGeom>
                  <a:avLst/>
                  <a:gdLst>
                    <a:gd name="T0" fmla="*/ 0 w 90"/>
                    <a:gd name="T1" fmla="*/ 11 h 40"/>
                    <a:gd name="T2" fmla="*/ 19 w 90"/>
                    <a:gd name="T3" fmla="*/ 4 h 40"/>
                    <a:gd name="T4" fmla="*/ 27 w 90"/>
                    <a:gd name="T5" fmla="*/ 6 h 40"/>
                    <a:gd name="T6" fmla="*/ 47 w 90"/>
                    <a:gd name="T7" fmla="*/ 1 h 40"/>
                    <a:gd name="T8" fmla="*/ 60 w 90"/>
                    <a:gd name="T9" fmla="*/ 9 h 40"/>
                    <a:gd name="T10" fmla="*/ 60 w 90"/>
                    <a:gd name="T11" fmla="*/ 10 h 40"/>
                    <a:gd name="T12" fmla="*/ 50 w 90"/>
                    <a:gd name="T13" fmla="*/ 12 h 40"/>
                    <a:gd name="T14" fmla="*/ 39 w 90"/>
                    <a:gd name="T15" fmla="*/ 14 h 40"/>
                    <a:gd name="T16" fmla="*/ 53 w 90"/>
                    <a:gd name="T17" fmla="*/ 20 h 40"/>
                    <a:gd name="T18" fmla="*/ 77 w 90"/>
                    <a:gd name="T19" fmla="*/ 3 h 40"/>
                    <a:gd name="T20" fmla="*/ 90 w 90"/>
                    <a:gd name="T21" fmla="*/ 5 h 40"/>
                    <a:gd name="T22" fmla="*/ 90 w 90"/>
                    <a:gd name="T23" fmla="*/ 5 h 40"/>
                    <a:gd name="T24" fmla="*/ 83 w 90"/>
                    <a:gd name="T25" fmla="*/ 11 h 40"/>
                    <a:gd name="T26" fmla="*/ 75 w 90"/>
                    <a:gd name="T27" fmla="*/ 16 h 40"/>
                    <a:gd name="T28" fmla="*/ 43 w 90"/>
                    <a:gd name="T29" fmla="*/ 40 h 40"/>
                    <a:gd name="T30" fmla="*/ 43 w 90"/>
                    <a:gd name="T31" fmla="*/ 40 h 40"/>
                    <a:gd name="T32" fmla="*/ 43 w 90"/>
                    <a:gd name="T33" fmla="*/ 40 h 40"/>
                    <a:gd name="T34" fmla="*/ 38 w 90"/>
                    <a:gd name="T35" fmla="*/ 39 h 40"/>
                    <a:gd name="T36" fmla="*/ 30 w 90"/>
                    <a:gd name="T37" fmla="*/ 38 h 40"/>
                    <a:gd name="T38" fmla="*/ 30 w 90"/>
                    <a:gd name="T39" fmla="*/ 38 h 40"/>
                    <a:gd name="T40" fmla="*/ 14 w 90"/>
                    <a:gd name="T41" fmla="*/ 35 h 40"/>
                    <a:gd name="T42" fmla="*/ 5 w 90"/>
                    <a:gd name="T43" fmla="*/ 37 h 40"/>
                    <a:gd name="T44" fmla="*/ 0 w 90"/>
                    <a:gd name="T45" fmla="*/ 11 h 40"/>
                    <a:gd name="T46" fmla="*/ 0 w 90"/>
                    <a:gd name="T47" fmla="*/ 1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40">
                      <a:moveTo>
                        <a:pt x="0" y="11"/>
                      </a:moveTo>
                      <a:cubicBezTo>
                        <a:pt x="0" y="11"/>
                        <a:pt x="14" y="4"/>
                        <a:pt x="19" y="4"/>
                      </a:cubicBezTo>
                      <a:cubicBezTo>
                        <a:pt x="22" y="4"/>
                        <a:pt x="25" y="5"/>
                        <a:pt x="27" y="6"/>
                      </a:cubicBezTo>
                      <a:cubicBezTo>
                        <a:pt x="47" y="1"/>
                        <a:pt x="47" y="1"/>
                        <a:pt x="47" y="1"/>
                      </a:cubicBezTo>
                      <a:cubicBezTo>
                        <a:pt x="53" y="0"/>
                        <a:pt x="59" y="3"/>
                        <a:pt x="60" y="9"/>
                      </a:cubicBezTo>
                      <a:cubicBezTo>
                        <a:pt x="60" y="10"/>
                        <a:pt x="60" y="10"/>
                        <a:pt x="60" y="10"/>
                      </a:cubicBezTo>
                      <a:cubicBezTo>
                        <a:pt x="50" y="12"/>
                        <a:pt x="50" y="12"/>
                        <a:pt x="50" y="12"/>
                      </a:cubicBezTo>
                      <a:cubicBezTo>
                        <a:pt x="39" y="14"/>
                        <a:pt x="39" y="14"/>
                        <a:pt x="39" y="14"/>
                      </a:cubicBezTo>
                      <a:cubicBezTo>
                        <a:pt x="53" y="20"/>
                        <a:pt x="53" y="20"/>
                        <a:pt x="53" y="20"/>
                      </a:cubicBezTo>
                      <a:cubicBezTo>
                        <a:pt x="77" y="3"/>
                        <a:pt x="77" y="3"/>
                        <a:pt x="77" y="3"/>
                      </a:cubicBezTo>
                      <a:cubicBezTo>
                        <a:pt x="81" y="0"/>
                        <a:pt x="87" y="0"/>
                        <a:pt x="90" y="5"/>
                      </a:cubicBezTo>
                      <a:cubicBezTo>
                        <a:pt x="90" y="5"/>
                        <a:pt x="90" y="5"/>
                        <a:pt x="90" y="5"/>
                      </a:cubicBezTo>
                      <a:cubicBezTo>
                        <a:pt x="83" y="11"/>
                        <a:pt x="83" y="11"/>
                        <a:pt x="83" y="11"/>
                      </a:cubicBezTo>
                      <a:cubicBezTo>
                        <a:pt x="75" y="16"/>
                        <a:pt x="75" y="16"/>
                        <a:pt x="75" y="16"/>
                      </a:cubicBezTo>
                      <a:cubicBezTo>
                        <a:pt x="43" y="40"/>
                        <a:pt x="43" y="40"/>
                        <a:pt x="43" y="40"/>
                      </a:cubicBezTo>
                      <a:cubicBezTo>
                        <a:pt x="43" y="40"/>
                        <a:pt x="43" y="40"/>
                        <a:pt x="43" y="40"/>
                      </a:cubicBezTo>
                      <a:cubicBezTo>
                        <a:pt x="43" y="40"/>
                        <a:pt x="43" y="40"/>
                        <a:pt x="43" y="40"/>
                      </a:cubicBezTo>
                      <a:cubicBezTo>
                        <a:pt x="38" y="39"/>
                        <a:pt x="38" y="39"/>
                        <a:pt x="38" y="39"/>
                      </a:cubicBezTo>
                      <a:cubicBezTo>
                        <a:pt x="30" y="38"/>
                        <a:pt x="30" y="38"/>
                        <a:pt x="30" y="38"/>
                      </a:cubicBezTo>
                      <a:cubicBezTo>
                        <a:pt x="30" y="38"/>
                        <a:pt x="30" y="38"/>
                        <a:pt x="30" y="38"/>
                      </a:cubicBezTo>
                      <a:cubicBezTo>
                        <a:pt x="14" y="35"/>
                        <a:pt x="14" y="35"/>
                        <a:pt x="14" y="35"/>
                      </a:cubicBezTo>
                      <a:cubicBezTo>
                        <a:pt x="5" y="37"/>
                        <a:pt x="5" y="37"/>
                        <a:pt x="5" y="37"/>
                      </a:cubicBezTo>
                      <a:cubicBezTo>
                        <a:pt x="0" y="11"/>
                        <a:pt x="0" y="11"/>
                        <a:pt x="0" y="11"/>
                      </a:cubicBezTo>
                      <a:cubicBezTo>
                        <a:pt x="0" y="11"/>
                        <a:pt x="0" y="11"/>
                        <a:pt x="0" y="11"/>
                      </a:cubicBezTo>
                      <a:close/>
                    </a:path>
                  </a:pathLst>
                </a:custGeom>
                <a:solidFill>
                  <a:srgbClr val="CEA57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grpSp>
          <p:grpSp>
            <p:nvGrpSpPr>
              <p:cNvPr id="48" name="Group 47"/>
              <p:cNvGrpSpPr/>
              <p:nvPr/>
            </p:nvGrpSpPr>
            <p:grpSpPr>
              <a:xfrm>
                <a:off x="5475714" y="5791993"/>
                <a:ext cx="552450" cy="192088"/>
                <a:chOff x="5513387" y="5783262"/>
                <a:chExt cx="552450" cy="192088"/>
              </a:xfrm>
            </p:grpSpPr>
            <p:sp>
              <p:nvSpPr>
                <p:cNvPr id="457" name="Freeform 3757"/>
                <p:cNvSpPr>
                  <a:spLocks/>
                </p:cNvSpPr>
                <p:nvPr/>
              </p:nvSpPr>
              <p:spPr bwMode="auto">
                <a:xfrm>
                  <a:off x="5692774" y="5783262"/>
                  <a:ext cx="373063" cy="192088"/>
                </a:xfrm>
                <a:custGeom>
                  <a:avLst/>
                  <a:gdLst>
                    <a:gd name="T0" fmla="*/ 142 w 235"/>
                    <a:gd name="T1" fmla="*/ 61 h 121"/>
                    <a:gd name="T2" fmla="*/ 11 w 235"/>
                    <a:gd name="T3" fmla="*/ 34 h 121"/>
                    <a:gd name="T4" fmla="*/ 0 w 235"/>
                    <a:gd name="T5" fmla="*/ 90 h 121"/>
                    <a:gd name="T6" fmla="*/ 155 w 235"/>
                    <a:gd name="T7" fmla="*/ 121 h 121"/>
                    <a:gd name="T8" fmla="*/ 155 w 235"/>
                    <a:gd name="T9" fmla="*/ 121 h 121"/>
                    <a:gd name="T10" fmla="*/ 155 w 235"/>
                    <a:gd name="T11" fmla="*/ 121 h 121"/>
                    <a:gd name="T12" fmla="*/ 235 w 235"/>
                    <a:gd name="T13" fmla="*/ 63 h 121"/>
                    <a:gd name="T14" fmla="*/ 224 w 235"/>
                    <a:gd name="T15" fmla="*/ 0 h 121"/>
                    <a:gd name="T16" fmla="*/ 142 w 235"/>
                    <a:gd name="T17" fmla="*/ 61 h 121"/>
                    <a:gd name="T18" fmla="*/ 142 w 235"/>
                    <a:gd name="T19" fmla="*/ 61 h 121"/>
                    <a:gd name="T20" fmla="*/ 142 w 235"/>
                    <a:gd name="T21" fmla="*/ 6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21">
                      <a:moveTo>
                        <a:pt x="142" y="61"/>
                      </a:moveTo>
                      <a:lnTo>
                        <a:pt x="11" y="34"/>
                      </a:lnTo>
                      <a:lnTo>
                        <a:pt x="0" y="90"/>
                      </a:lnTo>
                      <a:lnTo>
                        <a:pt x="155" y="121"/>
                      </a:lnTo>
                      <a:lnTo>
                        <a:pt x="155" y="121"/>
                      </a:lnTo>
                      <a:lnTo>
                        <a:pt x="155" y="121"/>
                      </a:lnTo>
                      <a:lnTo>
                        <a:pt x="235" y="63"/>
                      </a:lnTo>
                      <a:lnTo>
                        <a:pt x="224" y="0"/>
                      </a:lnTo>
                      <a:lnTo>
                        <a:pt x="142" y="61"/>
                      </a:lnTo>
                      <a:lnTo>
                        <a:pt x="142" y="61"/>
                      </a:lnTo>
                      <a:lnTo>
                        <a:pt x="142" y="61"/>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61" name="Freeform 3761"/>
                <p:cNvSpPr>
                  <a:spLocks/>
                </p:cNvSpPr>
                <p:nvPr/>
              </p:nvSpPr>
              <p:spPr bwMode="auto">
                <a:xfrm>
                  <a:off x="5513387" y="5829299"/>
                  <a:ext cx="185738" cy="82550"/>
                </a:xfrm>
                <a:custGeom>
                  <a:avLst/>
                  <a:gdLst>
                    <a:gd name="T0" fmla="*/ 90 w 90"/>
                    <a:gd name="T1" fmla="*/ 11 h 40"/>
                    <a:gd name="T2" fmla="*/ 71 w 90"/>
                    <a:gd name="T3" fmla="*/ 4 h 40"/>
                    <a:gd name="T4" fmla="*/ 63 w 90"/>
                    <a:gd name="T5" fmla="*/ 6 h 40"/>
                    <a:gd name="T6" fmla="*/ 43 w 90"/>
                    <a:gd name="T7" fmla="*/ 1 h 40"/>
                    <a:gd name="T8" fmla="*/ 30 w 90"/>
                    <a:gd name="T9" fmla="*/ 9 h 40"/>
                    <a:gd name="T10" fmla="*/ 30 w 90"/>
                    <a:gd name="T11" fmla="*/ 10 h 40"/>
                    <a:gd name="T12" fmla="*/ 40 w 90"/>
                    <a:gd name="T13" fmla="*/ 12 h 40"/>
                    <a:gd name="T14" fmla="*/ 51 w 90"/>
                    <a:gd name="T15" fmla="*/ 14 h 40"/>
                    <a:gd name="T16" fmla="*/ 37 w 90"/>
                    <a:gd name="T17" fmla="*/ 20 h 40"/>
                    <a:gd name="T18" fmla="*/ 13 w 90"/>
                    <a:gd name="T19" fmla="*/ 3 h 40"/>
                    <a:gd name="T20" fmla="*/ 0 w 90"/>
                    <a:gd name="T21" fmla="*/ 5 h 40"/>
                    <a:gd name="T22" fmla="*/ 0 w 90"/>
                    <a:gd name="T23" fmla="*/ 5 h 40"/>
                    <a:gd name="T24" fmla="*/ 7 w 90"/>
                    <a:gd name="T25" fmla="*/ 11 h 40"/>
                    <a:gd name="T26" fmla="*/ 15 w 90"/>
                    <a:gd name="T27" fmla="*/ 16 h 40"/>
                    <a:gd name="T28" fmla="*/ 47 w 90"/>
                    <a:gd name="T29" fmla="*/ 40 h 40"/>
                    <a:gd name="T30" fmla="*/ 47 w 90"/>
                    <a:gd name="T31" fmla="*/ 40 h 40"/>
                    <a:gd name="T32" fmla="*/ 47 w 90"/>
                    <a:gd name="T33" fmla="*/ 40 h 40"/>
                    <a:gd name="T34" fmla="*/ 52 w 90"/>
                    <a:gd name="T35" fmla="*/ 39 h 40"/>
                    <a:gd name="T36" fmla="*/ 60 w 90"/>
                    <a:gd name="T37" fmla="*/ 38 h 40"/>
                    <a:gd name="T38" fmla="*/ 60 w 90"/>
                    <a:gd name="T39" fmla="*/ 38 h 40"/>
                    <a:gd name="T40" fmla="*/ 76 w 90"/>
                    <a:gd name="T41" fmla="*/ 35 h 40"/>
                    <a:gd name="T42" fmla="*/ 85 w 90"/>
                    <a:gd name="T43" fmla="*/ 37 h 40"/>
                    <a:gd name="T44" fmla="*/ 90 w 90"/>
                    <a:gd name="T45" fmla="*/ 11 h 40"/>
                    <a:gd name="T46" fmla="*/ 90 w 90"/>
                    <a:gd name="T47" fmla="*/ 1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40">
                      <a:moveTo>
                        <a:pt x="90" y="11"/>
                      </a:moveTo>
                      <a:cubicBezTo>
                        <a:pt x="90" y="11"/>
                        <a:pt x="76" y="4"/>
                        <a:pt x="71" y="4"/>
                      </a:cubicBezTo>
                      <a:cubicBezTo>
                        <a:pt x="68" y="4"/>
                        <a:pt x="65" y="5"/>
                        <a:pt x="63" y="6"/>
                      </a:cubicBezTo>
                      <a:cubicBezTo>
                        <a:pt x="43" y="1"/>
                        <a:pt x="43" y="1"/>
                        <a:pt x="43" y="1"/>
                      </a:cubicBezTo>
                      <a:cubicBezTo>
                        <a:pt x="37" y="0"/>
                        <a:pt x="31" y="3"/>
                        <a:pt x="30" y="9"/>
                      </a:cubicBezTo>
                      <a:cubicBezTo>
                        <a:pt x="30" y="10"/>
                        <a:pt x="30" y="10"/>
                        <a:pt x="30" y="10"/>
                      </a:cubicBezTo>
                      <a:cubicBezTo>
                        <a:pt x="40" y="12"/>
                        <a:pt x="40" y="12"/>
                        <a:pt x="40" y="12"/>
                      </a:cubicBezTo>
                      <a:cubicBezTo>
                        <a:pt x="51" y="14"/>
                        <a:pt x="51" y="14"/>
                        <a:pt x="51" y="14"/>
                      </a:cubicBezTo>
                      <a:cubicBezTo>
                        <a:pt x="37" y="20"/>
                        <a:pt x="37" y="20"/>
                        <a:pt x="37" y="20"/>
                      </a:cubicBezTo>
                      <a:cubicBezTo>
                        <a:pt x="13" y="3"/>
                        <a:pt x="13" y="3"/>
                        <a:pt x="13" y="3"/>
                      </a:cubicBezTo>
                      <a:cubicBezTo>
                        <a:pt x="9" y="0"/>
                        <a:pt x="3" y="0"/>
                        <a:pt x="0" y="5"/>
                      </a:cubicBezTo>
                      <a:cubicBezTo>
                        <a:pt x="0" y="5"/>
                        <a:pt x="0" y="5"/>
                        <a:pt x="0" y="5"/>
                      </a:cubicBezTo>
                      <a:cubicBezTo>
                        <a:pt x="7" y="11"/>
                        <a:pt x="7" y="11"/>
                        <a:pt x="7" y="11"/>
                      </a:cubicBezTo>
                      <a:cubicBezTo>
                        <a:pt x="15" y="16"/>
                        <a:pt x="15" y="16"/>
                        <a:pt x="15" y="16"/>
                      </a:cubicBezTo>
                      <a:cubicBezTo>
                        <a:pt x="47" y="40"/>
                        <a:pt x="47" y="40"/>
                        <a:pt x="47" y="40"/>
                      </a:cubicBezTo>
                      <a:cubicBezTo>
                        <a:pt x="47" y="40"/>
                        <a:pt x="47" y="40"/>
                        <a:pt x="47" y="40"/>
                      </a:cubicBezTo>
                      <a:cubicBezTo>
                        <a:pt x="47" y="40"/>
                        <a:pt x="47" y="40"/>
                        <a:pt x="47" y="40"/>
                      </a:cubicBezTo>
                      <a:cubicBezTo>
                        <a:pt x="52" y="39"/>
                        <a:pt x="52" y="39"/>
                        <a:pt x="52" y="39"/>
                      </a:cubicBezTo>
                      <a:cubicBezTo>
                        <a:pt x="60" y="38"/>
                        <a:pt x="60" y="38"/>
                        <a:pt x="60" y="38"/>
                      </a:cubicBezTo>
                      <a:cubicBezTo>
                        <a:pt x="60" y="38"/>
                        <a:pt x="60" y="38"/>
                        <a:pt x="60" y="38"/>
                      </a:cubicBezTo>
                      <a:cubicBezTo>
                        <a:pt x="76" y="35"/>
                        <a:pt x="76" y="35"/>
                        <a:pt x="76" y="35"/>
                      </a:cubicBezTo>
                      <a:cubicBezTo>
                        <a:pt x="85" y="37"/>
                        <a:pt x="85" y="37"/>
                        <a:pt x="85" y="37"/>
                      </a:cubicBezTo>
                      <a:cubicBezTo>
                        <a:pt x="90" y="11"/>
                        <a:pt x="90" y="11"/>
                        <a:pt x="90" y="11"/>
                      </a:cubicBezTo>
                      <a:cubicBezTo>
                        <a:pt x="90" y="11"/>
                        <a:pt x="90" y="11"/>
                        <a:pt x="90" y="11"/>
                      </a:cubicBezTo>
                      <a:close/>
                    </a:path>
                  </a:pathLst>
                </a:custGeom>
                <a:solidFill>
                  <a:srgbClr val="CEA57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grpSp>
          <p:sp>
            <p:nvSpPr>
              <p:cNvPr id="471" name="Rectangle 3776"/>
              <p:cNvSpPr>
                <a:spLocks noChangeArrowheads="1"/>
              </p:cNvSpPr>
              <p:nvPr/>
            </p:nvSpPr>
            <p:spPr bwMode="auto">
              <a:xfrm>
                <a:off x="5906686" y="6320450"/>
                <a:ext cx="613951" cy="153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000" b="1" dirty="0" smtClean="0">
                    <a:solidFill>
                      <a:srgbClr val="FFFFFF"/>
                    </a:solidFill>
                    <a:latin typeface="Segoe UI" panose="020B0502040204020203" pitchFamily="34" charset="0"/>
                  </a:rPr>
                  <a:t>dual goals</a:t>
                </a:r>
                <a:endParaRPr lang="en-US" altLang="en-US" dirty="0" smtClean="0">
                  <a:solidFill>
                    <a:srgbClr val="505050"/>
                  </a:solidFill>
                  <a:latin typeface="Segoe UI" panose="020B0502040204020203" pitchFamily="34" charset="0"/>
                </a:endParaRPr>
              </a:p>
            </p:txBody>
          </p:sp>
        </p:grpSp>
      </p:grpSp>
      <p:pic>
        <p:nvPicPr>
          <p:cNvPr id="526" name="Picture 525"/>
          <p:cNvPicPr>
            <a:picLocks noChangeAspect="1"/>
          </p:cNvPicPr>
          <p:nvPr/>
        </p:nvPicPr>
        <p:blipFill>
          <a:blip r:embed="rId8"/>
          <a:stretch>
            <a:fillRect/>
          </a:stretch>
        </p:blipFill>
        <p:spPr>
          <a:xfrm>
            <a:off x="3475037" y="3125079"/>
            <a:ext cx="1989008" cy="1057983"/>
          </a:xfrm>
          <a:prstGeom prst="rect">
            <a:avLst/>
          </a:prstGeom>
        </p:spPr>
      </p:pic>
      <p:pic>
        <p:nvPicPr>
          <p:cNvPr id="687" name="Picture 686"/>
          <p:cNvPicPr>
            <a:picLocks noChangeAspect="1"/>
          </p:cNvPicPr>
          <p:nvPr/>
        </p:nvPicPr>
        <p:blipFill>
          <a:blip r:embed="rId5"/>
          <a:stretch>
            <a:fillRect/>
          </a:stretch>
        </p:blipFill>
        <p:spPr>
          <a:xfrm>
            <a:off x="7251421" y="3114919"/>
            <a:ext cx="1576485" cy="855170"/>
          </a:xfrm>
          <a:prstGeom prst="rect">
            <a:avLst/>
          </a:prstGeom>
        </p:spPr>
      </p:pic>
      <p:grpSp>
        <p:nvGrpSpPr>
          <p:cNvPr id="69" name="Group 68"/>
          <p:cNvGrpSpPr/>
          <p:nvPr/>
        </p:nvGrpSpPr>
        <p:grpSpPr>
          <a:xfrm>
            <a:off x="7177087" y="1923733"/>
            <a:ext cx="1708150" cy="1152648"/>
            <a:chOff x="7177087" y="1923733"/>
            <a:chExt cx="1708150" cy="1152648"/>
          </a:xfrm>
        </p:grpSpPr>
        <p:grpSp>
          <p:nvGrpSpPr>
            <p:cNvPr id="66" name="Group 65"/>
            <p:cNvGrpSpPr/>
            <p:nvPr/>
          </p:nvGrpSpPr>
          <p:grpSpPr>
            <a:xfrm>
              <a:off x="7177087" y="1923733"/>
              <a:ext cx="1708150" cy="1152648"/>
              <a:chOff x="7177087" y="1923733"/>
              <a:chExt cx="1708150" cy="1152648"/>
            </a:xfrm>
          </p:grpSpPr>
          <p:grpSp>
            <p:nvGrpSpPr>
              <p:cNvPr id="32" name="Group 31"/>
              <p:cNvGrpSpPr/>
              <p:nvPr/>
            </p:nvGrpSpPr>
            <p:grpSpPr>
              <a:xfrm>
                <a:off x="7286624" y="1923733"/>
                <a:ext cx="1571626" cy="1152648"/>
                <a:chOff x="7286624" y="1923733"/>
                <a:chExt cx="1571626" cy="1152648"/>
              </a:xfrm>
            </p:grpSpPr>
            <p:sp>
              <p:nvSpPr>
                <p:cNvPr id="197" name="Freeform 3448"/>
                <p:cNvSpPr>
                  <a:spLocks/>
                </p:cNvSpPr>
                <p:nvPr/>
              </p:nvSpPr>
              <p:spPr bwMode="auto">
                <a:xfrm>
                  <a:off x="7599362" y="1923733"/>
                  <a:ext cx="481013" cy="179387"/>
                </a:xfrm>
                <a:custGeom>
                  <a:avLst/>
                  <a:gdLst>
                    <a:gd name="T0" fmla="*/ 246 w 303"/>
                    <a:gd name="T1" fmla="*/ 85 h 113"/>
                    <a:gd name="T2" fmla="*/ 0 w 303"/>
                    <a:gd name="T3" fmla="*/ 85 h 113"/>
                    <a:gd name="T4" fmla="*/ 0 w 303"/>
                    <a:gd name="T5" fmla="*/ 29 h 113"/>
                    <a:gd name="T6" fmla="*/ 246 w 303"/>
                    <a:gd name="T7" fmla="*/ 29 h 113"/>
                    <a:gd name="T8" fmla="*/ 246 w 303"/>
                    <a:gd name="T9" fmla="*/ 0 h 113"/>
                    <a:gd name="T10" fmla="*/ 303 w 303"/>
                    <a:gd name="T11" fmla="*/ 56 h 113"/>
                    <a:gd name="T12" fmla="*/ 246 w 303"/>
                    <a:gd name="T13" fmla="*/ 113 h 113"/>
                    <a:gd name="T14" fmla="*/ 246 w 303"/>
                    <a:gd name="T15" fmla="*/ 85 h 113"/>
                    <a:gd name="T16" fmla="*/ 246 w 303"/>
                    <a:gd name="T17" fmla="*/ 85 h 113"/>
                    <a:gd name="T18" fmla="*/ 246 w 303"/>
                    <a:gd name="T19" fmla="*/ 8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113">
                      <a:moveTo>
                        <a:pt x="246" y="85"/>
                      </a:moveTo>
                      <a:lnTo>
                        <a:pt x="0" y="85"/>
                      </a:lnTo>
                      <a:lnTo>
                        <a:pt x="0" y="29"/>
                      </a:lnTo>
                      <a:lnTo>
                        <a:pt x="246" y="29"/>
                      </a:lnTo>
                      <a:lnTo>
                        <a:pt x="246" y="0"/>
                      </a:lnTo>
                      <a:lnTo>
                        <a:pt x="303" y="56"/>
                      </a:lnTo>
                      <a:lnTo>
                        <a:pt x="246" y="113"/>
                      </a:lnTo>
                      <a:lnTo>
                        <a:pt x="246" y="85"/>
                      </a:lnTo>
                      <a:lnTo>
                        <a:pt x="246" y="85"/>
                      </a:lnTo>
                      <a:lnTo>
                        <a:pt x="246" y="85"/>
                      </a:lnTo>
                      <a:close/>
                    </a:path>
                  </a:pathLst>
                </a:custGeom>
                <a:solidFill>
                  <a:srgbClr val="176C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198" name="Rectangle 3449"/>
                <p:cNvSpPr>
                  <a:spLocks noChangeArrowheads="1"/>
                </p:cNvSpPr>
                <p:nvPr/>
              </p:nvSpPr>
              <p:spPr bwMode="auto">
                <a:xfrm>
                  <a:off x="7286624" y="2577783"/>
                  <a:ext cx="1571626" cy="4985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lnSpc>
                      <a:spcPct val="120000"/>
                    </a:lnSpc>
                  </a:pPr>
                  <a:r>
                    <a:rPr lang="en-US" altLang="en-US" sz="900" dirty="0" smtClean="0">
                      <a:solidFill>
                        <a:srgbClr val="002050"/>
                      </a:solidFill>
                      <a:latin typeface="Segoe UI" panose="020B0502040204020203" pitchFamily="34" charset="0"/>
                    </a:rPr>
                    <a:t>… for </a:t>
                  </a:r>
                  <a:r>
                    <a:rPr lang="en-US" altLang="en-US" sz="900" dirty="0">
                      <a:solidFill>
                        <a:srgbClr val="002050"/>
                      </a:solidFill>
                      <a:latin typeface="Segoe UI" panose="020B0502040204020203" pitchFamily="34" charset="0"/>
                    </a:rPr>
                    <a:t>companies </a:t>
                  </a:r>
                  <a:r>
                    <a:rPr lang="en-US" altLang="en-US" sz="900" dirty="0" smtClean="0">
                      <a:solidFill>
                        <a:srgbClr val="002050"/>
                      </a:solidFill>
                      <a:latin typeface="Segoe UI" panose="020B0502040204020203" pitchFamily="34" charset="0"/>
                    </a:rPr>
                    <a:t>that </a:t>
                  </a:r>
                  <a:r>
                    <a:rPr lang="en-US" altLang="en-US" sz="900" dirty="0">
                      <a:solidFill>
                        <a:srgbClr val="002050"/>
                      </a:solidFill>
                      <a:latin typeface="Segoe UI" panose="020B0502040204020203" pitchFamily="34" charset="0"/>
                    </a:rPr>
                    <a:t>try</a:t>
                  </a:r>
                  <a:r>
                    <a:rPr lang="en-US" altLang="en-US" sz="900" spc="-40" dirty="0">
                      <a:solidFill>
                        <a:srgbClr val="002050"/>
                      </a:solidFill>
                      <a:latin typeface="Segoe UI" panose="020B0502040204020203" pitchFamily="34" charset="0"/>
                    </a:rPr>
                    <a:t> </a:t>
                  </a:r>
                  <a:r>
                    <a:rPr lang="en-US" altLang="en-US" sz="900" spc="-40" dirty="0" smtClean="0">
                      <a:solidFill>
                        <a:srgbClr val="002050"/>
                      </a:solidFill>
                      <a:latin typeface="Segoe UI" panose="020B0502040204020203" pitchFamily="34" charset="0"/>
                    </a:rPr>
                    <a:t>to </a:t>
                  </a:r>
                  <a:r>
                    <a:rPr lang="en-US" altLang="en-US" sz="900" spc="-40" dirty="0">
                      <a:solidFill>
                        <a:srgbClr val="002050"/>
                      </a:solidFill>
                      <a:latin typeface="Segoe UI" panose="020B0502040204020203" pitchFamily="34" charset="0"/>
                    </a:rPr>
                    <a:t>adapt their existing</a:t>
                  </a:r>
                  <a:r>
                    <a:rPr lang="en-US" altLang="en-US" sz="900" dirty="0">
                      <a:solidFill>
                        <a:srgbClr val="002050"/>
                      </a:solidFill>
                      <a:latin typeface="Segoe UI" panose="020B0502040204020203" pitchFamily="34" charset="0"/>
                    </a:rPr>
                    <a:t> </a:t>
                  </a:r>
                  <a:r>
                    <a:rPr lang="en-US" altLang="en-US" sz="900" spc="-40" dirty="0">
                      <a:solidFill>
                        <a:srgbClr val="002050"/>
                      </a:solidFill>
                      <a:latin typeface="Segoe UI" panose="020B0502040204020203" pitchFamily="34" charset="0"/>
                    </a:rPr>
                    <a:t>tools </a:t>
                  </a:r>
                  <a:r>
                    <a:rPr lang="en-US" altLang="en-US" sz="900" dirty="0">
                      <a:solidFill>
                        <a:srgbClr val="002050"/>
                      </a:solidFill>
                      <a:latin typeface="Segoe UI" panose="020B0502040204020203" pitchFamily="34" charset="0"/>
                    </a:rPr>
                    <a:t>for </a:t>
                  </a:r>
                  <a:r>
                    <a:rPr lang="en-US" altLang="en-US" sz="900" b="1" dirty="0">
                      <a:solidFill>
                        <a:srgbClr val="002050"/>
                      </a:solidFill>
                      <a:latin typeface="Segoe UI" panose="020B0502040204020203" pitchFamily="34" charset="0"/>
                    </a:rPr>
                    <a:t>DevOps </a:t>
                  </a:r>
                  <a:r>
                    <a:rPr lang="en-US" altLang="en-US" sz="900" b="1" dirty="0" smtClean="0">
                      <a:solidFill>
                        <a:srgbClr val="002050"/>
                      </a:solidFill>
                      <a:latin typeface="Segoe UI" panose="020B0502040204020203" pitchFamily="34" charset="0"/>
                    </a:rPr>
                    <a:t>practices</a:t>
                  </a:r>
                  <a:endParaRPr lang="en-US" altLang="en-US" b="1" dirty="0" smtClean="0">
                    <a:solidFill>
                      <a:srgbClr val="505050"/>
                    </a:solidFill>
                    <a:latin typeface="Segoe UI" panose="020B0502040204020203" pitchFamily="34" charset="0"/>
                  </a:endParaRPr>
                </a:p>
              </p:txBody>
            </p:sp>
            <p:sp>
              <p:nvSpPr>
                <p:cNvPr id="199" name="Freeform 3455"/>
                <p:cNvSpPr>
                  <a:spLocks/>
                </p:cNvSpPr>
                <p:nvPr/>
              </p:nvSpPr>
              <p:spPr bwMode="auto">
                <a:xfrm>
                  <a:off x="7413624" y="2090421"/>
                  <a:ext cx="760413" cy="242887"/>
                </a:xfrm>
                <a:custGeom>
                  <a:avLst/>
                  <a:gdLst>
                    <a:gd name="T0" fmla="*/ 406 w 479"/>
                    <a:gd name="T1" fmla="*/ 114 h 153"/>
                    <a:gd name="T2" fmla="*/ 0 w 479"/>
                    <a:gd name="T3" fmla="*/ 114 h 153"/>
                    <a:gd name="T4" fmla="*/ 0 w 479"/>
                    <a:gd name="T5" fmla="*/ 38 h 153"/>
                    <a:gd name="T6" fmla="*/ 406 w 479"/>
                    <a:gd name="T7" fmla="*/ 38 h 153"/>
                    <a:gd name="T8" fmla="*/ 406 w 479"/>
                    <a:gd name="T9" fmla="*/ 0 h 153"/>
                    <a:gd name="T10" fmla="*/ 479 w 479"/>
                    <a:gd name="T11" fmla="*/ 77 h 153"/>
                    <a:gd name="T12" fmla="*/ 406 w 479"/>
                    <a:gd name="T13" fmla="*/ 153 h 153"/>
                    <a:gd name="T14" fmla="*/ 406 w 479"/>
                    <a:gd name="T15" fmla="*/ 114 h 153"/>
                    <a:gd name="T16" fmla="*/ 406 w 479"/>
                    <a:gd name="T17" fmla="*/ 114 h 153"/>
                    <a:gd name="T18" fmla="*/ 406 w 479"/>
                    <a:gd name="T19" fmla="*/ 11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9" h="153">
                      <a:moveTo>
                        <a:pt x="406" y="114"/>
                      </a:moveTo>
                      <a:lnTo>
                        <a:pt x="0" y="114"/>
                      </a:lnTo>
                      <a:lnTo>
                        <a:pt x="0" y="38"/>
                      </a:lnTo>
                      <a:lnTo>
                        <a:pt x="406" y="38"/>
                      </a:lnTo>
                      <a:lnTo>
                        <a:pt x="406" y="0"/>
                      </a:lnTo>
                      <a:lnTo>
                        <a:pt x="479" y="77"/>
                      </a:lnTo>
                      <a:lnTo>
                        <a:pt x="406" y="153"/>
                      </a:lnTo>
                      <a:lnTo>
                        <a:pt x="406" y="114"/>
                      </a:lnTo>
                      <a:lnTo>
                        <a:pt x="406" y="114"/>
                      </a:lnTo>
                      <a:lnTo>
                        <a:pt x="406" y="114"/>
                      </a:lnTo>
                      <a:close/>
                    </a:path>
                  </a:pathLst>
                </a:custGeom>
                <a:solidFill>
                  <a:srgbClr val="58595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200" name="Freeform 3456"/>
                <p:cNvSpPr>
                  <a:spLocks/>
                </p:cNvSpPr>
                <p:nvPr/>
              </p:nvSpPr>
              <p:spPr bwMode="auto">
                <a:xfrm>
                  <a:off x="7327899" y="1985646"/>
                  <a:ext cx="630238" cy="234950"/>
                </a:xfrm>
                <a:custGeom>
                  <a:avLst/>
                  <a:gdLst>
                    <a:gd name="T0" fmla="*/ 323 w 397"/>
                    <a:gd name="T1" fmla="*/ 111 h 148"/>
                    <a:gd name="T2" fmla="*/ 0 w 397"/>
                    <a:gd name="T3" fmla="*/ 112 h 148"/>
                    <a:gd name="T4" fmla="*/ 0 w 397"/>
                    <a:gd name="T5" fmla="*/ 38 h 148"/>
                    <a:gd name="T6" fmla="*/ 323 w 397"/>
                    <a:gd name="T7" fmla="*/ 36 h 148"/>
                    <a:gd name="T8" fmla="*/ 323 w 397"/>
                    <a:gd name="T9" fmla="*/ 0 h 148"/>
                    <a:gd name="T10" fmla="*/ 397 w 397"/>
                    <a:gd name="T11" fmla="*/ 73 h 148"/>
                    <a:gd name="T12" fmla="*/ 323 w 397"/>
                    <a:gd name="T13" fmla="*/ 148 h 148"/>
                    <a:gd name="T14" fmla="*/ 323 w 397"/>
                    <a:gd name="T15" fmla="*/ 111 h 148"/>
                    <a:gd name="T16" fmla="*/ 323 w 397"/>
                    <a:gd name="T17" fmla="*/ 111 h 148"/>
                    <a:gd name="T18" fmla="*/ 323 w 397"/>
                    <a:gd name="T19" fmla="*/ 11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7" h="148">
                      <a:moveTo>
                        <a:pt x="323" y="111"/>
                      </a:moveTo>
                      <a:lnTo>
                        <a:pt x="0" y="112"/>
                      </a:lnTo>
                      <a:lnTo>
                        <a:pt x="0" y="38"/>
                      </a:lnTo>
                      <a:lnTo>
                        <a:pt x="323" y="36"/>
                      </a:lnTo>
                      <a:lnTo>
                        <a:pt x="323" y="0"/>
                      </a:lnTo>
                      <a:lnTo>
                        <a:pt x="397" y="73"/>
                      </a:lnTo>
                      <a:lnTo>
                        <a:pt x="323" y="148"/>
                      </a:lnTo>
                      <a:lnTo>
                        <a:pt x="323" y="111"/>
                      </a:lnTo>
                      <a:lnTo>
                        <a:pt x="323" y="111"/>
                      </a:lnTo>
                      <a:lnTo>
                        <a:pt x="323" y="111"/>
                      </a:ln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grpSp>
          <p:sp>
            <p:nvSpPr>
              <p:cNvPr id="201" name="Freeform 3457"/>
              <p:cNvSpPr>
                <a:spLocks/>
              </p:cNvSpPr>
              <p:nvPr/>
            </p:nvSpPr>
            <p:spPr bwMode="auto">
              <a:xfrm>
                <a:off x="7177087" y="2076133"/>
                <a:ext cx="1708150" cy="561975"/>
              </a:xfrm>
              <a:custGeom>
                <a:avLst/>
                <a:gdLst>
                  <a:gd name="T0" fmla="*/ 897 w 1076"/>
                  <a:gd name="T1" fmla="*/ 354 h 354"/>
                  <a:gd name="T2" fmla="*/ 1076 w 1076"/>
                  <a:gd name="T3" fmla="*/ 176 h 354"/>
                  <a:gd name="T4" fmla="*/ 901 w 1076"/>
                  <a:gd name="T5" fmla="*/ 0 h 354"/>
                  <a:gd name="T6" fmla="*/ 897 w 1076"/>
                  <a:gd name="T7" fmla="*/ 0 h 354"/>
                  <a:gd name="T8" fmla="*/ 897 w 1076"/>
                  <a:gd name="T9" fmla="*/ 84 h 354"/>
                  <a:gd name="T10" fmla="*/ 0 w 1076"/>
                  <a:gd name="T11" fmla="*/ 84 h 354"/>
                  <a:gd name="T12" fmla="*/ 0 w 1076"/>
                  <a:gd name="T13" fmla="*/ 266 h 354"/>
                  <a:gd name="T14" fmla="*/ 897 w 1076"/>
                  <a:gd name="T15" fmla="*/ 266 h 354"/>
                  <a:gd name="T16" fmla="*/ 897 w 1076"/>
                  <a:gd name="T17" fmla="*/ 354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6" h="354">
                    <a:moveTo>
                      <a:pt x="897" y="354"/>
                    </a:moveTo>
                    <a:lnTo>
                      <a:pt x="1076" y="176"/>
                    </a:lnTo>
                    <a:lnTo>
                      <a:pt x="901" y="0"/>
                    </a:lnTo>
                    <a:lnTo>
                      <a:pt x="897" y="0"/>
                    </a:lnTo>
                    <a:lnTo>
                      <a:pt x="897" y="84"/>
                    </a:lnTo>
                    <a:lnTo>
                      <a:pt x="0" y="84"/>
                    </a:lnTo>
                    <a:lnTo>
                      <a:pt x="0" y="266"/>
                    </a:lnTo>
                    <a:lnTo>
                      <a:pt x="897" y="266"/>
                    </a:lnTo>
                    <a:lnTo>
                      <a:pt x="897" y="354"/>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grpSp>
        <p:sp>
          <p:nvSpPr>
            <p:cNvPr id="202" name="Rectangle 3458"/>
            <p:cNvSpPr>
              <a:spLocks noChangeArrowheads="1"/>
            </p:cNvSpPr>
            <p:nvPr/>
          </p:nvSpPr>
          <p:spPr bwMode="auto">
            <a:xfrm>
              <a:off x="7254876" y="2206308"/>
              <a:ext cx="237244"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dirty="0" smtClean="0">
                  <a:solidFill>
                    <a:srgbClr val="FFFFFF"/>
                  </a:solidFill>
                  <a:latin typeface="Segoe UI Light" panose="020B0502040204020203" pitchFamily="34" charset="0"/>
                </a:rPr>
                <a:t>80</a:t>
              </a:r>
              <a:endParaRPr lang="en-US" altLang="en-US" dirty="0" smtClean="0">
                <a:solidFill>
                  <a:srgbClr val="505050"/>
                </a:solidFill>
                <a:latin typeface="Segoe UI" panose="020B0502040204020203" pitchFamily="34" charset="0"/>
              </a:endParaRPr>
            </a:p>
          </p:txBody>
        </p:sp>
        <p:sp>
          <p:nvSpPr>
            <p:cNvPr id="203" name="Rectangle 3459"/>
            <p:cNvSpPr>
              <a:spLocks noChangeArrowheads="1"/>
            </p:cNvSpPr>
            <p:nvPr/>
          </p:nvSpPr>
          <p:spPr bwMode="auto">
            <a:xfrm>
              <a:off x="7513636" y="2214563"/>
              <a:ext cx="141064"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400" dirty="0" smtClean="0">
                  <a:solidFill>
                    <a:srgbClr val="FFFFFF"/>
                  </a:solidFill>
                  <a:latin typeface="Segoe UI Light" panose="020B0502040204020203" pitchFamily="34" charset="0"/>
                </a:rPr>
                <a:t>%</a:t>
              </a:r>
              <a:endParaRPr lang="en-US" altLang="en-US" dirty="0" smtClean="0">
                <a:solidFill>
                  <a:srgbClr val="505050"/>
                </a:solidFill>
                <a:latin typeface="Segoe UI" panose="020B0502040204020203" pitchFamily="34" charset="0"/>
              </a:endParaRPr>
            </a:p>
          </p:txBody>
        </p:sp>
        <p:sp>
          <p:nvSpPr>
            <p:cNvPr id="204" name="Rectangle 3460"/>
            <p:cNvSpPr>
              <a:spLocks noChangeArrowheads="1"/>
            </p:cNvSpPr>
            <p:nvPr/>
          </p:nvSpPr>
          <p:spPr bwMode="auto">
            <a:xfrm>
              <a:off x="7704044" y="2285142"/>
              <a:ext cx="665247"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900" dirty="0">
                  <a:solidFill>
                    <a:srgbClr val="FFFFFF"/>
                  </a:solidFill>
                  <a:latin typeface="Segoe UI" panose="020B0502040204020203" pitchFamily="34" charset="0"/>
                </a:rPr>
                <a:t>f</a:t>
              </a:r>
              <a:r>
                <a:rPr lang="en-US" altLang="en-US" sz="900" dirty="0" smtClean="0">
                  <a:solidFill>
                    <a:srgbClr val="FFFFFF"/>
                  </a:solidFill>
                  <a:latin typeface="Segoe UI" panose="020B0502040204020203" pitchFamily="34" charset="0"/>
                </a:rPr>
                <a:t>ailure rate …</a:t>
              </a:r>
              <a:endParaRPr lang="en-US" altLang="en-US" sz="900" dirty="0">
                <a:solidFill>
                  <a:srgbClr val="FFFFFF"/>
                </a:solidFill>
                <a:latin typeface="Segoe UI" panose="020B0502040204020203" pitchFamily="34" charset="0"/>
              </a:endParaRPr>
            </a:p>
          </p:txBody>
        </p:sp>
      </p:grpSp>
      <p:grpSp>
        <p:nvGrpSpPr>
          <p:cNvPr id="55" name="Group 54"/>
          <p:cNvGrpSpPr/>
          <p:nvPr/>
        </p:nvGrpSpPr>
        <p:grpSpPr>
          <a:xfrm>
            <a:off x="7104057" y="3648680"/>
            <a:ext cx="1731962" cy="1592263"/>
            <a:chOff x="7132637" y="3878262"/>
            <a:chExt cx="1731962" cy="1592263"/>
          </a:xfrm>
        </p:grpSpPr>
        <p:sp>
          <p:nvSpPr>
            <p:cNvPr id="473" name="Freeform 3527"/>
            <p:cNvSpPr>
              <a:spLocks/>
            </p:cNvSpPr>
            <p:nvPr/>
          </p:nvSpPr>
          <p:spPr bwMode="auto">
            <a:xfrm>
              <a:off x="7569199" y="3878262"/>
              <a:ext cx="901700" cy="595312"/>
            </a:xfrm>
            <a:custGeom>
              <a:avLst/>
              <a:gdLst>
                <a:gd name="T0" fmla="*/ 368 w 437"/>
                <a:gd name="T1" fmla="*/ 126 h 288"/>
                <a:gd name="T2" fmla="*/ 368 w 437"/>
                <a:gd name="T3" fmla="*/ 122 h 288"/>
                <a:gd name="T4" fmla="*/ 247 w 437"/>
                <a:gd name="T5" fmla="*/ 0 h 288"/>
                <a:gd name="T6" fmla="*/ 147 w 437"/>
                <a:gd name="T7" fmla="*/ 56 h 288"/>
                <a:gd name="T8" fmla="*/ 114 w 437"/>
                <a:gd name="T9" fmla="*/ 47 h 288"/>
                <a:gd name="T10" fmla="*/ 75 w 437"/>
                <a:gd name="T11" fmla="*/ 58 h 288"/>
                <a:gd name="T12" fmla="*/ 44 w 437"/>
                <a:gd name="T13" fmla="*/ 113 h 288"/>
                <a:gd name="T14" fmla="*/ 0 w 437"/>
                <a:gd name="T15" fmla="*/ 193 h 288"/>
                <a:gd name="T16" fmla="*/ 86 w 437"/>
                <a:gd name="T17" fmla="*/ 288 h 288"/>
                <a:gd name="T18" fmla="*/ 95 w 437"/>
                <a:gd name="T19" fmla="*/ 288 h 288"/>
                <a:gd name="T20" fmla="*/ 106 w 437"/>
                <a:gd name="T21" fmla="*/ 288 h 288"/>
                <a:gd name="T22" fmla="*/ 302 w 437"/>
                <a:gd name="T23" fmla="*/ 288 h 288"/>
                <a:gd name="T24" fmla="*/ 306 w 437"/>
                <a:gd name="T25" fmla="*/ 288 h 288"/>
                <a:gd name="T26" fmla="*/ 311 w 437"/>
                <a:gd name="T27" fmla="*/ 288 h 288"/>
                <a:gd name="T28" fmla="*/ 324 w 437"/>
                <a:gd name="T29" fmla="*/ 288 h 288"/>
                <a:gd name="T30" fmla="*/ 357 w 437"/>
                <a:gd name="T31" fmla="*/ 288 h 288"/>
                <a:gd name="T32" fmla="*/ 437 w 437"/>
                <a:gd name="T33" fmla="*/ 208 h 288"/>
                <a:gd name="T34" fmla="*/ 368 w 437"/>
                <a:gd name="T3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7" h="288">
                  <a:moveTo>
                    <a:pt x="368" y="126"/>
                  </a:moveTo>
                  <a:cubicBezTo>
                    <a:pt x="368" y="122"/>
                    <a:pt x="368" y="122"/>
                    <a:pt x="368" y="122"/>
                  </a:cubicBezTo>
                  <a:cubicBezTo>
                    <a:pt x="368" y="56"/>
                    <a:pt x="313" y="0"/>
                    <a:pt x="247" y="0"/>
                  </a:cubicBezTo>
                  <a:cubicBezTo>
                    <a:pt x="205" y="0"/>
                    <a:pt x="167" y="23"/>
                    <a:pt x="147" y="56"/>
                  </a:cubicBezTo>
                  <a:cubicBezTo>
                    <a:pt x="136" y="49"/>
                    <a:pt x="125" y="47"/>
                    <a:pt x="114" y="47"/>
                  </a:cubicBezTo>
                  <a:cubicBezTo>
                    <a:pt x="99" y="47"/>
                    <a:pt x="86" y="49"/>
                    <a:pt x="75" y="58"/>
                  </a:cubicBezTo>
                  <a:cubicBezTo>
                    <a:pt x="57" y="69"/>
                    <a:pt x="44" y="91"/>
                    <a:pt x="44" y="113"/>
                  </a:cubicBezTo>
                  <a:cubicBezTo>
                    <a:pt x="17" y="131"/>
                    <a:pt x="0" y="162"/>
                    <a:pt x="0" y="193"/>
                  </a:cubicBezTo>
                  <a:cubicBezTo>
                    <a:pt x="0" y="243"/>
                    <a:pt x="37" y="283"/>
                    <a:pt x="86" y="288"/>
                  </a:cubicBezTo>
                  <a:cubicBezTo>
                    <a:pt x="88" y="288"/>
                    <a:pt x="92" y="288"/>
                    <a:pt x="95" y="288"/>
                  </a:cubicBezTo>
                  <a:cubicBezTo>
                    <a:pt x="99" y="288"/>
                    <a:pt x="101" y="288"/>
                    <a:pt x="106" y="288"/>
                  </a:cubicBezTo>
                  <a:cubicBezTo>
                    <a:pt x="150" y="288"/>
                    <a:pt x="253" y="288"/>
                    <a:pt x="302" y="288"/>
                  </a:cubicBezTo>
                  <a:cubicBezTo>
                    <a:pt x="302" y="288"/>
                    <a:pt x="304" y="288"/>
                    <a:pt x="306" y="288"/>
                  </a:cubicBezTo>
                  <a:cubicBezTo>
                    <a:pt x="311" y="288"/>
                    <a:pt x="311" y="288"/>
                    <a:pt x="311" y="288"/>
                  </a:cubicBezTo>
                  <a:cubicBezTo>
                    <a:pt x="313" y="288"/>
                    <a:pt x="320" y="288"/>
                    <a:pt x="324" y="288"/>
                  </a:cubicBezTo>
                  <a:cubicBezTo>
                    <a:pt x="357" y="288"/>
                    <a:pt x="357" y="288"/>
                    <a:pt x="357" y="288"/>
                  </a:cubicBezTo>
                  <a:cubicBezTo>
                    <a:pt x="401" y="288"/>
                    <a:pt x="437" y="252"/>
                    <a:pt x="437" y="208"/>
                  </a:cubicBezTo>
                  <a:cubicBezTo>
                    <a:pt x="437" y="166"/>
                    <a:pt x="406" y="133"/>
                    <a:pt x="368" y="126"/>
                  </a:cubicBez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74" name="Rectangle 3528"/>
            <p:cNvSpPr>
              <a:spLocks noChangeArrowheads="1"/>
            </p:cNvSpPr>
            <p:nvPr/>
          </p:nvSpPr>
          <p:spPr bwMode="auto">
            <a:xfrm>
              <a:off x="8061324" y="4216400"/>
              <a:ext cx="323807"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200" b="1" dirty="0" smtClean="0">
                  <a:solidFill>
                    <a:srgbClr val="FFFFFF"/>
                  </a:solidFill>
                  <a:latin typeface="Segoe UI Semibold" panose="020B0702040204020203" pitchFamily="34" charset="0"/>
                </a:rPr>
                <a:t>CIOs</a:t>
              </a:r>
              <a:endParaRPr lang="en-US" altLang="en-US" dirty="0" smtClean="0">
                <a:solidFill>
                  <a:srgbClr val="505050"/>
                </a:solidFill>
                <a:latin typeface="Segoe UI" panose="020B0502040204020203" pitchFamily="34" charset="0"/>
              </a:endParaRPr>
            </a:p>
          </p:txBody>
        </p:sp>
        <p:sp>
          <p:nvSpPr>
            <p:cNvPr id="475" name="Rectangle 3529"/>
            <p:cNvSpPr>
              <a:spLocks noChangeArrowheads="1"/>
            </p:cNvSpPr>
            <p:nvPr/>
          </p:nvSpPr>
          <p:spPr bwMode="auto">
            <a:xfrm>
              <a:off x="7732349" y="4001313"/>
              <a:ext cx="234038"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dirty="0" smtClean="0">
                  <a:solidFill>
                    <a:srgbClr val="FFFFFF"/>
                  </a:solidFill>
                  <a:latin typeface="Segoe UI Light" panose="020B0502040204020203" pitchFamily="34" charset="0"/>
                </a:rPr>
                <a:t>70</a:t>
              </a:r>
              <a:endParaRPr lang="en-US" altLang="en-US" dirty="0" smtClean="0">
                <a:solidFill>
                  <a:srgbClr val="505050"/>
                </a:solidFill>
                <a:latin typeface="Segoe UI" panose="020B0502040204020203" pitchFamily="34" charset="0"/>
              </a:endParaRPr>
            </a:p>
          </p:txBody>
        </p:sp>
        <p:sp>
          <p:nvSpPr>
            <p:cNvPr id="476" name="Rectangle 3530"/>
            <p:cNvSpPr>
              <a:spLocks noChangeArrowheads="1"/>
            </p:cNvSpPr>
            <p:nvPr/>
          </p:nvSpPr>
          <p:spPr bwMode="auto">
            <a:xfrm>
              <a:off x="8005503" y="3950999"/>
              <a:ext cx="190758"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900" dirty="0" smtClean="0">
                  <a:solidFill>
                    <a:srgbClr val="FFFFFF"/>
                  </a:solidFill>
                  <a:latin typeface="Segoe UI Light" panose="020B0502040204020203" pitchFamily="34" charset="0"/>
                </a:rPr>
                <a:t>%</a:t>
              </a:r>
              <a:endParaRPr lang="en-US" altLang="en-US" dirty="0" smtClean="0">
                <a:solidFill>
                  <a:srgbClr val="505050"/>
                </a:solidFill>
                <a:latin typeface="Segoe UI" panose="020B0502040204020203" pitchFamily="34" charset="0"/>
              </a:endParaRPr>
            </a:p>
          </p:txBody>
        </p:sp>
        <p:sp>
          <p:nvSpPr>
            <p:cNvPr id="477" name="Rectangle 3531"/>
            <p:cNvSpPr>
              <a:spLocks noChangeArrowheads="1"/>
            </p:cNvSpPr>
            <p:nvPr/>
          </p:nvSpPr>
          <p:spPr bwMode="auto">
            <a:xfrm>
              <a:off x="7132637" y="4981575"/>
              <a:ext cx="503343"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r" defTabSz="914400"/>
              <a:r>
                <a:rPr lang="en-US" altLang="en-US" sz="900" dirty="0">
                  <a:solidFill>
                    <a:srgbClr val="002050"/>
                  </a:solidFill>
                  <a:latin typeface="Segoe UI" panose="020B0502040204020203" pitchFamily="34" charset="0"/>
                </a:rPr>
                <a:t>t</a:t>
              </a:r>
              <a:r>
                <a:rPr lang="en-US" altLang="en-US" sz="900" dirty="0" smtClean="0">
                  <a:solidFill>
                    <a:srgbClr val="002050"/>
                  </a:solidFill>
                  <a:latin typeface="Segoe UI" panose="020B0502040204020203" pitchFamily="34" charset="0"/>
                </a:rPr>
                <a:t>o </a:t>
              </a:r>
              <a:r>
                <a:rPr lang="en-US" altLang="en-US" sz="900" b="1" dirty="0" smtClean="0">
                  <a:solidFill>
                    <a:srgbClr val="002050"/>
                  </a:solidFill>
                  <a:latin typeface="Segoe UI" panose="020B0502040204020203" pitchFamily="34" charset="0"/>
                </a:rPr>
                <a:t>reduce</a:t>
              </a:r>
              <a:br>
                <a:rPr lang="en-US" altLang="en-US" sz="900" b="1" dirty="0" smtClean="0">
                  <a:solidFill>
                    <a:srgbClr val="002050"/>
                  </a:solidFill>
                  <a:latin typeface="Segoe UI" panose="020B0502040204020203" pitchFamily="34" charset="0"/>
                </a:rPr>
              </a:br>
              <a:r>
                <a:rPr lang="en-US" altLang="en-US" sz="900" b="1" dirty="0" smtClean="0">
                  <a:solidFill>
                    <a:srgbClr val="002050"/>
                  </a:solidFill>
                  <a:latin typeface="Segoe UI" panose="020B0502040204020203" pitchFamily="34" charset="0"/>
                </a:rPr>
                <a:t>IT costs</a:t>
              </a:r>
              <a:endParaRPr lang="en-US" altLang="en-US" b="1" dirty="0" smtClean="0">
                <a:solidFill>
                  <a:srgbClr val="505050"/>
                </a:solidFill>
                <a:latin typeface="Segoe UI" panose="020B0502040204020203" pitchFamily="34" charset="0"/>
              </a:endParaRPr>
            </a:p>
          </p:txBody>
        </p:sp>
        <p:sp>
          <p:nvSpPr>
            <p:cNvPr id="478" name="Rectangle 3535"/>
            <p:cNvSpPr>
              <a:spLocks noChangeArrowheads="1"/>
            </p:cNvSpPr>
            <p:nvPr/>
          </p:nvSpPr>
          <p:spPr bwMode="auto">
            <a:xfrm>
              <a:off x="7193170" y="4548187"/>
              <a:ext cx="444032" cy="4154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r" defTabSz="914400"/>
              <a:r>
                <a:rPr lang="en-US" altLang="en-US" sz="900" dirty="0" smtClean="0">
                  <a:solidFill>
                    <a:srgbClr val="002050"/>
                  </a:solidFill>
                  <a:latin typeface="Segoe UI" panose="020B0502040204020203" pitchFamily="34" charset="0"/>
                </a:rPr>
                <a:t>Would</a:t>
              </a:r>
              <a:br>
                <a:rPr lang="en-US" altLang="en-US" sz="900" dirty="0" smtClean="0">
                  <a:solidFill>
                    <a:srgbClr val="002050"/>
                  </a:solidFill>
                  <a:latin typeface="Segoe UI" panose="020B0502040204020203" pitchFamily="34" charset="0"/>
                </a:rPr>
              </a:br>
              <a:r>
                <a:rPr lang="en-US" altLang="en-US" sz="900" b="1" dirty="0" smtClean="0">
                  <a:solidFill>
                    <a:srgbClr val="002050"/>
                  </a:solidFill>
                  <a:latin typeface="Segoe UI" panose="020B0502040204020203" pitchFamily="34" charset="0"/>
                </a:rPr>
                <a:t>increase</a:t>
              </a:r>
              <a:br>
                <a:rPr lang="en-US" altLang="en-US" sz="900" b="1" dirty="0" smtClean="0">
                  <a:solidFill>
                    <a:srgbClr val="002050"/>
                  </a:solidFill>
                  <a:latin typeface="Segoe UI" panose="020B0502040204020203" pitchFamily="34" charset="0"/>
                </a:rPr>
              </a:br>
              <a:r>
                <a:rPr lang="en-US" altLang="en-US" sz="900" b="1" dirty="0" smtClean="0">
                  <a:solidFill>
                    <a:srgbClr val="002050"/>
                  </a:solidFill>
                  <a:latin typeface="Segoe UI" panose="020B0502040204020203" pitchFamily="34" charset="0"/>
                </a:rPr>
                <a:t>risk</a:t>
              </a:r>
              <a:endParaRPr lang="en-US" altLang="en-US" b="1" dirty="0" smtClean="0">
                <a:solidFill>
                  <a:srgbClr val="505050"/>
                </a:solidFill>
                <a:latin typeface="Segoe UI" panose="020B0502040204020203" pitchFamily="34" charset="0"/>
              </a:endParaRPr>
            </a:p>
          </p:txBody>
        </p:sp>
        <p:sp>
          <p:nvSpPr>
            <p:cNvPr id="479" name="Freeform 3608"/>
            <p:cNvSpPr>
              <a:spLocks/>
            </p:cNvSpPr>
            <p:nvPr/>
          </p:nvSpPr>
          <p:spPr bwMode="auto">
            <a:xfrm>
              <a:off x="7640637" y="4298950"/>
              <a:ext cx="238125" cy="539750"/>
            </a:xfrm>
            <a:custGeom>
              <a:avLst/>
              <a:gdLst>
                <a:gd name="T0" fmla="*/ 112 w 150"/>
                <a:gd name="T1" fmla="*/ 75 h 340"/>
                <a:gd name="T2" fmla="*/ 112 w 150"/>
                <a:gd name="T3" fmla="*/ 340 h 340"/>
                <a:gd name="T4" fmla="*/ 38 w 150"/>
                <a:gd name="T5" fmla="*/ 340 h 340"/>
                <a:gd name="T6" fmla="*/ 38 w 150"/>
                <a:gd name="T7" fmla="*/ 75 h 340"/>
                <a:gd name="T8" fmla="*/ 0 w 150"/>
                <a:gd name="T9" fmla="*/ 75 h 340"/>
                <a:gd name="T10" fmla="*/ 74 w 150"/>
                <a:gd name="T11" fmla="*/ 0 h 340"/>
                <a:gd name="T12" fmla="*/ 150 w 150"/>
                <a:gd name="T13" fmla="*/ 75 h 340"/>
                <a:gd name="T14" fmla="*/ 112 w 150"/>
                <a:gd name="T15" fmla="*/ 75 h 340"/>
                <a:gd name="T16" fmla="*/ 112 w 150"/>
                <a:gd name="T17" fmla="*/ 75 h 340"/>
                <a:gd name="T18" fmla="*/ 112 w 150"/>
                <a:gd name="T19" fmla="*/ 75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340">
                  <a:moveTo>
                    <a:pt x="112" y="75"/>
                  </a:moveTo>
                  <a:lnTo>
                    <a:pt x="112" y="340"/>
                  </a:lnTo>
                  <a:lnTo>
                    <a:pt x="38" y="340"/>
                  </a:lnTo>
                  <a:lnTo>
                    <a:pt x="38" y="75"/>
                  </a:lnTo>
                  <a:lnTo>
                    <a:pt x="0" y="75"/>
                  </a:lnTo>
                  <a:lnTo>
                    <a:pt x="74" y="0"/>
                  </a:lnTo>
                  <a:lnTo>
                    <a:pt x="150" y="75"/>
                  </a:lnTo>
                  <a:lnTo>
                    <a:pt x="112" y="75"/>
                  </a:lnTo>
                  <a:lnTo>
                    <a:pt x="112" y="75"/>
                  </a:lnTo>
                  <a:lnTo>
                    <a:pt x="112" y="75"/>
                  </a:ln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80" name="Freeform 3609"/>
            <p:cNvSpPr>
              <a:spLocks/>
            </p:cNvSpPr>
            <p:nvPr/>
          </p:nvSpPr>
          <p:spPr bwMode="auto">
            <a:xfrm>
              <a:off x="7640637" y="4838700"/>
              <a:ext cx="238125" cy="631825"/>
            </a:xfrm>
            <a:custGeom>
              <a:avLst/>
              <a:gdLst>
                <a:gd name="T0" fmla="*/ 112 w 150"/>
                <a:gd name="T1" fmla="*/ 324 h 398"/>
                <a:gd name="T2" fmla="*/ 112 w 150"/>
                <a:gd name="T3" fmla="*/ 0 h 398"/>
                <a:gd name="T4" fmla="*/ 38 w 150"/>
                <a:gd name="T5" fmla="*/ 0 h 398"/>
                <a:gd name="T6" fmla="*/ 38 w 150"/>
                <a:gd name="T7" fmla="*/ 324 h 398"/>
                <a:gd name="T8" fmla="*/ 0 w 150"/>
                <a:gd name="T9" fmla="*/ 324 h 398"/>
                <a:gd name="T10" fmla="*/ 74 w 150"/>
                <a:gd name="T11" fmla="*/ 398 h 398"/>
                <a:gd name="T12" fmla="*/ 150 w 150"/>
                <a:gd name="T13" fmla="*/ 324 h 398"/>
                <a:gd name="T14" fmla="*/ 112 w 150"/>
                <a:gd name="T15" fmla="*/ 324 h 398"/>
                <a:gd name="T16" fmla="*/ 112 w 150"/>
                <a:gd name="T17" fmla="*/ 324 h 398"/>
                <a:gd name="T18" fmla="*/ 112 w 150"/>
                <a:gd name="T19" fmla="*/ 324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398">
                  <a:moveTo>
                    <a:pt x="112" y="324"/>
                  </a:moveTo>
                  <a:lnTo>
                    <a:pt x="112" y="0"/>
                  </a:lnTo>
                  <a:lnTo>
                    <a:pt x="38" y="0"/>
                  </a:lnTo>
                  <a:lnTo>
                    <a:pt x="38" y="324"/>
                  </a:lnTo>
                  <a:lnTo>
                    <a:pt x="0" y="324"/>
                  </a:lnTo>
                  <a:lnTo>
                    <a:pt x="74" y="398"/>
                  </a:lnTo>
                  <a:lnTo>
                    <a:pt x="150" y="324"/>
                  </a:lnTo>
                  <a:lnTo>
                    <a:pt x="112" y="324"/>
                  </a:lnTo>
                  <a:lnTo>
                    <a:pt x="112" y="324"/>
                  </a:lnTo>
                  <a:lnTo>
                    <a:pt x="112" y="324"/>
                  </a:lnTo>
                  <a:close/>
                </a:path>
              </a:pathLst>
            </a:custGeom>
            <a:solidFill>
              <a:srgbClr val="176C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81" name="Rectangle 3610"/>
            <p:cNvSpPr>
              <a:spLocks noChangeArrowheads="1"/>
            </p:cNvSpPr>
            <p:nvPr/>
          </p:nvSpPr>
          <p:spPr bwMode="auto">
            <a:xfrm>
              <a:off x="7891461" y="4981575"/>
              <a:ext cx="831959"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900" dirty="0" smtClean="0">
                  <a:solidFill>
                    <a:srgbClr val="002050"/>
                  </a:solidFill>
                  <a:latin typeface="Segoe UI" panose="020B0502040204020203" pitchFamily="34" charset="0"/>
                </a:rPr>
                <a:t>and </a:t>
              </a:r>
              <a:r>
                <a:rPr lang="en-US" altLang="en-US" sz="900" b="1" dirty="0" smtClean="0">
                  <a:solidFill>
                    <a:srgbClr val="002050"/>
                  </a:solidFill>
                  <a:latin typeface="Segoe UI" panose="020B0502040204020203" pitchFamily="34" charset="0"/>
                </a:rPr>
                <a:t>accelerate</a:t>
              </a:r>
              <a:br>
                <a:rPr lang="en-US" altLang="en-US" sz="900" b="1" dirty="0" smtClean="0">
                  <a:solidFill>
                    <a:srgbClr val="002050"/>
                  </a:solidFill>
                  <a:latin typeface="Segoe UI" panose="020B0502040204020203" pitchFamily="34" charset="0"/>
                </a:rPr>
              </a:br>
              <a:r>
                <a:rPr lang="en-US" altLang="en-US" sz="900" b="1" dirty="0" smtClean="0">
                  <a:solidFill>
                    <a:srgbClr val="002050"/>
                  </a:solidFill>
                  <a:latin typeface="Segoe UI" panose="020B0502040204020203" pitchFamily="34" charset="0"/>
                </a:rPr>
                <a:t>business agility</a:t>
              </a:r>
              <a:endParaRPr lang="en-US" altLang="en-US" sz="900" b="1" dirty="0">
                <a:solidFill>
                  <a:srgbClr val="002050"/>
                </a:solidFill>
                <a:latin typeface="Segoe UI" panose="020B0502040204020203" pitchFamily="34" charset="0"/>
              </a:endParaRPr>
            </a:p>
          </p:txBody>
        </p:sp>
        <p:sp>
          <p:nvSpPr>
            <p:cNvPr id="482" name="Freeform 3613"/>
            <p:cNvSpPr>
              <a:spLocks/>
            </p:cNvSpPr>
            <p:nvPr/>
          </p:nvSpPr>
          <p:spPr bwMode="auto">
            <a:xfrm>
              <a:off x="7897811" y="4783138"/>
              <a:ext cx="966788" cy="238125"/>
            </a:xfrm>
            <a:custGeom>
              <a:avLst/>
              <a:gdLst>
                <a:gd name="T0" fmla="*/ 535 w 609"/>
                <a:gd name="T1" fmla="*/ 38 h 150"/>
                <a:gd name="T2" fmla="*/ 0 w 609"/>
                <a:gd name="T3" fmla="*/ 38 h 150"/>
                <a:gd name="T4" fmla="*/ 0 w 609"/>
                <a:gd name="T5" fmla="*/ 112 h 150"/>
                <a:gd name="T6" fmla="*/ 535 w 609"/>
                <a:gd name="T7" fmla="*/ 112 h 150"/>
                <a:gd name="T8" fmla="*/ 535 w 609"/>
                <a:gd name="T9" fmla="*/ 150 h 150"/>
                <a:gd name="T10" fmla="*/ 609 w 609"/>
                <a:gd name="T11" fmla="*/ 76 h 150"/>
                <a:gd name="T12" fmla="*/ 535 w 609"/>
                <a:gd name="T13" fmla="*/ 0 h 150"/>
                <a:gd name="T14" fmla="*/ 535 w 609"/>
                <a:gd name="T15" fmla="*/ 38 h 150"/>
                <a:gd name="T16" fmla="*/ 535 w 609"/>
                <a:gd name="T17" fmla="*/ 38 h 150"/>
                <a:gd name="T18" fmla="*/ 535 w 609"/>
                <a:gd name="T19" fmla="*/ 3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9" h="150">
                  <a:moveTo>
                    <a:pt x="535" y="38"/>
                  </a:moveTo>
                  <a:lnTo>
                    <a:pt x="0" y="38"/>
                  </a:lnTo>
                  <a:lnTo>
                    <a:pt x="0" y="112"/>
                  </a:lnTo>
                  <a:lnTo>
                    <a:pt x="535" y="112"/>
                  </a:lnTo>
                  <a:lnTo>
                    <a:pt x="535" y="150"/>
                  </a:lnTo>
                  <a:lnTo>
                    <a:pt x="609" y="76"/>
                  </a:lnTo>
                  <a:lnTo>
                    <a:pt x="535" y="0"/>
                  </a:lnTo>
                  <a:lnTo>
                    <a:pt x="535" y="38"/>
                  </a:lnTo>
                  <a:lnTo>
                    <a:pt x="535" y="38"/>
                  </a:lnTo>
                  <a:lnTo>
                    <a:pt x="535" y="38"/>
                  </a:lnTo>
                  <a:close/>
                </a:path>
              </a:pathLst>
            </a:custGeom>
            <a:solidFill>
              <a:srgbClr val="176C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smtClean="0">
                <a:solidFill>
                  <a:srgbClr val="505050"/>
                </a:solidFill>
              </a:endParaRPr>
            </a:p>
          </p:txBody>
        </p:sp>
        <p:sp>
          <p:nvSpPr>
            <p:cNvPr id="483" name="Rectangle 3778"/>
            <p:cNvSpPr>
              <a:spLocks noChangeArrowheads="1"/>
            </p:cNvSpPr>
            <p:nvPr/>
          </p:nvSpPr>
          <p:spPr bwMode="auto">
            <a:xfrm>
              <a:off x="7918449" y="4256088"/>
              <a:ext cx="67326"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900" dirty="0" smtClean="0">
                  <a:solidFill>
                    <a:srgbClr val="FFFFFF"/>
                  </a:solidFill>
                  <a:latin typeface="Segoe UI" panose="020B0502040204020203" pitchFamily="34" charset="0"/>
                </a:rPr>
                <a:t>o</a:t>
              </a:r>
              <a:endParaRPr lang="en-US" altLang="en-US" dirty="0" smtClean="0">
                <a:solidFill>
                  <a:srgbClr val="505050"/>
                </a:solidFill>
                <a:latin typeface="Segoe UI" panose="020B0502040204020203" pitchFamily="34" charset="0"/>
              </a:endParaRPr>
            </a:p>
          </p:txBody>
        </p:sp>
        <p:sp>
          <p:nvSpPr>
            <p:cNvPr id="484" name="Rectangle 3779"/>
            <p:cNvSpPr>
              <a:spLocks noChangeArrowheads="1"/>
            </p:cNvSpPr>
            <p:nvPr/>
          </p:nvSpPr>
          <p:spPr bwMode="auto">
            <a:xfrm>
              <a:off x="7983537" y="4256088"/>
              <a:ext cx="36870"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900" dirty="0" smtClean="0">
                  <a:solidFill>
                    <a:srgbClr val="FFFFFF"/>
                  </a:solidFill>
                  <a:latin typeface="Segoe UI" panose="020B0502040204020203" pitchFamily="34" charset="0"/>
                </a:rPr>
                <a:t>f</a:t>
              </a:r>
              <a:endParaRPr lang="en-US" altLang="en-US" dirty="0" smtClean="0">
                <a:solidFill>
                  <a:srgbClr val="505050"/>
                </a:solidFill>
                <a:latin typeface="Segoe UI" panose="020B0502040204020203" pitchFamily="34" charset="0"/>
              </a:endParaRPr>
            </a:p>
          </p:txBody>
        </p:sp>
      </p:grpSp>
    </p:spTree>
    <p:extLst>
      <p:ext uri="{BB962C8B-B14F-4D97-AF65-F5344CB8AC3E}">
        <p14:creationId xmlns:p14="http://schemas.microsoft.com/office/powerpoint/2010/main" val="2719710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250"/>
                                  </p:stCondLst>
                                  <p:childTnLst>
                                    <p:set>
                                      <p:cBhvr>
                                        <p:cTn id="14" dur="1" fill="hold">
                                          <p:stCondLst>
                                            <p:cond delay="0"/>
                                          </p:stCondLst>
                                        </p:cTn>
                                        <p:tgtEl>
                                          <p:spTgt spid="25"/>
                                        </p:tgtEl>
                                        <p:attrNameLst>
                                          <p:attrName>style.visibility</p:attrName>
                                        </p:attrNameLst>
                                      </p:cBhvr>
                                      <p:to>
                                        <p:strVal val="visible"/>
                                      </p:to>
                                    </p:set>
                                    <p:anim calcmode="lin" valueType="num">
                                      <p:cBhvr>
                                        <p:cTn id="15" dur="500" fill="hold"/>
                                        <p:tgtEl>
                                          <p:spTgt spid="25"/>
                                        </p:tgtEl>
                                        <p:attrNameLst>
                                          <p:attrName>ppt_w</p:attrName>
                                        </p:attrNameLst>
                                      </p:cBhvr>
                                      <p:tavLst>
                                        <p:tav tm="0">
                                          <p:val>
                                            <p:fltVal val="0"/>
                                          </p:val>
                                        </p:tav>
                                        <p:tav tm="100000">
                                          <p:val>
                                            <p:strVal val="#ppt_w"/>
                                          </p:val>
                                        </p:tav>
                                      </p:tavLst>
                                    </p:anim>
                                    <p:anim calcmode="lin" valueType="num">
                                      <p:cBhvr>
                                        <p:cTn id="16" dur="500" fill="hold"/>
                                        <p:tgtEl>
                                          <p:spTgt spid="25"/>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50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left)">
                                      <p:cBhvr>
                                        <p:cTn id="24" dur="1000"/>
                                        <p:tgtEl>
                                          <p:spTgt spid="29"/>
                                        </p:tgtEl>
                                      </p:cBhvr>
                                    </p:animEffect>
                                  </p:childTnLst>
                                </p:cTn>
                              </p:par>
                            </p:childTnLst>
                          </p:cTn>
                        </p:par>
                        <p:par>
                          <p:cTn id="25" fill="hold">
                            <p:stCondLst>
                              <p:cond delay="2000"/>
                            </p:stCondLst>
                            <p:childTnLst>
                              <p:par>
                                <p:cTn id="26" presetID="12" presetClass="entr" presetSubtype="1" fill="hold" grpId="0" nodeType="afterEffect">
                                  <p:stCondLst>
                                    <p:cond delay="0"/>
                                  </p:stCondLst>
                                  <p:childTnLst>
                                    <p:set>
                                      <p:cBhvr>
                                        <p:cTn id="27" dur="1" fill="hold">
                                          <p:stCondLst>
                                            <p:cond delay="0"/>
                                          </p:stCondLst>
                                        </p:cTn>
                                        <p:tgtEl>
                                          <p:spTgt spid="266"/>
                                        </p:tgtEl>
                                        <p:attrNameLst>
                                          <p:attrName>style.visibility</p:attrName>
                                        </p:attrNameLst>
                                      </p:cBhvr>
                                      <p:to>
                                        <p:strVal val="visible"/>
                                      </p:to>
                                    </p:set>
                                    <p:anim calcmode="lin" valueType="num">
                                      <p:cBhvr additive="base">
                                        <p:cTn id="28" dur="500"/>
                                        <p:tgtEl>
                                          <p:spTgt spid="266"/>
                                        </p:tgtEl>
                                        <p:attrNameLst>
                                          <p:attrName>ppt_y</p:attrName>
                                        </p:attrNameLst>
                                      </p:cBhvr>
                                      <p:tavLst>
                                        <p:tav tm="0">
                                          <p:val>
                                            <p:strVal val="#ppt_y-#ppt_h*1.125000"/>
                                          </p:val>
                                        </p:tav>
                                        <p:tav tm="100000">
                                          <p:val>
                                            <p:strVal val="#ppt_y"/>
                                          </p:val>
                                        </p:tav>
                                      </p:tavLst>
                                    </p:anim>
                                    <p:animEffect transition="in" filter="wipe(down)">
                                      <p:cBhvr>
                                        <p:cTn id="29" dur="500"/>
                                        <p:tgtEl>
                                          <p:spTgt spid="266"/>
                                        </p:tgtEl>
                                      </p:cBhvr>
                                    </p:animEffect>
                                  </p:childTnLst>
                                </p:cTn>
                              </p:par>
                            </p:childTnLst>
                          </p:cTn>
                        </p:par>
                        <p:par>
                          <p:cTn id="30" fill="hold">
                            <p:stCondLst>
                              <p:cond delay="2500"/>
                            </p:stCondLst>
                            <p:childTnLst>
                              <p:par>
                                <p:cTn id="31" presetID="12" presetClass="entr" presetSubtype="1" fill="hold" grpId="0" nodeType="afterEffect">
                                  <p:stCondLst>
                                    <p:cond delay="0"/>
                                  </p:stCondLst>
                                  <p:childTnLst>
                                    <p:set>
                                      <p:cBhvr>
                                        <p:cTn id="32" dur="1" fill="hold">
                                          <p:stCondLst>
                                            <p:cond delay="0"/>
                                          </p:stCondLst>
                                        </p:cTn>
                                        <p:tgtEl>
                                          <p:spTgt spid="191"/>
                                        </p:tgtEl>
                                        <p:attrNameLst>
                                          <p:attrName>style.visibility</p:attrName>
                                        </p:attrNameLst>
                                      </p:cBhvr>
                                      <p:to>
                                        <p:strVal val="visible"/>
                                      </p:to>
                                    </p:set>
                                    <p:anim calcmode="lin" valueType="num">
                                      <p:cBhvr additive="base">
                                        <p:cTn id="33" dur="500"/>
                                        <p:tgtEl>
                                          <p:spTgt spid="191"/>
                                        </p:tgtEl>
                                        <p:attrNameLst>
                                          <p:attrName>ppt_y</p:attrName>
                                        </p:attrNameLst>
                                      </p:cBhvr>
                                      <p:tavLst>
                                        <p:tav tm="0">
                                          <p:val>
                                            <p:strVal val="#ppt_y-#ppt_h*1.125000"/>
                                          </p:val>
                                        </p:tav>
                                        <p:tav tm="100000">
                                          <p:val>
                                            <p:strVal val="#ppt_y"/>
                                          </p:val>
                                        </p:tav>
                                      </p:tavLst>
                                    </p:anim>
                                    <p:animEffect transition="in" filter="wipe(down)">
                                      <p:cBhvr>
                                        <p:cTn id="34" dur="500"/>
                                        <p:tgtEl>
                                          <p:spTgt spid="191"/>
                                        </p:tgtEl>
                                      </p:cBhvr>
                                    </p:animEffect>
                                  </p:childTnLst>
                                </p:cTn>
                              </p:par>
                            </p:childTnLst>
                          </p:cTn>
                        </p:par>
                        <p:par>
                          <p:cTn id="35" fill="hold">
                            <p:stCondLst>
                              <p:cond delay="3000"/>
                            </p:stCondLst>
                            <p:childTnLst>
                              <p:par>
                                <p:cTn id="36" presetID="12" presetClass="entr" presetSubtype="1" fill="hold" grpId="0" nodeType="afterEffect">
                                  <p:stCondLst>
                                    <p:cond delay="0"/>
                                  </p:stCondLst>
                                  <p:childTnLst>
                                    <p:set>
                                      <p:cBhvr>
                                        <p:cTn id="37" dur="1" fill="hold">
                                          <p:stCondLst>
                                            <p:cond delay="0"/>
                                          </p:stCondLst>
                                        </p:cTn>
                                        <p:tgtEl>
                                          <p:spTgt spid="192"/>
                                        </p:tgtEl>
                                        <p:attrNameLst>
                                          <p:attrName>style.visibility</p:attrName>
                                        </p:attrNameLst>
                                      </p:cBhvr>
                                      <p:to>
                                        <p:strVal val="visible"/>
                                      </p:to>
                                    </p:set>
                                    <p:anim calcmode="lin" valueType="num">
                                      <p:cBhvr additive="base">
                                        <p:cTn id="38" dur="500"/>
                                        <p:tgtEl>
                                          <p:spTgt spid="192"/>
                                        </p:tgtEl>
                                        <p:attrNameLst>
                                          <p:attrName>ppt_y</p:attrName>
                                        </p:attrNameLst>
                                      </p:cBhvr>
                                      <p:tavLst>
                                        <p:tav tm="0">
                                          <p:val>
                                            <p:strVal val="#ppt_y-#ppt_h*1.125000"/>
                                          </p:val>
                                        </p:tav>
                                        <p:tav tm="100000">
                                          <p:val>
                                            <p:strVal val="#ppt_y"/>
                                          </p:val>
                                        </p:tav>
                                      </p:tavLst>
                                    </p:anim>
                                    <p:animEffect transition="in" filter="wipe(down)">
                                      <p:cBhvr>
                                        <p:cTn id="39" dur="500"/>
                                        <p:tgtEl>
                                          <p:spTgt spid="192"/>
                                        </p:tgtEl>
                                      </p:cBhvr>
                                    </p:animEffect>
                                  </p:childTnLst>
                                </p:cTn>
                              </p:par>
                            </p:childTnLst>
                          </p:cTn>
                        </p:par>
                        <p:par>
                          <p:cTn id="40" fill="hold">
                            <p:stCondLst>
                              <p:cond delay="3500"/>
                            </p:stCondLst>
                            <p:childTnLst>
                              <p:par>
                                <p:cTn id="41" presetID="2" presetClass="entr" presetSubtype="4" fill="hold" nodeType="afterEffect">
                                  <p:stCondLst>
                                    <p:cond delay="0"/>
                                  </p:stCondLst>
                                  <p:childTnLst>
                                    <p:set>
                                      <p:cBhvr>
                                        <p:cTn id="42" dur="1" fill="hold">
                                          <p:stCondLst>
                                            <p:cond delay="0"/>
                                          </p:stCondLst>
                                        </p:cTn>
                                        <p:tgtEl>
                                          <p:spTgt spid="526"/>
                                        </p:tgtEl>
                                        <p:attrNameLst>
                                          <p:attrName>style.visibility</p:attrName>
                                        </p:attrNameLst>
                                      </p:cBhvr>
                                      <p:to>
                                        <p:strVal val="visible"/>
                                      </p:to>
                                    </p:set>
                                    <p:anim calcmode="lin" valueType="num">
                                      <p:cBhvr additive="base">
                                        <p:cTn id="43" dur="300" fill="hold"/>
                                        <p:tgtEl>
                                          <p:spTgt spid="526"/>
                                        </p:tgtEl>
                                        <p:attrNameLst>
                                          <p:attrName>ppt_x</p:attrName>
                                        </p:attrNameLst>
                                      </p:cBhvr>
                                      <p:tavLst>
                                        <p:tav tm="0">
                                          <p:val>
                                            <p:strVal val="#ppt_x"/>
                                          </p:val>
                                        </p:tav>
                                        <p:tav tm="100000">
                                          <p:val>
                                            <p:strVal val="#ppt_x"/>
                                          </p:val>
                                        </p:tav>
                                      </p:tavLst>
                                    </p:anim>
                                    <p:anim calcmode="lin" valueType="num">
                                      <p:cBhvr additive="base">
                                        <p:cTn id="44" dur="300" fill="hold"/>
                                        <p:tgtEl>
                                          <p:spTgt spid="526"/>
                                        </p:tgtEl>
                                        <p:attrNameLst>
                                          <p:attrName>ppt_y</p:attrName>
                                        </p:attrNameLst>
                                      </p:cBhvr>
                                      <p:tavLst>
                                        <p:tav tm="0">
                                          <p:val>
                                            <p:strVal val="1+#ppt_h/2"/>
                                          </p:val>
                                        </p:tav>
                                        <p:tav tm="100000">
                                          <p:val>
                                            <p:strVal val="#ppt_y"/>
                                          </p:val>
                                        </p:tav>
                                      </p:tavLst>
                                    </p:anim>
                                  </p:childTnLst>
                                </p:cTn>
                              </p:par>
                            </p:childTnLst>
                          </p:cTn>
                        </p:par>
                        <p:par>
                          <p:cTn id="45" fill="hold">
                            <p:stCondLst>
                              <p:cond delay="3800"/>
                            </p:stCondLst>
                            <p:childTnLst>
                              <p:par>
                                <p:cTn id="46" presetID="2" presetClass="entr" presetSubtype="1" fill="hold" nodeType="afterEffect">
                                  <p:stCondLst>
                                    <p:cond delay="0"/>
                                  </p:stCondLst>
                                  <p:childTnLst>
                                    <p:set>
                                      <p:cBhvr>
                                        <p:cTn id="47" dur="1" fill="hold">
                                          <p:stCondLst>
                                            <p:cond delay="0"/>
                                          </p:stCondLst>
                                        </p:cTn>
                                        <p:tgtEl>
                                          <p:spTgt spid="687"/>
                                        </p:tgtEl>
                                        <p:attrNameLst>
                                          <p:attrName>style.visibility</p:attrName>
                                        </p:attrNameLst>
                                      </p:cBhvr>
                                      <p:to>
                                        <p:strVal val="visible"/>
                                      </p:to>
                                    </p:set>
                                    <p:anim calcmode="lin" valueType="num">
                                      <p:cBhvr additive="base">
                                        <p:cTn id="48" dur="300" fill="hold"/>
                                        <p:tgtEl>
                                          <p:spTgt spid="687"/>
                                        </p:tgtEl>
                                        <p:attrNameLst>
                                          <p:attrName>ppt_x</p:attrName>
                                        </p:attrNameLst>
                                      </p:cBhvr>
                                      <p:tavLst>
                                        <p:tav tm="0">
                                          <p:val>
                                            <p:strVal val="#ppt_x"/>
                                          </p:val>
                                        </p:tav>
                                        <p:tav tm="100000">
                                          <p:val>
                                            <p:strVal val="#ppt_x"/>
                                          </p:val>
                                        </p:tav>
                                      </p:tavLst>
                                    </p:anim>
                                    <p:anim calcmode="lin" valueType="num">
                                      <p:cBhvr additive="base">
                                        <p:cTn id="49" dur="300" fill="hold"/>
                                        <p:tgtEl>
                                          <p:spTgt spid="687"/>
                                        </p:tgtEl>
                                        <p:attrNameLst>
                                          <p:attrName>ppt_y</p:attrName>
                                        </p:attrNameLst>
                                      </p:cBhvr>
                                      <p:tavLst>
                                        <p:tav tm="0">
                                          <p:val>
                                            <p:strVal val="0-#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9"/>
                                        </p:tgtEl>
                                        <p:attrNameLst>
                                          <p:attrName>style.visibility</p:attrName>
                                        </p:attrNameLst>
                                      </p:cBhvr>
                                      <p:to>
                                        <p:strVal val="visible"/>
                                      </p:to>
                                    </p:set>
                                    <p:animEffect transition="in" filter="fade">
                                      <p:cBhvr>
                                        <p:cTn id="54" dur="500"/>
                                        <p:tgtEl>
                                          <p:spTgt spid="5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10" presetClass="entr" presetSubtype="0" fill="hold"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67"/>
                                        </p:tgtEl>
                                        <p:attrNameLst>
                                          <p:attrName>style.visibility</p:attrName>
                                        </p:attrNameLst>
                                      </p:cBhvr>
                                      <p:to>
                                        <p:strVal val="visible"/>
                                      </p:to>
                                    </p:set>
                                    <p:animEffect transition="in" filter="fade">
                                      <p:cBhvr>
                                        <p:cTn id="67" dur="500"/>
                                        <p:tgtEl>
                                          <p:spTgt spid="6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fade">
                                      <p:cBhvr>
                                        <p:cTn id="72" dur="500"/>
                                        <p:tgtEl>
                                          <p:spTgt spid="28"/>
                                        </p:tgtEl>
                                      </p:cBhvr>
                                    </p:animEffect>
                                  </p:childTnLst>
                                </p:cTn>
                              </p:par>
                            </p:childTnLst>
                          </p:cTn>
                        </p:par>
                        <p:par>
                          <p:cTn id="73" fill="hold">
                            <p:stCondLst>
                              <p:cond delay="500"/>
                            </p:stCondLst>
                            <p:childTnLst>
                              <p:par>
                                <p:cTn id="74" presetID="10" presetClass="entr" presetSubtype="0" fill="hold" nodeType="after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childTnLst>
                          </p:cTn>
                        </p:par>
                        <p:par>
                          <p:cTn id="77" fill="hold">
                            <p:stCondLst>
                              <p:cond delay="1000"/>
                            </p:stCondLst>
                            <p:childTnLst>
                              <p:par>
                                <p:cTn id="78" presetID="10" presetClass="entr" presetSubtype="0" fill="hold" nodeType="afterEffect">
                                  <p:stCondLst>
                                    <p:cond delay="0"/>
                                  </p:stCondLst>
                                  <p:childTnLst>
                                    <p:set>
                                      <p:cBhvr>
                                        <p:cTn id="79" dur="1" fill="hold">
                                          <p:stCondLst>
                                            <p:cond delay="0"/>
                                          </p:stCondLst>
                                        </p:cTn>
                                        <p:tgtEl>
                                          <p:spTgt spid="60"/>
                                        </p:tgtEl>
                                        <p:attrNameLst>
                                          <p:attrName>style.visibility</p:attrName>
                                        </p:attrNameLst>
                                      </p:cBhvr>
                                      <p:to>
                                        <p:strVal val="visible"/>
                                      </p:to>
                                    </p:set>
                                    <p:animEffect transition="in" filter="fade">
                                      <p:cBhvr>
                                        <p:cTn id="80" dur="500"/>
                                        <p:tgtEl>
                                          <p:spTgt spid="60"/>
                                        </p:tgtEl>
                                      </p:cBhvr>
                                    </p:animEffect>
                                  </p:childTnLst>
                                </p:cTn>
                              </p:par>
                            </p:childTnLst>
                          </p:cTn>
                        </p:par>
                        <p:par>
                          <p:cTn id="81" fill="hold">
                            <p:stCondLst>
                              <p:cond delay="1500"/>
                            </p:stCondLst>
                            <p:childTnLst>
                              <p:par>
                                <p:cTn id="82" presetID="10" presetClass="entr" presetSubtype="0" fill="hold" nodeType="afterEffect">
                                  <p:stCondLst>
                                    <p:cond delay="0"/>
                                  </p:stCondLst>
                                  <p:childTnLst>
                                    <p:set>
                                      <p:cBhvr>
                                        <p:cTn id="83" dur="1" fill="hold">
                                          <p:stCondLst>
                                            <p:cond delay="0"/>
                                          </p:stCondLst>
                                        </p:cTn>
                                        <p:tgtEl>
                                          <p:spTgt spid="69"/>
                                        </p:tgtEl>
                                        <p:attrNameLst>
                                          <p:attrName>style.visibility</p:attrName>
                                        </p:attrNameLst>
                                      </p:cBhvr>
                                      <p:to>
                                        <p:strVal val="visible"/>
                                      </p:to>
                                    </p:set>
                                    <p:animEffect transition="in" filter="fade">
                                      <p:cBhvr>
                                        <p:cTn id="84" dur="500"/>
                                        <p:tgtEl>
                                          <p:spTgt spid="69"/>
                                        </p:tgtEl>
                                      </p:cBhvr>
                                    </p:animEffect>
                                  </p:childTnLst>
                                </p:cTn>
                              </p:par>
                              <p:par>
                                <p:cTn id="85" presetID="2" presetClass="entr" presetSubtype="1" fill="hold" nodeType="withEffect">
                                  <p:stCondLst>
                                    <p:cond delay="0"/>
                                  </p:stCondLst>
                                  <p:childTnLst>
                                    <p:set>
                                      <p:cBhvr>
                                        <p:cTn id="86" dur="1" fill="hold">
                                          <p:stCondLst>
                                            <p:cond delay="0"/>
                                          </p:stCondLst>
                                        </p:cTn>
                                        <p:tgtEl>
                                          <p:spTgt spid="579"/>
                                        </p:tgtEl>
                                        <p:attrNameLst>
                                          <p:attrName>style.visibility</p:attrName>
                                        </p:attrNameLst>
                                      </p:cBhvr>
                                      <p:to>
                                        <p:strVal val="visible"/>
                                      </p:to>
                                    </p:set>
                                    <p:anim calcmode="lin" valueType="num">
                                      <p:cBhvr additive="base">
                                        <p:cTn id="87" dur="500" fill="hold"/>
                                        <p:tgtEl>
                                          <p:spTgt spid="579"/>
                                        </p:tgtEl>
                                        <p:attrNameLst>
                                          <p:attrName>ppt_x</p:attrName>
                                        </p:attrNameLst>
                                      </p:cBhvr>
                                      <p:tavLst>
                                        <p:tav tm="0">
                                          <p:val>
                                            <p:strVal val="#ppt_x"/>
                                          </p:val>
                                        </p:tav>
                                        <p:tav tm="100000">
                                          <p:val>
                                            <p:strVal val="#ppt_x"/>
                                          </p:val>
                                        </p:tav>
                                      </p:tavLst>
                                    </p:anim>
                                    <p:anim calcmode="lin" valueType="num">
                                      <p:cBhvr additive="base">
                                        <p:cTn id="88" dur="500" fill="hold"/>
                                        <p:tgtEl>
                                          <p:spTgt spid="579"/>
                                        </p:tgtEl>
                                        <p:attrNameLst>
                                          <p:attrName>ppt_y</p:attrName>
                                        </p:attrNameLst>
                                      </p:cBhvr>
                                      <p:tavLst>
                                        <p:tav tm="0">
                                          <p:val>
                                            <p:strVal val="0-#ppt_h/2"/>
                                          </p:val>
                                        </p:tav>
                                        <p:tav tm="100000">
                                          <p:val>
                                            <p:strVal val="#ppt_y"/>
                                          </p:val>
                                        </p:tav>
                                      </p:tavLst>
                                    </p:anim>
                                  </p:childTnLst>
                                </p:cTn>
                              </p:par>
                            </p:childTnLst>
                          </p:cTn>
                        </p:par>
                        <p:par>
                          <p:cTn id="89" fill="hold">
                            <p:stCondLst>
                              <p:cond delay="2000"/>
                            </p:stCondLst>
                            <p:childTnLst>
                              <p:par>
                                <p:cTn id="90" presetID="10" presetClass="entr" presetSubtype="0" fill="hold" nodeType="afterEffect">
                                  <p:stCondLst>
                                    <p:cond delay="0"/>
                                  </p:stCondLst>
                                  <p:childTnLst>
                                    <p:set>
                                      <p:cBhvr>
                                        <p:cTn id="91" dur="1" fill="hold">
                                          <p:stCondLst>
                                            <p:cond delay="0"/>
                                          </p:stCondLst>
                                        </p:cTn>
                                        <p:tgtEl>
                                          <p:spTgt spid="55"/>
                                        </p:tgtEl>
                                        <p:attrNameLst>
                                          <p:attrName>style.visibility</p:attrName>
                                        </p:attrNameLst>
                                      </p:cBhvr>
                                      <p:to>
                                        <p:strVal val="visible"/>
                                      </p:to>
                                    </p:set>
                                    <p:animEffect transition="in" filter="fade">
                                      <p:cBhvr>
                                        <p:cTn id="92" dur="500"/>
                                        <p:tgtEl>
                                          <p:spTgt spid="55"/>
                                        </p:tgtEl>
                                      </p:cBhvr>
                                    </p:animEffect>
                                  </p:childTnLst>
                                </p:cTn>
                              </p:par>
                            </p:childTnLst>
                          </p:cTn>
                        </p:par>
                        <p:par>
                          <p:cTn id="93" fill="hold">
                            <p:stCondLst>
                              <p:cond delay="2500"/>
                            </p:stCondLst>
                            <p:childTnLst>
                              <p:par>
                                <p:cTn id="94" presetID="10" presetClass="entr" presetSubtype="0" fill="hold" nodeType="afterEffect">
                                  <p:stCondLst>
                                    <p:cond delay="0"/>
                                  </p:stCondLst>
                                  <p:childTnLst>
                                    <p:set>
                                      <p:cBhvr>
                                        <p:cTn id="95" dur="1" fill="hold">
                                          <p:stCondLst>
                                            <p:cond delay="0"/>
                                          </p:stCondLst>
                                        </p:cTn>
                                        <p:tgtEl>
                                          <p:spTgt spid="50"/>
                                        </p:tgtEl>
                                        <p:attrNameLst>
                                          <p:attrName>style.visibility</p:attrName>
                                        </p:attrNameLst>
                                      </p:cBhvr>
                                      <p:to>
                                        <p:strVal val="visible"/>
                                      </p:to>
                                    </p:set>
                                    <p:animEffect transition="in" filter="fade">
                                      <p:cBhvr>
                                        <p:cTn id="96" dur="500"/>
                                        <p:tgtEl>
                                          <p:spTgt spid="50"/>
                                        </p:tgtEl>
                                      </p:cBhvr>
                                    </p:animEffect>
                                  </p:childTnLst>
                                </p:cTn>
                              </p:par>
                            </p:childTnLst>
                          </p:cTn>
                        </p:par>
                        <p:par>
                          <p:cTn id="97" fill="hold">
                            <p:stCondLst>
                              <p:cond delay="3000"/>
                            </p:stCondLst>
                            <p:childTnLst>
                              <p:par>
                                <p:cTn id="98" presetID="10" presetClass="entr" presetSubtype="0" fill="hold" nodeType="afterEffect">
                                  <p:stCondLst>
                                    <p:cond delay="0"/>
                                  </p:stCondLst>
                                  <p:childTnLst>
                                    <p:set>
                                      <p:cBhvr>
                                        <p:cTn id="99" dur="1" fill="hold">
                                          <p:stCondLst>
                                            <p:cond delay="0"/>
                                          </p:stCondLst>
                                        </p:cTn>
                                        <p:tgtEl>
                                          <p:spTgt spid="58"/>
                                        </p:tgtEl>
                                        <p:attrNameLst>
                                          <p:attrName>style.visibility</p:attrName>
                                        </p:attrNameLst>
                                      </p:cBhvr>
                                      <p:to>
                                        <p:strVal val="visible"/>
                                      </p:to>
                                    </p:set>
                                    <p:animEffect transition="in" filter="fade">
                                      <p:cBhvr>
                                        <p:cTn id="100" dur="500"/>
                                        <p:tgtEl>
                                          <p:spTgt spid="58"/>
                                        </p:tgtEl>
                                      </p:cBhvr>
                                    </p:animEffect>
                                  </p:childTnLst>
                                </p:cTn>
                              </p:par>
                            </p:childTnLst>
                          </p:cTn>
                        </p:par>
                        <p:par>
                          <p:cTn id="101" fill="hold">
                            <p:stCondLst>
                              <p:cond delay="3500"/>
                            </p:stCondLst>
                            <p:childTnLst>
                              <p:par>
                                <p:cTn id="102" presetID="10" presetClass="entr" presetSubtype="0" fill="hold" nodeType="afterEffect">
                                  <p:stCondLst>
                                    <p:cond delay="0"/>
                                  </p:stCondLst>
                                  <p:childTnLst>
                                    <p:set>
                                      <p:cBhvr>
                                        <p:cTn id="103" dur="1" fill="hold">
                                          <p:stCondLst>
                                            <p:cond delay="0"/>
                                          </p:stCondLst>
                                        </p:cTn>
                                        <p:tgtEl>
                                          <p:spTgt spid="57"/>
                                        </p:tgtEl>
                                        <p:attrNameLst>
                                          <p:attrName>style.visibility</p:attrName>
                                        </p:attrNameLst>
                                      </p:cBhvr>
                                      <p:to>
                                        <p:strVal val="visible"/>
                                      </p:to>
                                    </p:set>
                                    <p:animEffect transition="in" filter="fade">
                                      <p:cBhvr>
                                        <p:cTn id="104" dur="500"/>
                                        <p:tgtEl>
                                          <p:spTgt spid="57"/>
                                        </p:tgtEl>
                                      </p:cBhvr>
                                    </p:animEffect>
                                  </p:childTnLst>
                                </p:cTn>
                              </p:par>
                              <p:par>
                                <p:cTn id="105" presetID="2" presetClass="entr" presetSubtype="1" fill="hold" nodeType="withEffect">
                                  <p:stCondLst>
                                    <p:cond delay="0"/>
                                  </p:stCondLst>
                                  <p:childTnLst>
                                    <p:set>
                                      <p:cBhvr>
                                        <p:cTn id="106" dur="1" fill="hold">
                                          <p:stCondLst>
                                            <p:cond delay="0"/>
                                          </p:stCondLst>
                                        </p:cTn>
                                        <p:tgtEl>
                                          <p:spTgt spid="581"/>
                                        </p:tgtEl>
                                        <p:attrNameLst>
                                          <p:attrName>style.visibility</p:attrName>
                                        </p:attrNameLst>
                                      </p:cBhvr>
                                      <p:to>
                                        <p:strVal val="visible"/>
                                      </p:to>
                                    </p:set>
                                    <p:anim calcmode="lin" valueType="num">
                                      <p:cBhvr additive="base">
                                        <p:cTn id="107" dur="500" fill="hold"/>
                                        <p:tgtEl>
                                          <p:spTgt spid="581"/>
                                        </p:tgtEl>
                                        <p:attrNameLst>
                                          <p:attrName>ppt_x</p:attrName>
                                        </p:attrNameLst>
                                      </p:cBhvr>
                                      <p:tavLst>
                                        <p:tav tm="0">
                                          <p:val>
                                            <p:strVal val="#ppt_x"/>
                                          </p:val>
                                        </p:tav>
                                        <p:tav tm="100000">
                                          <p:val>
                                            <p:strVal val="#ppt_x"/>
                                          </p:val>
                                        </p:tav>
                                      </p:tavLst>
                                    </p:anim>
                                    <p:anim calcmode="lin" valueType="num">
                                      <p:cBhvr additive="base">
                                        <p:cTn id="108" dur="500" fill="hold"/>
                                        <p:tgtEl>
                                          <p:spTgt spid="581"/>
                                        </p:tgtEl>
                                        <p:attrNameLst>
                                          <p:attrName>ppt_y</p:attrName>
                                        </p:attrNameLst>
                                      </p:cBhvr>
                                      <p:tavLst>
                                        <p:tav tm="0">
                                          <p:val>
                                            <p:strVal val="0-#ppt_h/2"/>
                                          </p:val>
                                        </p:tav>
                                        <p:tav tm="100000">
                                          <p:val>
                                            <p:strVal val="#ppt_y"/>
                                          </p:val>
                                        </p:tav>
                                      </p:tavLst>
                                    </p:anim>
                                  </p:childTnLst>
                                </p:cTn>
                              </p:par>
                            </p:childTnLst>
                          </p:cTn>
                        </p:par>
                        <p:par>
                          <p:cTn id="109" fill="hold">
                            <p:stCondLst>
                              <p:cond delay="4000"/>
                            </p:stCondLst>
                            <p:childTnLst>
                              <p:par>
                                <p:cTn id="110" presetID="10" presetClass="entr" presetSubtype="0" fill="hold" nodeType="afterEffect">
                                  <p:stCondLst>
                                    <p:cond delay="0"/>
                                  </p:stCondLst>
                                  <p:childTnLst>
                                    <p:set>
                                      <p:cBhvr>
                                        <p:cTn id="111" dur="1" fill="hold">
                                          <p:stCondLst>
                                            <p:cond delay="0"/>
                                          </p:stCondLst>
                                        </p:cTn>
                                        <p:tgtEl>
                                          <p:spTgt spid="62"/>
                                        </p:tgtEl>
                                        <p:attrNameLst>
                                          <p:attrName>style.visibility</p:attrName>
                                        </p:attrNameLst>
                                      </p:cBhvr>
                                      <p:to>
                                        <p:strVal val="visible"/>
                                      </p:to>
                                    </p:set>
                                    <p:animEffect transition="in" filter="fade">
                                      <p:cBhvr>
                                        <p:cTn id="112" dur="500"/>
                                        <p:tgtEl>
                                          <p:spTgt spid="62"/>
                                        </p:tgtEl>
                                      </p:cBhvr>
                                    </p:animEffect>
                                  </p:childTnLst>
                                </p:cTn>
                              </p:par>
                            </p:childTnLst>
                          </p:cTn>
                        </p:par>
                        <p:par>
                          <p:cTn id="113" fill="hold">
                            <p:stCondLst>
                              <p:cond delay="4500"/>
                            </p:stCondLst>
                            <p:childTnLst>
                              <p:par>
                                <p:cTn id="114" presetID="10" presetClass="entr" presetSubtype="0" fill="hold" nodeType="afterEffect">
                                  <p:stCondLst>
                                    <p:cond delay="0"/>
                                  </p:stCondLst>
                                  <p:childTnLst>
                                    <p:set>
                                      <p:cBhvr>
                                        <p:cTn id="115" dur="1" fill="hold">
                                          <p:stCondLst>
                                            <p:cond delay="0"/>
                                          </p:stCondLst>
                                        </p:cTn>
                                        <p:tgtEl>
                                          <p:spTgt spid="68"/>
                                        </p:tgtEl>
                                        <p:attrNameLst>
                                          <p:attrName>style.visibility</p:attrName>
                                        </p:attrNameLst>
                                      </p:cBhvr>
                                      <p:to>
                                        <p:strVal val="visible"/>
                                      </p:to>
                                    </p:set>
                                    <p:animEffect transition="in" filter="fade">
                                      <p:cBhvr>
                                        <p:cTn id="116"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66" grpId="0" animBg="1"/>
      <p:bldP spid="192" grpId="0" animBg="1"/>
      <p:bldP spid="19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gradFill>
                  <a:gsLst>
                    <a:gs pos="1250">
                      <a:schemeClr val="tx2"/>
                    </a:gs>
                    <a:gs pos="100000">
                      <a:schemeClr val="tx2"/>
                    </a:gs>
                  </a:gsLst>
                  <a:lin ang="5400000" scaled="0"/>
                </a:gradFill>
              </a:rPr>
              <a:t>DevOps</a:t>
            </a:r>
            <a:r>
              <a:rPr lang="en-US" dirty="0">
                <a:gradFill>
                  <a:gsLst>
                    <a:gs pos="1250">
                      <a:schemeClr val="tx2"/>
                    </a:gs>
                    <a:gs pos="100000">
                      <a:schemeClr val="tx2"/>
                    </a:gs>
                  </a:gsLst>
                  <a:lin ang="5400000" scaled="0"/>
                </a:gradFill>
              </a:rPr>
              <a:t> B</a:t>
            </a:r>
            <a:r>
              <a:rPr lang="en-US" dirty="0" smtClean="0">
                <a:gradFill>
                  <a:gsLst>
                    <a:gs pos="1250">
                      <a:schemeClr val="tx2"/>
                    </a:gs>
                    <a:gs pos="100000">
                      <a:schemeClr val="tx2"/>
                    </a:gs>
                  </a:gsLst>
                  <a:lin ang="5400000" scaled="0"/>
                </a:gradFill>
              </a:rPr>
              <a:t>enefits </a:t>
            </a:r>
            <a:endParaRPr lang="en-US" dirty="0">
              <a:gradFill>
                <a:gsLst>
                  <a:gs pos="1250">
                    <a:schemeClr val="tx2"/>
                  </a:gs>
                  <a:gs pos="100000">
                    <a:schemeClr val="tx2"/>
                  </a:gs>
                </a:gsLst>
                <a:lin ang="5400000" scaled="0"/>
              </a:gradFill>
            </a:endParaRPr>
          </a:p>
        </p:txBody>
      </p:sp>
      <p:sp>
        <p:nvSpPr>
          <p:cNvPr id="3" name="TextBox 2"/>
          <p:cNvSpPr txBox="1"/>
          <p:nvPr/>
        </p:nvSpPr>
        <p:spPr>
          <a:xfrm>
            <a:off x="144010" y="6350296"/>
            <a:ext cx="2126171" cy="433923"/>
          </a:xfrm>
          <a:prstGeom prst="rect">
            <a:avLst/>
          </a:prstGeom>
          <a:noFill/>
        </p:spPr>
        <p:txBody>
          <a:bodyPr wrap="none" lIns="182854" tIns="146283" rIns="182854" bIns="146283" rtlCol="0">
            <a:spAutoFit/>
          </a:bodyPr>
          <a:lstStyle/>
          <a:p>
            <a:pPr defTabSz="932563">
              <a:lnSpc>
                <a:spcPct val="90000"/>
              </a:lnSpc>
              <a:spcAft>
                <a:spcPts val="600"/>
              </a:spcAft>
            </a:pPr>
            <a:r>
              <a:rPr lang="en-US" sz="1000" i="1" dirty="0">
                <a:gradFill>
                  <a:gsLst>
                    <a:gs pos="2917">
                      <a:schemeClr val="tx1"/>
                    </a:gs>
                    <a:gs pos="30000">
                      <a:schemeClr val="tx1"/>
                    </a:gs>
                  </a:gsLst>
                  <a:lin ang="5400000" scaled="0"/>
                </a:gradFill>
                <a:latin typeface="Segoe UI"/>
              </a:rPr>
              <a:t>Source: </a:t>
            </a:r>
            <a:r>
              <a:rPr lang="en-US" sz="1000" i="1" dirty="0">
                <a:gradFill>
                  <a:gsLst>
                    <a:gs pos="2917">
                      <a:schemeClr val="tx1"/>
                    </a:gs>
                    <a:gs pos="30000">
                      <a:schemeClr val="tx1"/>
                    </a:gs>
                  </a:gsLst>
                  <a:lin ang="5400000" scaled="0"/>
                </a:gradFill>
                <a:latin typeface="Segoe UI"/>
                <a:hlinkClick r:id="rId3"/>
              </a:rPr>
              <a:t>https://puppetlabs.com/</a:t>
            </a:r>
            <a:endParaRPr lang="en-US" sz="1000" i="1" dirty="0">
              <a:gradFill>
                <a:gsLst>
                  <a:gs pos="2917">
                    <a:schemeClr val="tx1"/>
                  </a:gs>
                  <a:gs pos="30000">
                    <a:schemeClr val="tx1"/>
                  </a:gs>
                </a:gsLst>
                <a:lin ang="5400000" scaled="0"/>
              </a:gradFill>
              <a:latin typeface="Segoe UI"/>
            </a:endParaRPr>
          </a:p>
        </p:txBody>
      </p:sp>
      <p:sp>
        <p:nvSpPr>
          <p:cNvPr id="24" name="Oval 23"/>
          <p:cNvSpPr/>
          <p:nvPr/>
        </p:nvSpPr>
        <p:spPr bwMode="auto">
          <a:xfrm>
            <a:off x="3505200" y="1696674"/>
            <a:ext cx="4593771" cy="4593771"/>
          </a:xfrm>
          <a:prstGeom prst="ellipse">
            <a:avLst/>
          </a:prstGeom>
          <a:noFill/>
          <a:ln w="571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p:cNvPicPr>
            <a:picLocks noChangeAspect="1"/>
          </p:cNvPicPr>
          <p:nvPr/>
        </p:nvPicPr>
        <p:blipFill>
          <a:blip r:embed="rId4"/>
          <a:stretch>
            <a:fillRect/>
          </a:stretch>
        </p:blipFill>
        <p:spPr>
          <a:xfrm>
            <a:off x="3731315" y="1919904"/>
            <a:ext cx="4141541" cy="4147310"/>
          </a:xfrm>
          <a:prstGeom prst="flowChartConnector">
            <a:avLst/>
          </a:prstGeom>
        </p:spPr>
      </p:pic>
      <p:sp>
        <p:nvSpPr>
          <p:cNvPr id="28" name="Oval 27"/>
          <p:cNvSpPr/>
          <p:nvPr/>
        </p:nvSpPr>
        <p:spPr bwMode="auto">
          <a:xfrm>
            <a:off x="7485721" y="2458628"/>
            <a:ext cx="304800" cy="30480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9" name="Oval 28"/>
          <p:cNvSpPr/>
          <p:nvPr/>
        </p:nvSpPr>
        <p:spPr bwMode="auto">
          <a:xfrm>
            <a:off x="4214525" y="2000883"/>
            <a:ext cx="304800" cy="30480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7833514" y="4535404"/>
            <a:ext cx="304800" cy="30480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p:cNvSpPr/>
          <p:nvPr/>
        </p:nvSpPr>
        <p:spPr bwMode="auto">
          <a:xfrm>
            <a:off x="3539572" y="4789691"/>
            <a:ext cx="304800" cy="30480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a:xfrm>
            <a:off x="7974157" y="2257085"/>
            <a:ext cx="3073400" cy="707886"/>
          </a:xfrm>
          <a:prstGeom prst="rect">
            <a:avLst/>
          </a:prstGeom>
        </p:spPr>
        <p:txBody>
          <a:bodyPr wrap="square">
            <a:spAutoFit/>
          </a:bodyPr>
          <a:lstStyle/>
          <a:p>
            <a:pPr lvl="0" defTabSz="932293" fontAlgn="base">
              <a:spcBef>
                <a:spcPct val="0"/>
              </a:spcBef>
              <a:spcAft>
                <a:spcPct val="0"/>
              </a:spcAft>
            </a:pPr>
            <a:r>
              <a:rPr lang="en-US" sz="2000" dirty="0">
                <a:gradFill>
                  <a:gsLst>
                    <a:gs pos="0">
                      <a:srgbClr val="008272"/>
                    </a:gs>
                    <a:gs pos="100000">
                      <a:srgbClr val="008272"/>
                    </a:gs>
                  </a:gsLst>
                  <a:lin ang="5400000" scaled="0"/>
                </a:gradFill>
                <a:latin typeface="Segoe UI Light"/>
                <a:ea typeface="Segoe UI" pitchFamily="34" charset="0"/>
                <a:cs typeface="Segoe UI" pitchFamily="34" charset="0"/>
              </a:rPr>
              <a:t>Deploy code </a:t>
            </a:r>
            <a:br>
              <a:rPr lang="en-US" sz="2000" dirty="0">
                <a:gradFill>
                  <a:gsLst>
                    <a:gs pos="0">
                      <a:srgbClr val="008272"/>
                    </a:gs>
                    <a:gs pos="100000">
                      <a:srgbClr val="008272"/>
                    </a:gs>
                  </a:gsLst>
                  <a:lin ang="5400000" scaled="0"/>
                </a:gradFill>
                <a:latin typeface="Segoe UI Light"/>
                <a:ea typeface="Segoe UI" pitchFamily="34" charset="0"/>
                <a:cs typeface="Segoe UI" pitchFamily="34" charset="0"/>
              </a:rPr>
            </a:br>
            <a:r>
              <a:rPr lang="en-US" sz="2000" dirty="0">
                <a:gradFill>
                  <a:gsLst>
                    <a:gs pos="0">
                      <a:srgbClr val="008272"/>
                    </a:gs>
                    <a:gs pos="100000">
                      <a:srgbClr val="008272"/>
                    </a:gs>
                  </a:gsLst>
                  <a:lin ang="5400000" scaled="0"/>
                </a:gradFill>
                <a:latin typeface="Segoe UI Light"/>
                <a:ea typeface="Segoe UI" pitchFamily="34" charset="0"/>
                <a:cs typeface="Segoe UI" pitchFamily="34" charset="0"/>
              </a:rPr>
              <a:t>30x faster</a:t>
            </a:r>
          </a:p>
        </p:txBody>
      </p:sp>
      <p:sp>
        <p:nvSpPr>
          <p:cNvPr id="33" name="Rectangle 32"/>
          <p:cNvSpPr/>
          <p:nvPr/>
        </p:nvSpPr>
        <p:spPr>
          <a:xfrm>
            <a:off x="8138314" y="2995412"/>
            <a:ext cx="2387995" cy="646331"/>
          </a:xfrm>
          <a:prstGeom prst="rect">
            <a:avLst/>
          </a:prstGeom>
        </p:spPr>
        <p:txBody>
          <a:bodyPr wrap="square">
            <a:spAutoFit/>
          </a:bodyPr>
          <a:lstStyle/>
          <a:p>
            <a:pPr defTabSz="932293" fontAlgn="base">
              <a:spcBef>
                <a:spcPts val="600"/>
              </a:spcBef>
              <a:spcAft>
                <a:spcPct val="0"/>
              </a:spcAft>
            </a:pPr>
            <a:r>
              <a:rPr lang="en-US" sz="1200" spc="-50" dirty="0">
                <a:gradFill>
                  <a:gsLst>
                    <a:gs pos="0">
                      <a:srgbClr val="76736D"/>
                    </a:gs>
                    <a:gs pos="100000">
                      <a:srgbClr val="76736D"/>
                    </a:gs>
                  </a:gsLst>
                  <a:lin ang="5400000" scaled="0"/>
                </a:gradFill>
                <a:ea typeface="Segoe UI" pitchFamily="34" charset="0"/>
                <a:cs typeface="Segoe UI" pitchFamily="34" charset="0"/>
              </a:rPr>
              <a:t>and with 200x</a:t>
            </a:r>
            <a:br>
              <a:rPr lang="en-US" sz="1200" spc="-50" dirty="0">
                <a:gradFill>
                  <a:gsLst>
                    <a:gs pos="0">
                      <a:srgbClr val="76736D"/>
                    </a:gs>
                    <a:gs pos="100000">
                      <a:srgbClr val="76736D"/>
                    </a:gs>
                  </a:gsLst>
                  <a:lin ang="5400000" scaled="0"/>
                </a:gradFill>
                <a:ea typeface="Segoe UI" pitchFamily="34" charset="0"/>
                <a:cs typeface="Segoe UI" pitchFamily="34" charset="0"/>
              </a:rPr>
            </a:br>
            <a:r>
              <a:rPr lang="en-US" sz="1200" spc="-50" dirty="0">
                <a:gradFill>
                  <a:gsLst>
                    <a:gs pos="0">
                      <a:srgbClr val="76736D"/>
                    </a:gs>
                    <a:gs pos="100000">
                      <a:srgbClr val="76736D"/>
                    </a:gs>
                  </a:gsLst>
                  <a:lin ang="5400000" scaled="0"/>
                </a:gradFill>
                <a:ea typeface="Segoe UI" pitchFamily="34" charset="0"/>
                <a:cs typeface="Segoe UI" pitchFamily="34" charset="0"/>
              </a:rPr>
              <a:t>shorter lead </a:t>
            </a:r>
            <a:r>
              <a:rPr lang="en-US" sz="1200" spc="-50" dirty="0" smtClean="0">
                <a:gradFill>
                  <a:gsLst>
                    <a:gs pos="0">
                      <a:srgbClr val="76736D"/>
                    </a:gs>
                    <a:gs pos="100000">
                      <a:srgbClr val="76736D"/>
                    </a:gs>
                  </a:gsLst>
                  <a:lin ang="5400000" scaled="0"/>
                </a:gradFill>
                <a:ea typeface="Segoe UI" pitchFamily="34" charset="0"/>
                <a:cs typeface="Segoe UI" pitchFamily="34" charset="0"/>
              </a:rPr>
              <a:t>time </a:t>
            </a:r>
            <a:r>
              <a:rPr lang="en-US" sz="1200" spc="-50" dirty="0">
                <a:gradFill>
                  <a:gsLst>
                    <a:gs pos="0">
                      <a:srgbClr val="76736D"/>
                    </a:gs>
                    <a:gs pos="100000">
                      <a:srgbClr val="76736D"/>
                    </a:gs>
                  </a:gsLst>
                  <a:lin ang="5400000" scaled="0"/>
                </a:gradFill>
                <a:ea typeface="Segoe UI" pitchFamily="34" charset="0"/>
                <a:cs typeface="Segoe UI" pitchFamily="34" charset="0"/>
              </a:rPr>
              <a:t>as compared to their lower-performing </a:t>
            </a:r>
            <a:r>
              <a:rPr lang="en-US" sz="1200" spc="-50" dirty="0" smtClean="0">
                <a:gradFill>
                  <a:gsLst>
                    <a:gs pos="0">
                      <a:srgbClr val="76736D"/>
                    </a:gs>
                    <a:gs pos="100000">
                      <a:srgbClr val="76736D"/>
                    </a:gs>
                  </a:gsLst>
                  <a:lin ang="5400000" scaled="0"/>
                </a:gradFill>
                <a:ea typeface="Segoe UI" pitchFamily="34" charset="0"/>
                <a:cs typeface="Segoe UI" pitchFamily="34" charset="0"/>
              </a:rPr>
              <a:t>peers</a:t>
            </a:r>
            <a:endParaRPr lang="en-US" sz="1200" spc="-50" dirty="0">
              <a:gradFill>
                <a:gsLst>
                  <a:gs pos="0">
                    <a:srgbClr val="76736D"/>
                  </a:gs>
                  <a:gs pos="100000">
                    <a:srgbClr val="76736D"/>
                  </a:gs>
                </a:gsLst>
                <a:lin ang="5400000" scaled="0"/>
              </a:gradFill>
              <a:ea typeface="Segoe UI" pitchFamily="34" charset="0"/>
              <a:cs typeface="Segoe UI" pitchFamily="34" charset="0"/>
            </a:endParaRPr>
          </a:p>
        </p:txBody>
      </p:sp>
      <p:sp>
        <p:nvSpPr>
          <p:cNvPr id="34" name="Rectangle 33"/>
          <p:cNvSpPr/>
          <p:nvPr/>
        </p:nvSpPr>
        <p:spPr>
          <a:xfrm>
            <a:off x="902193" y="4472359"/>
            <a:ext cx="2524322" cy="1015663"/>
          </a:xfrm>
          <a:prstGeom prst="rect">
            <a:avLst/>
          </a:prstGeom>
        </p:spPr>
        <p:txBody>
          <a:bodyPr wrap="square">
            <a:spAutoFit/>
          </a:bodyPr>
          <a:lstStyle/>
          <a:p>
            <a:pPr algn="r" defTabSz="932293" fontAlgn="base">
              <a:spcBef>
                <a:spcPct val="0"/>
              </a:spcBef>
              <a:spcAft>
                <a:spcPct val="0"/>
              </a:spcAft>
            </a:pPr>
            <a:r>
              <a:rPr lang="en-US" sz="2000" dirty="0">
                <a:gradFill>
                  <a:gsLst>
                    <a:gs pos="0">
                      <a:schemeClr val="tx2"/>
                    </a:gs>
                    <a:gs pos="100000">
                      <a:schemeClr val="tx2"/>
                    </a:gs>
                  </a:gsLst>
                  <a:lin ang="5400000" scaled="0"/>
                </a:gradFill>
                <a:latin typeface="+mj-lt"/>
                <a:ea typeface="Segoe UI" pitchFamily="34" charset="0"/>
                <a:cs typeface="Segoe UI" pitchFamily="34" charset="0"/>
              </a:rPr>
              <a:t>DevOps Practices </a:t>
            </a:r>
            <a:br>
              <a:rPr lang="en-US" sz="2000" dirty="0">
                <a:gradFill>
                  <a:gsLst>
                    <a:gs pos="0">
                      <a:schemeClr val="tx2"/>
                    </a:gs>
                    <a:gs pos="100000">
                      <a:schemeClr val="tx2"/>
                    </a:gs>
                  </a:gsLst>
                  <a:lin ang="5400000" scaled="0"/>
                </a:gradFill>
                <a:latin typeface="+mj-lt"/>
                <a:ea typeface="Segoe UI" pitchFamily="34" charset="0"/>
                <a:cs typeface="Segoe UI" pitchFamily="34" charset="0"/>
              </a:rPr>
            </a:br>
            <a:r>
              <a:rPr lang="en-US" sz="2000" dirty="0">
                <a:gradFill>
                  <a:gsLst>
                    <a:gs pos="0">
                      <a:schemeClr val="tx2"/>
                    </a:gs>
                    <a:gs pos="100000">
                      <a:schemeClr val="tx2"/>
                    </a:gs>
                  </a:gsLst>
                  <a:lin ang="5400000" scaled="0"/>
                </a:gradFill>
                <a:latin typeface="+mj-lt"/>
                <a:ea typeface="Segoe UI" pitchFamily="34" charset="0"/>
                <a:cs typeface="Segoe UI" pitchFamily="34" charset="0"/>
              </a:rPr>
              <a:t>improve IT </a:t>
            </a:r>
            <a:br>
              <a:rPr lang="en-US" sz="2000" dirty="0">
                <a:gradFill>
                  <a:gsLst>
                    <a:gs pos="0">
                      <a:schemeClr val="tx2"/>
                    </a:gs>
                    <a:gs pos="100000">
                      <a:schemeClr val="tx2"/>
                    </a:gs>
                  </a:gsLst>
                  <a:lin ang="5400000" scaled="0"/>
                </a:gradFill>
                <a:latin typeface="+mj-lt"/>
                <a:ea typeface="Segoe UI" pitchFamily="34" charset="0"/>
                <a:cs typeface="Segoe UI" pitchFamily="34" charset="0"/>
              </a:rPr>
            </a:br>
            <a:r>
              <a:rPr lang="en-US" sz="2000" dirty="0">
                <a:gradFill>
                  <a:gsLst>
                    <a:gs pos="0">
                      <a:schemeClr val="tx2"/>
                    </a:gs>
                    <a:gs pos="100000">
                      <a:schemeClr val="tx2"/>
                    </a:gs>
                  </a:gsLst>
                  <a:lin ang="5400000" scaled="0"/>
                </a:gradFill>
                <a:latin typeface="+mj-lt"/>
                <a:ea typeface="Segoe UI" pitchFamily="34" charset="0"/>
                <a:cs typeface="Segoe UI" pitchFamily="34" charset="0"/>
              </a:rPr>
              <a:t>performance</a:t>
            </a:r>
          </a:p>
        </p:txBody>
      </p:sp>
      <p:sp>
        <p:nvSpPr>
          <p:cNvPr id="35" name="Rectangle 34"/>
          <p:cNvSpPr/>
          <p:nvPr/>
        </p:nvSpPr>
        <p:spPr>
          <a:xfrm>
            <a:off x="1021776" y="1750742"/>
            <a:ext cx="2822596" cy="707886"/>
          </a:xfrm>
          <a:prstGeom prst="rect">
            <a:avLst/>
          </a:prstGeom>
        </p:spPr>
        <p:txBody>
          <a:bodyPr wrap="square">
            <a:spAutoFit/>
          </a:bodyPr>
          <a:lstStyle/>
          <a:p>
            <a:pPr lvl="0" algn="r" defTabSz="932293" fontAlgn="base">
              <a:spcBef>
                <a:spcPct val="0"/>
              </a:spcBef>
              <a:spcAft>
                <a:spcPct val="0"/>
              </a:spcAft>
            </a:pPr>
            <a:r>
              <a:rPr lang="en-US" sz="2000" dirty="0">
                <a:gradFill>
                  <a:gsLst>
                    <a:gs pos="0">
                      <a:srgbClr val="008272"/>
                    </a:gs>
                    <a:gs pos="100000">
                      <a:srgbClr val="008272"/>
                    </a:gs>
                  </a:gsLst>
                  <a:lin ang="5400000" scaled="0"/>
                </a:gradFill>
                <a:latin typeface="Segoe UI Light"/>
                <a:ea typeface="Segoe UI" pitchFamily="34" charset="0"/>
                <a:cs typeface="Segoe UI" pitchFamily="34" charset="0"/>
              </a:rPr>
              <a:t>Strong IT Performance is </a:t>
            </a:r>
            <a:br>
              <a:rPr lang="en-US" sz="2000" dirty="0">
                <a:gradFill>
                  <a:gsLst>
                    <a:gs pos="0">
                      <a:srgbClr val="008272"/>
                    </a:gs>
                    <a:gs pos="100000">
                      <a:srgbClr val="008272"/>
                    </a:gs>
                  </a:gsLst>
                  <a:lin ang="5400000" scaled="0"/>
                </a:gradFill>
                <a:latin typeface="Segoe UI Light"/>
                <a:ea typeface="Segoe UI" pitchFamily="34" charset="0"/>
                <a:cs typeface="Segoe UI" pitchFamily="34" charset="0"/>
              </a:rPr>
            </a:br>
            <a:r>
              <a:rPr lang="en-US" sz="2000" dirty="0">
                <a:gradFill>
                  <a:gsLst>
                    <a:gs pos="0">
                      <a:srgbClr val="008272"/>
                    </a:gs>
                    <a:gs pos="100000">
                      <a:srgbClr val="008272"/>
                    </a:gs>
                  </a:gsLst>
                  <a:lin ang="5400000" scaled="0"/>
                </a:gradFill>
                <a:latin typeface="Segoe UI Light"/>
                <a:ea typeface="Segoe UI" pitchFamily="34" charset="0"/>
                <a:cs typeface="Segoe UI" pitchFamily="34" charset="0"/>
              </a:rPr>
              <a:t>a competitive </a:t>
            </a:r>
            <a:r>
              <a:rPr lang="en-US" sz="2000" dirty="0" smtClean="0">
                <a:gradFill>
                  <a:gsLst>
                    <a:gs pos="0">
                      <a:srgbClr val="008272"/>
                    </a:gs>
                    <a:gs pos="100000">
                      <a:srgbClr val="008272"/>
                    </a:gs>
                  </a:gsLst>
                  <a:lin ang="5400000" scaled="0"/>
                </a:gradFill>
                <a:latin typeface="Segoe UI Light"/>
                <a:ea typeface="Segoe UI" pitchFamily="34" charset="0"/>
                <a:cs typeface="Segoe UI" pitchFamily="34" charset="0"/>
              </a:rPr>
              <a:t>advantage</a:t>
            </a:r>
            <a:endParaRPr lang="en-US" sz="2000" dirty="0">
              <a:gradFill>
                <a:gsLst>
                  <a:gs pos="0">
                    <a:srgbClr val="008272"/>
                  </a:gs>
                  <a:gs pos="100000">
                    <a:srgbClr val="008272"/>
                  </a:gs>
                </a:gsLst>
                <a:lin ang="5400000" scaled="0"/>
              </a:gradFill>
              <a:latin typeface="Segoe UI Light"/>
              <a:ea typeface="Segoe UI" pitchFamily="34" charset="0"/>
              <a:cs typeface="Segoe UI" pitchFamily="34" charset="0"/>
            </a:endParaRPr>
          </a:p>
        </p:txBody>
      </p:sp>
      <p:sp>
        <p:nvSpPr>
          <p:cNvPr id="36" name="Rectangle 35"/>
          <p:cNvSpPr/>
          <p:nvPr/>
        </p:nvSpPr>
        <p:spPr>
          <a:xfrm>
            <a:off x="1244585" y="2404097"/>
            <a:ext cx="2354404" cy="830997"/>
          </a:xfrm>
          <a:prstGeom prst="rect">
            <a:avLst/>
          </a:prstGeom>
        </p:spPr>
        <p:txBody>
          <a:bodyPr wrap="square">
            <a:spAutoFit/>
          </a:bodyPr>
          <a:lstStyle/>
          <a:p>
            <a:pPr algn="r" defTabSz="932293" fontAlgn="base">
              <a:spcBef>
                <a:spcPts val="600"/>
              </a:spcBef>
              <a:spcAft>
                <a:spcPct val="0"/>
              </a:spcAft>
            </a:pPr>
            <a:r>
              <a:rPr lang="en-US" sz="1200" spc="-50" dirty="0">
                <a:gradFill>
                  <a:gsLst>
                    <a:gs pos="0">
                      <a:srgbClr val="76736D"/>
                    </a:gs>
                    <a:gs pos="100000">
                      <a:srgbClr val="76736D"/>
                    </a:gs>
                  </a:gsLst>
                  <a:lin ang="5400000" scaled="0"/>
                </a:gradFill>
                <a:ea typeface="Segoe UI" pitchFamily="34" charset="0"/>
                <a:cs typeface="Segoe UI" pitchFamily="34" charset="0"/>
              </a:rPr>
              <a:t>Firms with high-performing </a:t>
            </a:r>
            <a:br>
              <a:rPr lang="en-US" sz="1200" spc="-50" dirty="0">
                <a:gradFill>
                  <a:gsLst>
                    <a:gs pos="0">
                      <a:srgbClr val="76736D"/>
                    </a:gs>
                    <a:gs pos="100000">
                      <a:srgbClr val="76736D"/>
                    </a:gs>
                  </a:gsLst>
                  <a:lin ang="5400000" scaled="0"/>
                </a:gradFill>
                <a:ea typeface="Segoe UI" pitchFamily="34" charset="0"/>
                <a:cs typeface="Segoe UI" pitchFamily="34" charset="0"/>
              </a:rPr>
            </a:br>
            <a:r>
              <a:rPr lang="en-US" sz="1200" spc="-50" dirty="0">
                <a:gradFill>
                  <a:gsLst>
                    <a:gs pos="0">
                      <a:srgbClr val="76736D"/>
                    </a:gs>
                    <a:gs pos="100000">
                      <a:srgbClr val="76736D"/>
                    </a:gs>
                  </a:gsLst>
                  <a:lin ang="5400000" scaled="0"/>
                </a:gradFill>
                <a:ea typeface="Segoe UI" pitchFamily="34" charset="0"/>
                <a:cs typeface="Segoe UI" pitchFamily="34" charset="0"/>
              </a:rPr>
              <a:t>IT organizations were 2x as likely </a:t>
            </a:r>
            <a:br>
              <a:rPr lang="en-US" sz="1200" spc="-50" dirty="0">
                <a:gradFill>
                  <a:gsLst>
                    <a:gs pos="0">
                      <a:srgbClr val="76736D"/>
                    </a:gs>
                    <a:gs pos="100000">
                      <a:srgbClr val="76736D"/>
                    </a:gs>
                  </a:gsLst>
                  <a:lin ang="5400000" scaled="0"/>
                </a:gradFill>
                <a:ea typeface="Segoe UI" pitchFamily="34" charset="0"/>
                <a:cs typeface="Segoe UI" pitchFamily="34" charset="0"/>
              </a:rPr>
            </a:br>
            <a:r>
              <a:rPr lang="en-US" sz="1200" spc="-50" dirty="0">
                <a:gradFill>
                  <a:gsLst>
                    <a:gs pos="0">
                      <a:srgbClr val="76736D"/>
                    </a:gs>
                    <a:gs pos="100000">
                      <a:srgbClr val="76736D"/>
                    </a:gs>
                  </a:gsLst>
                  <a:lin ang="5400000" scaled="0"/>
                </a:gradFill>
                <a:ea typeface="Segoe UI" pitchFamily="34" charset="0"/>
                <a:cs typeface="Segoe UI" pitchFamily="34" charset="0"/>
              </a:rPr>
              <a:t>to exceed their profitability, market share, and productivity goals</a:t>
            </a:r>
          </a:p>
        </p:txBody>
      </p:sp>
      <p:sp>
        <p:nvSpPr>
          <p:cNvPr id="37" name="Rectangle 36"/>
          <p:cNvSpPr/>
          <p:nvPr/>
        </p:nvSpPr>
        <p:spPr>
          <a:xfrm>
            <a:off x="8288861" y="4272305"/>
            <a:ext cx="1655541" cy="707886"/>
          </a:xfrm>
          <a:prstGeom prst="rect">
            <a:avLst/>
          </a:prstGeom>
        </p:spPr>
        <p:txBody>
          <a:bodyPr wrap="square">
            <a:spAutoFit/>
          </a:bodyPr>
          <a:lstStyle/>
          <a:p>
            <a:pPr defTabSz="932293" fontAlgn="base">
              <a:spcBef>
                <a:spcPct val="0"/>
              </a:spcBef>
              <a:spcAft>
                <a:spcPct val="0"/>
              </a:spcAft>
            </a:pPr>
            <a:r>
              <a:rPr lang="en-US" sz="2000" dirty="0">
                <a:gradFill>
                  <a:gsLst>
                    <a:gs pos="0">
                      <a:schemeClr val="tx2"/>
                    </a:gs>
                    <a:gs pos="100000">
                      <a:schemeClr val="tx2"/>
                    </a:gs>
                  </a:gsLst>
                  <a:lin ang="5400000" scaled="0"/>
                </a:gradFill>
                <a:latin typeface="+mj-lt"/>
                <a:ea typeface="Segoe UI" pitchFamily="34" charset="0"/>
                <a:cs typeface="Segoe UI" pitchFamily="34" charset="0"/>
              </a:rPr>
              <a:t>Have 60x </a:t>
            </a:r>
            <a:br>
              <a:rPr lang="en-US" sz="2000" dirty="0">
                <a:gradFill>
                  <a:gsLst>
                    <a:gs pos="0">
                      <a:schemeClr val="tx2"/>
                    </a:gs>
                    <a:gs pos="100000">
                      <a:schemeClr val="tx2"/>
                    </a:gs>
                  </a:gsLst>
                  <a:lin ang="5400000" scaled="0"/>
                </a:gradFill>
                <a:latin typeface="+mj-lt"/>
                <a:ea typeface="Segoe UI" pitchFamily="34" charset="0"/>
                <a:cs typeface="Segoe UI" pitchFamily="34" charset="0"/>
              </a:rPr>
            </a:br>
            <a:r>
              <a:rPr lang="en-US" sz="2000" dirty="0">
                <a:gradFill>
                  <a:gsLst>
                    <a:gs pos="0">
                      <a:schemeClr val="tx2"/>
                    </a:gs>
                    <a:gs pos="100000">
                      <a:schemeClr val="tx2"/>
                    </a:gs>
                  </a:gsLst>
                  <a:lin ang="5400000" scaled="0"/>
                </a:gradFill>
                <a:latin typeface="+mj-lt"/>
                <a:ea typeface="Segoe UI" pitchFamily="34" charset="0"/>
                <a:cs typeface="Segoe UI" pitchFamily="34" charset="0"/>
              </a:rPr>
              <a:t>fewer failures</a:t>
            </a:r>
          </a:p>
        </p:txBody>
      </p:sp>
      <p:sp>
        <p:nvSpPr>
          <p:cNvPr id="38" name="Rectangle 37"/>
          <p:cNvSpPr/>
          <p:nvPr/>
        </p:nvSpPr>
        <p:spPr>
          <a:xfrm>
            <a:off x="8288861" y="4980191"/>
            <a:ext cx="2070270" cy="646331"/>
          </a:xfrm>
          <a:prstGeom prst="rect">
            <a:avLst/>
          </a:prstGeom>
        </p:spPr>
        <p:txBody>
          <a:bodyPr wrap="square">
            <a:spAutoFit/>
          </a:bodyPr>
          <a:lstStyle/>
          <a:p>
            <a:pPr defTabSz="932293" fontAlgn="base">
              <a:spcBef>
                <a:spcPts val="600"/>
              </a:spcBef>
              <a:spcAft>
                <a:spcPct val="0"/>
              </a:spcAft>
            </a:pPr>
            <a:r>
              <a:rPr lang="en-US" sz="1200" spc="-50" dirty="0">
                <a:gradFill>
                  <a:gsLst>
                    <a:gs pos="0">
                      <a:srgbClr val="76736D"/>
                    </a:gs>
                    <a:gs pos="100000">
                      <a:srgbClr val="76736D"/>
                    </a:gs>
                  </a:gsLst>
                  <a:lin ang="5400000" scaled="0"/>
                </a:gradFill>
                <a:ea typeface="Segoe UI" pitchFamily="34" charset="0"/>
                <a:cs typeface="Segoe UI" pitchFamily="34" charset="0"/>
              </a:rPr>
              <a:t>and recover from failure </a:t>
            </a:r>
            <a:r>
              <a:rPr lang="en-US" sz="1200" spc="-50" dirty="0" smtClean="0">
                <a:gradFill>
                  <a:gsLst>
                    <a:gs pos="0">
                      <a:srgbClr val="76736D"/>
                    </a:gs>
                    <a:gs pos="100000">
                      <a:srgbClr val="76736D"/>
                    </a:gs>
                  </a:gsLst>
                  <a:lin ang="5400000" scaled="0"/>
                </a:gradFill>
                <a:ea typeface="Segoe UI" pitchFamily="34" charset="0"/>
                <a:cs typeface="Segoe UI" pitchFamily="34" charset="0"/>
              </a:rPr>
              <a:t/>
            </a:r>
            <a:br>
              <a:rPr lang="en-US" sz="1200" spc="-50" dirty="0" smtClean="0">
                <a:gradFill>
                  <a:gsLst>
                    <a:gs pos="0">
                      <a:srgbClr val="76736D"/>
                    </a:gs>
                    <a:gs pos="100000">
                      <a:srgbClr val="76736D"/>
                    </a:gs>
                  </a:gsLst>
                  <a:lin ang="5400000" scaled="0"/>
                </a:gradFill>
                <a:ea typeface="Segoe UI" pitchFamily="34" charset="0"/>
                <a:cs typeface="Segoe UI" pitchFamily="34" charset="0"/>
              </a:rPr>
            </a:br>
            <a:r>
              <a:rPr lang="en-US" sz="1200" spc="-50" dirty="0" smtClean="0">
                <a:gradFill>
                  <a:gsLst>
                    <a:gs pos="0">
                      <a:srgbClr val="76736D"/>
                    </a:gs>
                    <a:gs pos="100000">
                      <a:srgbClr val="76736D"/>
                    </a:gs>
                  </a:gsLst>
                  <a:lin ang="5400000" scaled="0"/>
                </a:gradFill>
                <a:ea typeface="Segoe UI" pitchFamily="34" charset="0"/>
                <a:cs typeface="Segoe UI" pitchFamily="34" charset="0"/>
              </a:rPr>
              <a:t>168x faster as </a:t>
            </a:r>
            <a:r>
              <a:rPr lang="en-US" sz="1200" spc="-50" dirty="0">
                <a:gradFill>
                  <a:gsLst>
                    <a:gs pos="0">
                      <a:srgbClr val="76736D"/>
                    </a:gs>
                    <a:gs pos="100000">
                      <a:srgbClr val="76736D"/>
                    </a:gs>
                  </a:gsLst>
                  <a:lin ang="5400000" scaled="0"/>
                </a:gradFill>
                <a:ea typeface="Segoe UI" pitchFamily="34" charset="0"/>
                <a:cs typeface="Segoe UI" pitchFamily="34" charset="0"/>
              </a:rPr>
              <a:t>compared to their lower-performing peers</a:t>
            </a:r>
          </a:p>
        </p:txBody>
      </p:sp>
    </p:spTree>
    <p:extLst>
      <p:ext uri="{BB962C8B-B14F-4D97-AF65-F5344CB8AC3E}">
        <p14:creationId xmlns:p14="http://schemas.microsoft.com/office/powerpoint/2010/main" val="38685760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250"/>
                                  </p:stCondLst>
                                  <p:childTnLst>
                                    <p:set>
                                      <p:cBhvr>
                                        <p:cTn id="6" dur="1" fill="hold">
                                          <p:stCondLst>
                                            <p:cond delay="0"/>
                                          </p:stCondLst>
                                        </p:cTn>
                                        <p:tgtEl>
                                          <p:spTgt spid="23"/>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250" fill="hold"/>
                                        <p:tgtEl>
                                          <p:spTgt spid="23"/>
                                        </p:tgtEl>
                                      </p:cBhvr>
                                      <p:by x="0" y="0"/>
                                    </p:animScale>
                                  </p:childTnLst>
                                </p:cTn>
                              </p:par>
                              <p:par>
                                <p:cTn id="9" presetID="1" presetClass="entr" presetSubtype="0" fill="hold" grpId="0" nodeType="withEffect">
                                  <p:stCondLst>
                                    <p:cond delay="500"/>
                                  </p:stCondLst>
                                  <p:childTnLst>
                                    <p:set>
                                      <p:cBhvr>
                                        <p:cTn id="10" dur="1" fill="hold">
                                          <p:stCondLst>
                                            <p:cond delay="0"/>
                                          </p:stCondLst>
                                        </p:cTn>
                                        <p:tgtEl>
                                          <p:spTgt spid="24"/>
                                        </p:tgtEl>
                                        <p:attrNameLst>
                                          <p:attrName>style.visibility</p:attrName>
                                        </p:attrNameLst>
                                      </p:cBhvr>
                                      <p:to>
                                        <p:strVal val="visible"/>
                                      </p:to>
                                    </p:set>
                                  </p:childTnLst>
                                </p:cTn>
                              </p:par>
                              <p:par>
                                <p:cTn id="11" presetID="6" presetClass="emph" presetSubtype="0" accel="100000" autoRev="1" fill="hold" grpId="1" nodeType="withEffect">
                                  <p:stCondLst>
                                    <p:cond delay="0"/>
                                  </p:stCondLst>
                                  <p:childTnLst>
                                    <p:animScale>
                                      <p:cBhvr>
                                        <p:cTn id="12" dur="500" fill="hold"/>
                                        <p:tgtEl>
                                          <p:spTgt spid="24"/>
                                        </p:tgtEl>
                                      </p:cBhvr>
                                      <p:by x="0" y="0"/>
                                    </p:animScale>
                                  </p:childTnLst>
                                </p:cTn>
                              </p:par>
                            </p:childTnLst>
                          </p:cTn>
                        </p:par>
                        <p:par>
                          <p:cTn id="13" fill="hold">
                            <p:stCondLst>
                              <p:cond delay="1000"/>
                            </p:stCondLst>
                            <p:childTnLst>
                              <p:par>
                                <p:cTn id="14" presetID="10" presetClass="entr" presetSubtype="0" fill="hold" grpId="0" nodeType="afterEffect">
                                  <p:stCondLst>
                                    <p:cond delay="30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750"/>
                                        <p:tgtEl>
                                          <p:spTgt spid="28"/>
                                        </p:tgtEl>
                                      </p:cBhvr>
                                    </p:animEffect>
                                  </p:childTnLst>
                                </p:cTn>
                              </p:par>
                              <p:par>
                                <p:cTn id="17" presetID="37" presetClass="path" presetSubtype="0" decel="100000" fill="hold" grpId="1" nodeType="withEffect">
                                  <p:stCondLst>
                                    <p:cond delay="300"/>
                                  </p:stCondLst>
                                  <p:childTnLst>
                                    <p:animMotion origin="layout" path="M -3.36227E-6 -2.14253E-6 C -0.02463 -0.02973 -0.06191 -0.05833 -0.09688 -0.06423 " pathEditMode="relative" rAng="0" ptsTypes="AA">
                                      <p:cBhvr>
                                        <p:cTn id="18" dur="750" spd="-100000" fill="hold"/>
                                        <p:tgtEl>
                                          <p:spTgt spid="28"/>
                                        </p:tgtEl>
                                        <p:attrNameLst>
                                          <p:attrName>ppt_x</p:attrName>
                                          <p:attrName>ppt_y</p:attrName>
                                        </p:attrNameLst>
                                      </p:cBhvr>
                                      <p:rCtr x="-4851" y="-3223"/>
                                    </p:animMotion>
                                  </p:childTnLst>
                                </p:cTn>
                              </p:par>
                              <p:par>
                                <p:cTn id="19" presetID="10" presetClass="entr" presetSubtype="0" fill="hold" grpId="0" nodeType="withEffect">
                                  <p:stCondLst>
                                    <p:cond delay="30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750"/>
                                        <p:tgtEl>
                                          <p:spTgt spid="30"/>
                                        </p:tgtEl>
                                      </p:cBhvr>
                                    </p:animEffect>
                                  </p:childTnLst>
                                </p:cTn>
                              </p:par>
                              <p:par>
                                <p:cTn id="22" presetID="37" presetClass="path" presetSubtype="0" decel="100000" fill="hold" grpId="1" nodeType="withEffect">
                                  <p:stCondLst>
                                    <p:cond delay="300"/>
                                  </p:stCondLst>
                                  <p:childTnLst>
                                    <p:animMotion origin="layout" path="M -0.00012 -2.42397E-6 C 0.00817 -0.05061 0.01341 -0.09691 0.00396 -0.18724 " pathEditMode="relative" rAng="0" ptsTypes="AA">
                                      <p:cBhvr>
                                        <p:cTn id="23" dur="750" spd="-100000" fill="hold"/>
                                        <p:tgtEl>
                                          <p:spTgt spid="30"/>
                                        </p:tgtEl>
                                        <p:attrNameLst>
                                          <p:attrName>ppt_x</p:attrName>
                                          <p:attrName>ppt_y</p:attrName>
                                        </p:attrNameLst>
                                      </p:cBhvr>
                                      <p:rCtr x="460" y="-9374"/>
                                    </p:animMotion>
                                  </p:childTnLst>
                                </p:cTn>
                              </p:par>
                              <p:par>
                                <p:cTn id="24" presetID="10" presetClass="entr" presetSubtype="0" fill="hold" grpId="0" nodeType="withEffect">
                                  <p:stCondLst>
                                    <p:cond delay="30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750"/>
                                        <p:tgtEl>
                                          <p:spTgt spid="31"/>
                                        </p:tgtEl>
                                      </p:cBhvr>
                                    </p:animEffect>
                                  </p:childTnLst>
                                </p:cTn>
                              </p:par>
                              <p:par>
                                <p:cTn id="27" presetID="37" presetClass="path" presetSubtype="0" decel="100000" fill="hold" grpId="1" nodeType="withEffect">
                                  <p:stCondLst>
                                    <p:cond delay="300"/>
                                  </p:stCondLst>
                                  <p:childTnLst>
                                    <p:animMotion origin="layout" path="M -0.00013 3.45892E-6 C 0.01557 0.05333 0.03268 0.09396 0.0711 0.14344 " pathEditMode="relative" rAng="0" ptsTypes="AA">
                                      <p:cBhvr>
                                        <p:cTn id="28" dur="750" spd="-100000" fill="hold"/>
                                        <p:tgtEl>
                                          <p:spTgt spid="31"/>
                                        </p:tgtEl>
                                        <p:attrNameLst>
                                          <p:attrName>ppt_x</p:attrName>
                                          <p:attrName>ppt_y</p:attrName>
                                        </p:attrNameLst>
                                      </p:cBhvr>
                                      <p:rCtr x="3561" y="7172"/>
                                    </p:animMotion>
                                  </p:childTnLst>
                                </p:cTn>
                              </p:par>
                              <p:par>
                                <p:cTn id="29" presetID="10" presetClass="entr" presetSubtype="0" fill="hold" grpId="0" nodeType="withEffect">
                                  <p:stCondLst>
                                    <p:cond delay="30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750"/>
                                        <p:tgtEl>
                                          <p:spTgt spid="29"/>
                                        </p:tgtEl>
                                      </p:cBhvr>
                                    </p:animEffect>
                                  </p:childTnLst>
                                </p:cTn>
                              </p:par>
                              <p:par>
                                <p:cTn id="32" presetID="37" presetClass="path" presetSubtype="0" decel="100000" fill="hold" grpId="1" nodeType="withEffect">
                                  <p:stCondLst>
                                    <p:cond delay="300"/>
                                  </p:stCondLst>
                                  <p:childTnLst>
                                    <p:animMotion origin="layout" path="M -0.00012 -2.33318E-6 C -0.02655 0.05357 -0.04021 0.10418 -0.05093 0.18271 " pathEditMode="relative" rAng="0" ptsTypes="AA">
                                      <p:cBhvr>
                                        <p:cTn id="33" dur="750" spd="-100000" fill="hold"/>
                                        <p:tgtEl>
                                          <p:spTgt spid="29"/>
                                        </p:tgtEl>
                                        <p:attrNameLst>
                                          <p:attrName>ppt_x</p:attrName>
                                          <p:attrName>ppt_y</p:attrName>
                                        </p:attrNameLst>
                                      </p:cBhvr>
                                      <p:rCtr x="-2540" y="9124"/>
                                    </p:animMotion>
                                  </p:childTnLst>
                                </p:cTn>
                              </p:par>
                            </p:childTnLst>
                          </p:cTn>
                        </p:par>
                        <p:par>
                          <p:cTn id="34" fill="hold">
                            <p:stCondLst>
                              <p:cond delay="2050"/>
                            </p:stCondLst>
                            <p:childTnLst>
                              <p:par>
                                <p:cTn id="35" presetID="22" presetClass="entr" presetSubtype="8" fill="hold" grpId="0" nodeType="after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left)">
                                      <p:cBhvr>
                                        <p:cTn id="37" dur="500"/>
                                        <p:tgtEl>
                                          <p:spTgt spid="32"/>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wipe(left)">
                                      <p:cBhvr>
                                        <p:cTn id="40" dur="500"/>
                                        <p:tgtEl>
                                          <p:spTgt spid="37"/>
                                        </p:tgtEl>
                                      </p:cBhvr>
                                    </p:animEffect>
                                  </p:childTnLst>
                                </p:cTn>
                              </p:par>
                              <p:par>
                                <p:cTn id="41" presetID="22" presetClass="entr" presetSubtype="2"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ipe(right)">
                                      <p:cBhvr>
                                        <p:cTn id="43" dur="500"/>
                                        <p:tgtEl>
                                          <p:spTgt spid="35"/>
                                        </p:tgtEl>
                                      </p:cBhvr>
                                    </p:animEffect>
                                  </p:childTnLst>
                                </p:cTn>
                              </p:par>
                              <p:par>
                                <p:cTn id="44" presetID="22" presetClass="entr" presetSubtype="2"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wipe(right)">
                                      <p:cBhvr>
                                        <p:cTn id="46" dur="500"/>
                                        <p:tgtEl>
                                          <p:spTgt spid="34"/>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wipe(left)">
                                      <p:cBhvr>
                                        <p:cTn id="49" dur="500"/>
                                        <p:tgtEl>
                                          <p:spTgt spid="33"/>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wipe(left)">
                                      <p:cBhvr>
                                        <p:cTn id="52" dur="500"/>
                                        <p:tgtEl>
                                          <p:spTgt spid="38"/>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right)">
                                      <p:cBhvr>
                                        <p:cTn id="55" dur="500"/>
                                        <p:tgtEl>
                                          <p:spTgt spid="36"/>
                                        </p:tgtEl>
                                      </p:cBhvr>
                                    </p:animEffect>
                                  </p:childTnLst>
                                </p:cTn>
                              </p:par>
                            </p:childTnLst>
                          </p:cTn>
                        </p:par>
                        <p:par>
                          <p:cTn id="56" fill="hold">
                            <p:stCondLst>
                              <p:cond delay="2550"/>
                            </p:stCondLst>
                            <p:childTnLst>
                              <p:par>
                                <p:cTn id="57" presetID="10" presetClass="entr" presetSubtype="0" fill="hold" grpId="0" nodeType="after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4" grpId="0" animBg="1"/>
      <p:bldP spid="24" grpId="1" animBg="1"/>
      <p:bldP spid="28" grpId="0" animBg="1"/>
      <p:bldP spid="28" grpId="1" animBg="1"/>
      <p:bldP spid="29" grpId="0" animBg="1"/>
      <p:bldP spid="29" grpId="1" animBg="1"/>
      <p:bldP spid="30" grpId="0" animBg="1"/>
      <p:bldP spid="30" grpId="1" animBg="1"/>
      <p:bldP spid="31" grpId="0" animBg="1"/>
      <p:bldP spid="31" grpId="1" animBg="1"/>
      <p:bldP spid="32" grpId="0"/>
      <p:bldP spid="33" grpId="0"/>
      <p:bldP spid="34" grpId="0"/>
      <p:bldP spid="35" grpId="0"/>
      <p:bldP spid="36" grpId="0"/>
      <p:bldP spid="37" grpId="0"/>
      <p:bldP spid="3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gradFill>
                  <a:gsLst>
                    <a:gs pos="1250">
                      <a:schemeClr val="tx2"/>
                    </a:gs>
                    <a:gs pos="100000">
                      <a:schemeClr val="tx2"/>
                    </a:gs>
                  </a:gsLst>
                  <a:lin ang="0" scaled="0"/>
                </a:gradFill>
              </a:rPr>
              <a:t>DevOps: the three stage conversation</a:t>
            </a:r>
            <a:endParaRPr lang="en-US" dirty="0">
              <a:gradFill>
                <a:gsLst>
                  <a:gs pos="1250">
                    <a:schemeClr val="tx2"/>
                  </a:gs>
                  <a:gs pos="100000">
                    <a:schemeClr val="tx2"/>
                  </a:gs>
                </a:gsLst>
                <a:lin ang="0" scaled="0"/>
              </a:gradFill>
            </a:endParaRPr>
          </a:p>
        </p:txBody>
      </p:sp>
      <p:grpSp>
        <p:nvGrpSpPr>
          <p:cNvPr id="8" name="Group 7"/>
          <p:cNvGrpSpPr/>
          <p:nvPr/>
        </p:nvGrpSpPr>
        <p:grpSpPr>
          <a:xfrm>
            <a:off x="4360251" y="5622064"/>
            <a:ext cx="3650483" cy="887379"/>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5399" b="1" dirty="0">
                  <a:ln w="0"/>
                  <a:gradFill>
                    <a:gsLst>
                      <a:gs pos="1250">
                        <a:schemeClr val="bg1"/>
                      </a:gs>
                      <a:gs pos="100000">
                        <a:schemeClr val="bg1"/>
                      </a:gs>
                    </a:gsLst>
                    <a:lin ang="0" scaled="0"/>
                  </a:gradFill>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spcBef>
                  <a:spcPct val="0"/>
                </a:spcBef>
                <a:spcAft>
                  <a:spcPct val="0"/>
                </a:spcAft>
              </a:pPr>
              <a:r>
                <a:rPr lang="en-US" sz="3999" dirty="0">
                  <a:ln w="0"/>
                  <a:gradFill>
                    <a:gsLst>
                      <a:gs pos="1250">
                        <a:schemeClr val="bg1"/>
                      </a:gs>
                      <a:gs pos="100000">
                        <a:schemeClr val="bg1"/>
                      </a:gs>
                    </a:gsLst>
                    <a:lin ang="0" scaled="0"/>
                  </a:gradFill>
                  <a:latin typeface="Segoe UI Light"/>
                </a:rPr>
                <a:t>Process</a:t>
              </a:r>
            </a:p>
          </p:txBody>
        </p:sp>
      </p:grpSp>
      <p:grpSp>
        <p:nvGrpSpPr>
          <p:cNvPr id="9" name="Group 8"/>
          <p:cNvGrpSpPr/>
          <p:nvPr/>
        </p:nvGrpSpPr>
        <p:grpSpPr>
          <a:xfrm>
            <a:off x="8208210" y="5622065"/>
            <a:ext cx="3650482" cy="887379"/>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5399" b="1" dirty="0">
                  <a:ln w="0"/>
                  <a:gradFill>
                    <a:gsLst>
                      <a:gs pos="1250">
                        <a:schemeClr val="bg1"/>
                      </a:gs>
                      <a:gs pos="100000">
                        <a:schemeClr val="bg1"/>
                      </a:gs>
                    </a:gsLst>
                    <a:lin ang="0" scaled="0"/>
                  </a:gradFill>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spcBef>
                  <a:spcPct val="0"/>
                </a:spcBef>
                <a:spcAft>
                  <a:spcPct val="0"/>
                </a:spcAft>
              </a:pPr>
              <a:r>
                <a:rPr lang="en-US" sz="3999" dirty="0">
                  <a:ln w="0"/>
                  <a:gradFill>
                    <a:gsLst>
                      <a:gs pos="1250">
                        <a:schemeClr val="bg1"/>
                      </a:gs>
                      <a:gs pos="100000">
                        <a:schemeClr val="bg1"/>
                      </a:gs>
                    </a:gsLst>
                    <a:lin ang="0" scaled="0"/>
                  </a:gradFill>
                  <a:latin typeface="Segoe UI Light"/>
                </a:rPr>
                <a:t>Products</a:t>
              </a:r>
            </a:p>
          </p:txBody>
        </p:sp>
      </p:grpSp>
      <p:grpSp>
        <p:nvGrpSpPr>
          <p:cNvPr id="19" name="Group 18"/>
          <p:cNvGrpSpPr/>
          <p:nvPr/>
        </p:nvGrpSpPr>
        <p:grpSpPr>
          <a:xfrm>
            <a:off x="512292" y="5627379"/>
            <a:ext cx="3650483" cy="887379"/>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5399" b="1" dirty="0">
                  <a:ln w="0"/>
                  <a:gradFill>
                    <a:gsLst>
                      <a:gs pos="1250">
                        <a:schemeClr val="bg1"/>
                      </a:gs>
                      <a:gs pos="100000">
                        <a:schemeClr val="bg1"/>
                      </a:gs>
                    </a:gsLst>
                    <a:lin ang="0" scaled="0"/>
                  </a:gradFill>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spcBef>
                  <a:spcPct val="0"/>
                </a:spcBef>
                <a:spcAft>
                  <a:spcPct val="0"/>
                </a:spcAft>
              </a:pPr>
              <a:r>
                <a:rPr lang="en-US" sz="3999" dirty="0">
                  <a:ln w="0"/>
                  <a:gradFill>
                    <a:gsLst>
                      <a:gs pos="1250">
                        <a:schemeClr val="bg1"/>
                      </a:gs>
                      <a:gs pos="100000">
                        <a:schemeClr val="bg1"/>
                      </a:gs>
                    </a:gsLst>
                    <a:lin ang="0" scaled="0"/>
                  </a:gradFill>
                  <a:latin typeface="Segoe UI Light"/>
                </a:rPr>
                <a:t>People</a:t>
              </a:r>
            </a:p>
          </p:txBody>
        </p:sp>
      </p:gr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608" y="2101355"/>
            <a:ext cx="1724972" cy="3087449"/>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0168" y="2480480"/>
            <a:ext cx="1330145" cy="2611200"/>
          </a:xfrm>
          <a:prstGeom prst="rect">
            <a:avLst/>
          </a:prstGeom>
        </p:spPr>
      </p:pic>
      <p:grpSp>
        <p:nvGrpSpPr>
          <p:cNvPr id="5" name="Group 4"/>
          <p:cNvGrpSpPr/>
          <p:nvPr/>
        </p:nvGrpSpPr>
        <p:grpSpPr>
          <a:xfrm>
            <a:off x="4568811" y="2100043"/>
            <a:ext cx="3298852" cy="3299988"/>
            <a:chOff x="3763989" y="1325427"/>
            <a:chExt cx="4610100" cy="4611688"/>
          </a:xfrm>
        </p:grpSpPr>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4" name="Group 4"/>
          <p:cNvGrpSpPr>
            <a:grpSpLocks noChangeAspect="1"/>
          </p:cNvGrpSpPr>
          <p:nvPr/>
        </p:nvGrpSpPr>
        <p:grpSpPr bwMode="auto">
          <a:xfrm>
            <a:off x="7697788" y="1162050"/>
            <a:ext cx="4667250" cy="4667250"/>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 name="TextBox 24"/>
          <p:cNvSpPr txBox="1"/>
          <p:nvPr/>
        </p:nvSpPr>
        <p:spPr>
          <a:xfrm>
            <a:off x="1167411" y="3288453"/>
            <a:ext cx="766300" cy="517065"/>
          </a:xfrm>
          <a:prstGeom prst="rect">
            <a:avLst/>
          </a:prstGeom>
          <a:noFill/>
        </p:spPr>
        <p:txBody>
          <a:bodyPr wrap="none" lIns="182880" tIns="146304" rIns="182880" bIns="146304" rtlCol="0">
            <a:spAutoFit/>
          </a:bodyPr>
          <a:lstStyle/>
          <a:p>
            <a:pPr>
              <a:lnSpc>
                <a:spcPct val="90000"/>
              </a:lnSpc>
              <a:spcAft>
                <a:spcPts val="600"/>
              </a:spcAft>
            </a:pPr>
            <a:r>
              <a:rPr lang="en-US" sz="1600" b="1" dirty="0" smtClean="0">
                <a:gradFill>
                  <a:gsLst>
                    <a:gs pos="2917">
                      <a:schemeClr val="tx1">
                        <a:lumMod val="50000"/>
                      </a:schemeClr>
                    </a:gs>
                    <a:gs pos="30000">
                      <a:schemeClr val="tx1">
                        <a:lumMod val="50000"/>
                      </a:schemeClr>
                    </a:gs>
                  </a:gsLst>
                  <a:lin ang="5400000" scaled="0"/>
                </a:gradFill>
              </a:rPr>
              <a:t>DEV</a:t>
            </a:r>
          </a:p>
        </p:txBody>
      </p:sp>
      <p:pic>
        <p:nvPicPr>
          <p:cNvPr id="56" name="Picture 55"/>
          <p:cNvPicPr>
            <a:picLocks/>
          </p:cNvPicPr>
          <p:nvPr/>
        </p:nvPicPr>
        <p:blipFill>
          <a:blip r:embed="rId9"/>
          <a:stretch>
            <a:fillRect/>
          </a:stretch>
        </p:blipFill>
        <p:spPr>
          <a:xfrm>
            <a:off x="2632955" y="2942999"/>
            <a:ext cx="123634" cy="137160"/>
          </a:xfrm>
          <a:prstGeom prst="rect">
            <a:avLst/>
          </a:prstGeom>
        </p:spPr>
      </p:pic>
      <p:pic>
        <p:nvPicPr>
          <p:cNvPr id="57" name="Picture 56"/>
          <p:cNvPicPr>
            <a:picLocks/>
          </p:cNvPicPr>
          <p:nvPr/>
        </p:nvPicPr>
        <p:blipFill>
          <a:blip r:embed="rId9"/>
          <a:stretch>
            <a:fillRect/>
          </a:stretch>
        </p:blipFill>
        <p:spPr>
          <a:xfrm flipH="1">
            <a:off x="2907498" y="2942999"/>
            <a:ext cx="123634" cy="137160"/>
          </a:xfrm>
          <a:prstGeom prst="rect">
            <a:avLst/>
          </a:prstGeom>
        </p:spPr>
      </p:pic>
      <p:sp>
        <p:nvSpPr>
          <p:cNvPr id="58" name="TextBox 57"/>
          <p:cNvSpPr txBox="1"/>
          <p:nvPr/>
        </p:nvSpPr>
        <p:spPr>
          <a:xfrm>
            <a:off x="2450168" y="3288453"/>
            <a:ext cx="766877" cy="517065"/>
          </a:xfrm>
          <a:prstGeom prst="rect">
            <a:avLst/>
          </a:prstGeom>
          <a:noFill/>
        </p:spPr>
        <p:txBody>
          <a:bodyPr wrap="none" lIns="182880" tIns="146304" rIns="182880" bIns="146304" rtlCol="0">
            <a:spAutoFit/>
          </a:bodyPr>
          <a:lstStyle/>
          <a:p>
            <a:pPr>
              <a:lnSpc>
                <a:spcPct val="90000"/>
              </a:lnSpc>
              <a:spcAft>
                <a:spcPts val="600"/>
              </a:spcAft>
            </a:pPr>
            <a:r>
              <a:rPr lang="en-US" sz="1600" b="1" dirty="0" smtClean="0">
                <a:gradFill>
                  <a:gsLst>
                    <a:gs pos="2917">
                      <a:schemeClr val="bg1"/>
                    </a:gs>
                    <a:gs pos="30000">
                      <a:schemeClr val="bg1"/>
                    </a:gs>
                  </a:gsLst>
                  <a:lin ang="5400000" scaled="0"/>
                </a:gradFill>
              </a:rPr>
              <a:t>OPS</a:t>
            </a:r>
          </a:p>
        </p:txBody>
      </p:sp>
    </p:spTree>
    <p:extLst>
      <p:ext uri="{BB962C8B-B14F-4D97-AF65-F5344CB8AC3E}">
        <p14:creationId xmlns:p14="http://schemas.microsoft.com/office/powerpoint/2010/main" val="113981715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5274"/>
            <a:ext cx="11889564" cy="917575"/>
          </a:xfrm>
        </p:spPr>
        <p:txBody>
          <a:bodyPr/>
          <a:lstStyle/>
          <a:p>
            <a:r>
              <a:rPr lang="en-US" dirty="0" smtClean="0">
                <a:gradFill>
                  <a:gsLst>
                    <a:gs pos="1250">
                      <a:schemeClr val="tx2"/>
                    </a:gs>
                    <a:gs pos="100000">
                      <a:schemeClr val="tx2"/>
                    </a:gs>
                  </a:gsLst>
                  <a:lin ang="0" scaled="0"/>
                </a:gradFill>
              </a:rPr>
              <a:t>DevOps Maturity Assessment</a:t>
            </a:r>
            <a:endParaRPr lang="en-US" dirty="0">
              <a:gradFill>
                <a:gsLst>
                  <a:gs pos="1250">
                    <a:schemeClr val="tx2"/>
                  </a:gs>
                  <a:gs pos="100000">
                    <a:schemeClr val="tx2"/>
                  </a:gs>
                </a:gsLst>
                <a:lin ang="0" scaled="0"/>
              </a:gradFill>
            </a:endParaRPr>
          </a:p>
        </p:txBody>
      </p:sp>
      <p:sp>
        <p:nvSpPr>
          <p:cNvPr id="147" name="Rectangle 146"/>
          <p:cNvSpPr/>
          <p:nvPr/>
        </p:nvSpPr>
        <p:spPr>
          <a:xfrm>
            <a:off x="313581" y="1650744"/>
            <a:ext cx="3536126" cy="4406994"/>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42" tIns="194994" rIns="243742" bIns="194994" numCol="1" spcCol="0" rtlCol="0" fromWordArt="0" anchor="t" anchorCtr="0" forceAA="0" compatLnSpc="1">
            <a:prstTxWarp prst="textNoShape">
              <a:avLst/>
            </a:prstTxWarp>
            <a:noAutofit/>
          </a:bodyPr>
          <a:lstStyle/>
          <a:p>
            <a:pPr marL="0" lvl="1" defTabSz="1218836" fontAlgn="base">
              <a:spcAft>
                <a:spcPct val="0"/>
              </a:spcAft>
              <a:defRPr/>
            </a:pPr>
            <a:r>
              <a:rPr lang="en-US" sz="1400" dirty="0">
                <a:solidFill>
                  <a:srgbClr val="541868">
                    <a:alpha val="99000"/>
                  </a:srgbClr>
                </a:solidFill>
                <a:ea typeface="Kozuka Gothic Pro R" pitchFamily="34" charset="-128"/>
              </a:rPr>
              <a:t>Backlog</a:t>
            </a:r>
          </a:p>
          <a:p>
            <a:pPr marL="0" lvl="1" defTabSz="1218836" fontAlgn="base">
              <a:spcAft>
                <a:spcPct val="0"/>
              </a:spcAft>
              <a:defRPr/>
            </a:pPr>
            <a:r>
              <a:rPr lang="en-US" sz="1200" dirty="0">
                <a:solidFill>
                  <a:srgbClr val="505050">
                    <a:alpha val="99000"/>
                  </a:srgbClr>
                </a:solidFill>
                <a:ea typeface="Kozuka Gothic Pro R" pitchFamily="34" charset="-128"/>
              </a:rPr>
              <a:t>How an organization </a:t>
            </a:r>
            <a:r>
              <a:rPr lang="en-US" sz="1200" b="1" dirty="0">
                <a:solidFill>
                  <a:srgbClr val="505050">
                    <a:alpha val="99000"/>
                  </a:srgbClr>
                </a:solidFill>
                <a:ea typeface="Kozuka Gothic Pro R" pitchFamily="34" charset="-128"/>
              </a:rPr>
              <a:t>defines and manages requirements</a:t>
            </a:r>
            <a:r>
              <a:rPr lang="en-US" sz="1200" dirty="0">
                <a:solidFill>
                  <a:srgbClr val="505050">
                    <a:alpha val="99000"/>
                  </a:srgbClr>
                </a:solidFill>
                <a:ea typeface="Kozuka Gothic Pro R" pitchFamily="34" charset="-128"/>
              </a:rPr>
              <a:t> and how effective they are.</a:t>
            </a:r>
          </a:p>
          <a:p>
            <a:pPr marL="0" lvl="1" defTabSz="1218836" fontAlgn="base">
              <a:spcAft>
                <a:spcPct val="0"/>
              </a:spcAft>
              <a:defRPr/>
            </a:pPr>
            <a:endParaRPr lang="en-US" sz="1000" dirty="0">
              <a:solidFill>
                <a:srgbClr val="505050">
                  <a:alpha val="99000"/>
                </a:srgbClr>
              </a:solidFill>
              <a:ea typeface="Kozuka Gothic Pro R" pitchFamily="34" charset="-128"/>
            </a:endParaRPr>
          </a:p>
          <a:p>
            <a:pPr marL="0" lvl="1" defTabSz="1218836" fontAlgn="base">
              <a:spcAft>
                <a:spcPct val="0"/>
              </a:spcAft>
              <a:defRPr/>
            </a:pPr>
            <a:r>
              <a:rPr lang="en-US" sz="1400" dirty="0">
                <a:solidFill>
                  <a:srgbClr val="541868">
                    <a:alpha val="99000"/>
                  </a:srgbClr>
                </a:solidFill>
                <a:ea typeface="Kozuka Gothic Pro R" pitchFamily="34" charset="-128"/>
              </a:rPr>
              <a:t>Flow</a:t>
            </a:r>
          </a:p>
          <a:p>
            <a:pPr marL="0" lvl="1" defTabSz="1218836" fontAlgn="base">
              <a:spcAft>
                <a:spcPct val="0"/>
              </a:spcAft>
              <a:defRPr/>
            </a:pPr>
            <a:r>
              <a:rPr lang="en-US" sz="1200" dirty="0">
                <a:solidFill>
                  <a:srgbClr val="505050">
                    <a:alpha val="99000"/>
                  </a:srgbClr>
                </a:solidFill>
                <a:ea typeface="Kozuka Gothic Pro R" pitchFamily="34" charset="-128"/>
              </a:rPr>
              <a:t>The </a:t>
            </a:r>
            <a:r>
              <a:rPr lang="en-US" sz="1200" b="1" dirty="0">
                <a:solidFill>
                  <a:srgbClr val="505050">
                    <a:alpha val="99000"/>
                  </a:srgbClr>
                </a:solidFill>
                <a:ea typeface="Kozuka Gothic Pro R" pitchFamily="34" charset="-128"/>
              </a:rPr>
              <a:t>flow of value</a:t>
            </a:r>
            <a:r>
              <a:rPr lang="en-US" sz="1200" dirty="0">
                <a:solidFill>
                  <a:srgbClr val="505050">
                    <a:alpha val="99000"/>
                  </a:srgbClr>
                </a:solidFill>
                <a:ea typeface="Kozuka Gothic Pro R" pitchFamily="34" charset="-128"/>
              </a:rPr>
              <a:t> as code moves through the system from developer environment to production, and the rate at which business value is delivered in the form of software.</a:t>
            </a:r>
          </a:p>
          <a:p>
            <a:pPr marL="0" lvl="1" defTabSz="1218836" fontAlgn="base">
              <a:spcAft>
                <a:spcPct val="0"/>
              </a:spcAft>
              <a:defRPr/>
            </a:pPr>
            <a:endParaRPr lang="en-US" sz="1000" dirty="0">
              <a:solidFill>
                <a:srgbClr val="505050">
                  <a:alpha val="99000"/>
                </a:srgbClr>
              </a:solidFill>
              <a:ea typeface="Kozuka Gothic Pro R" pitchFamily="34" charset="-128"/>
            </a:endParaRPr>
          </a:p>
          <a:p>
            <a:pPr marL="0" lvl="1" defTabSz="1218836" fontAlgn="base">
              <a:spcAft>
                <a:spcPct val="0"/>
              </a:spcAft>
              <a:defRPr/>
            </a:pPr>
            <a:r>
              <a:rPr lang="en-US" sz="1400" kern="0" dirty="0">
                <a:solidFill>
                  <a:srgbClr val="541868"/>
                </a:solidFill>
                <a:cs typeface="Arial" pitchFamily="34" charset="0"/>
              </a:rPr>
              <a:t>Technical Debt</a:t>
            </a:r>
          </a:p>
          <a:p>
            <a:pPr marL="0" lvl="1" defTabSz="1218836" fontAlgn="base">
              <a:spcAft>
                <a:spcPct val="0"/>
              </a:spcAft>
              <a:defRPr/>
            </a:pPr>
            <a:r>
              <a:rPr lang="en-US" sz="1200" dirty="0">
                <a:solidFill>
                  <a:srgbClr val="505050">
                    <a:alpha val="99000"/>
                  </a:srgbClr>
                </a:solidFill>
                <a:ea typeface="Kozuka Gothic Pro R" pitchFamily="34" charset="-128"/>
              </a:rPr>
              <a:t>Behaviors and characteristics that define how an organization thinks about the decisions they make that incur </a:t>
            </a:r>
            <a:r>
              <a:rPr lang="en-US" sz="1200" b="1" dirty="0">
                <a:solidFill>
                  <a:srgbClr val="505050">
                    <a:alpha val="99000"/>
                  </a:srgbClr>
                </a:solidFill>
                <a:ea typeface="Kozuka Gothic Pro R" pitchFamily="34" charset="-128"/>
              </a:rPr>
              <a:t>technical debt</a:t>
            </a:r>
            <a:r>
              <a:rPr lang="en-US" sz="1200" dirty="0">
                <a:solidFill>
                  <a:srgbClr val="505050">
                    <a:alpha val="99000"/>
                  </a:srgbClr>
                </a:solidFill>
                <a:ea typeface="Kozuka Gothic Pro R" pitchFamily="34" charset="-128"/>
              </a:rPr>
              <a:t> as well as how they discover and manage technical debt that is accrued throughout the application lifecycle.</a:t>
            </a:r>
          </a:p>
          <a:p>
            <a:pPr marL="0" lvl="1" defTabSz="1218836" fontAlgn="base">
              <a:spcAft>
                <a:spcPct val="0"/>
              </a:spcAft>
              <a:defRPr/>
            </a:pPr>
            <a:endParaRPr lang="en-US" sz="1000" dirty="0">
              <a:solidFill>
                <a:srgbClr val="505050">
                  <a:alpha val="99000"/>
                </a:srgbClr>
              </a:solidFill>
              <a:ea typeface="Kozuka Gothic Pro R" pitchFamily="34" charset="-128"/>
            </a:endParaRPr>
          </a:p>
          <a:p>
            <a:pPr marL="0" lvl="1" defTabSz="1218836" fontAlgn="base">
              <a:spcAft>
                <a:spcPct val="0"/>
              </a:spcAft>
              <a:defRPr/>
            </a:pPr>
            <a:r>
              <a:rPr lang="en-US" sz="1400" dirty="0">
                <a:solidFill>
                  <a:srgbClr val="541868">
                    <a:alpha val="99000"/>
                  </a:srgbClr>
                </a:solidFill>
                <a:ea typeface="Kozuka Gothic Pro R" pitchFamily="34" charset="-128"/>
              </a:rPr>
              <a:t>Agile Schedule and Teams</a:t>
            </a:r>
          </a:p>
          <a:p>
            <a:pPr marL="0" lvl="1" defTabSz="1218836" fontAlgn="base">
              <a:spcAft>
                <a:spcPct val="0"/>
              </a:spcAft>
              <a:defRPr/>
            </a:pPr>
            <a:r>
              <a:rPr lang="en-US" sz="1200" dirty="0">
                <a:solidFill>
                  <a:srgbClr val="505050">
                    <a:alpha val="99000"/>
                  </a:srgbClr>
                </a:solidFill>
                <a:ea typeface="Kozuka Gothic Pro R" pitchFamily="34" charset="-128"/>
              </a:rPr>
              <a:t>Behaviors and characteristics that </a:t>
            </a:r>
            <a:r>
              <a:rPr lang="en-US" sz="1200" dirty="0" smtClean="0">
                <a:solidFill>
                  <a:srgbClr val="505050">
                    <a:alpha val="99000"/>
                  </a:srgbClr>
                </a:solidFill>
                <a:ea typeface="Kozuka Gothic Pro R" pitchFamily="34" charset="-128"/>
              </a:rPr>
              <a:t>reflect </a:t>
            </a:r>
            <a:r>
              <a:rPr lang="en-US" sz="1200" b="1" dirty="0" smtClean="0">
                <a:solidFill>
                  <a:srgbClr val="505050">
                    <a:alpha val="99000"/>
                  </a:srgbClr>
                </a:solidFill>
                <a:ea typeface="Kozuka Gothic Pro R" pitchFamily="34" charset="-128"/>
              </a:rPr>
              <a:t>team </a:t>
            </a:r>
            <a:r>
              <a:rPr lang="en-US" sz="1200" b="1" dirty="0">
                <a:solidFill>
                  <a:srgbClr val="505050">
                    <a:alpha val="99000"/>
                  </a:srgbClr>
                </a:solidFill>
                <a:ea typeface="Kozuka Gothic Pro R" pitchFamily="34" charset="-128"/>
              </a:rPr>
              <a:t>organization and work schedule</a:t>
            </a:r>
            <a:r>
              <a:rPr lang="en-US" sz="1200" dirty="0">
                <a:solidFill>
                  <a:srgbClr val="505050">
                    <a:alpha val="99000"/>
                  </a:srgbClr>
                </a:solidFill>
                <a:ea typeface="Kozuka Gothic Pro R" pitchFamily="34" charset="-128"/>
              </a:rPr>
              <a:t>.</a:t>
            </a:r>
            <a:endParaRPr lang="en-US" sz="1400" kern="0" dirty="0">
              <a:solidFill>
                <a:srgbClr val="404040">
                  <a:lumMod val="75000"/>
                  <a:lumOff val="25000"/>
                </a:srgbClr>
              </a:solidFill>
              <a:latin typeface="Arial" pitchFamily="34" charset="0"/>
              <a:cs typeface="Arial" pitchFamily="34" charset="0"/>
            </a:endParaRPr>
          </a:p>
        </p:txBody>
      </p:sp>
      <p:grpSp>
        <p:nvGrpSpPr>
          <p:cNvPr id="111" name="Group 110"/>
          <p:cNvGrpSpPr/>
          <p:nvPr/>
        </p:nvGrpSpPr>
        <p:grpSpPr>
          <a:xfrm>
            <a:off x="3589945" y="1731207"/>
            <a:ext cx="5334000" cy="4406994"/>
            <a:chOff x="3427412" y="1754188"/>
            <a:chExt cx="5334000" cy="4406994"/>
          </a:xfrm>
        </p:grpSpPr>
        <p:sp>
          <p:nvSpPr>
            <p:cNvPr id="97" name="Oval 96"/>
            <p:cNvSpPr/>
            <p:nvPr/>
          </p:nvSpPr>
          <p:spPr>
            <a:xfrm>
              <a:off x="3427412" y="5714999"/>
              <a:ext cx="5334000" cy="446183"/>
            </a:xfrm>
            <a:prstGeom prst="ellipse">
              <a:avLst/>
            </a:prstGeom>
            <a:gradFill flip="none" rotWithShape="1">
              <a:gsLst>
                <a:gs pos="0">
                  <a:sysClr val="windowText" lastClr="000000">
                    <a:lumMod val="75000"/>
                    <a:lumOff val="25000"/>
                    <a:alpha val="70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smtClean="0">
                <a:ln>
                  <a:noFill/>
                </a:ln>
                <a:solidFill>
                  <a:sysClr val="window" lastClr="FFFFFF"/>
                </a:solidFill>
                <a:effectLst/>
                <a:uLnTx/>
                <a:uFillTx/>
                <a:latin typeface="Calibri"/>
              </a:endParaRPr>
            </a:p>
          </p:txBody>
        </p:sp>
        <p:sp>
          <p:nvSpPr>
            <p:cNvPr id="98" name="Freeform 6"/>
            <p:cNvSpPr>
              <a:spLocks/>
            </p:cNvSpPr>
            <p:nvPr/>
          </p:nvSpPr>
          <p:spPr bwMode="auto">
            <a:xfrm>
              <a:off x="5210175" y="1754188"/>
              <a:ext cx="1711325" cy="2082800"/>
            </a:xfrm>
            <a:custGeom>
              <a:avLst/>
              <a:gdLst/>
              <a:ahLst/>
              <a:cxnLst>
                <a:cxn ang="0">
                  <a:pos x="0" y="0"/>
                </a:cxn>
                <a:cxn ang="0">
                  <a:pos x="174" y="9"/>
                </a:cxn>
                <a:cxn ang="0">
                  <a:pos x="353" y="15"/>
                </a:cxn>
                <a:cxn ang="0">
                  <a:pos x="533" y="19"/>
                </a:cxn>
                <a:cxn ang="0">
                  <a:pos x="715" y="21"/>
                </a:cxn>
                <a:cxn ang="0">
                  <a:pos x="897" y="20"/>
                </a:cxn>
                <a:cxn ang="0">
                  <a:pos x="1078" y="17"/>
                </a:cxn>
                <a:cxn ang="0">
                  <a:pos x="523" y="1312"/>
                </a:cxn>
                <a:cxn ang="0">
                  <a:pos x="0" y="0"/>
                </a:cxn>
              </a:cxnLst>
              <a:rect l="0" t="0" r="r" b="b"/>
              <a:pathLst>
                <a:path w="1078" h="1312">
                  <a:moveTo>
                    <a:pt x="0" y="0"/>
                  </a:moveTo>
                  <a:lnTo>
                    <a:pt x="174" y="9"/>
                  </a:lnTo>
                  <a:lnTo>
                    <a:pt x="353" y="15"/>
                  </a:lnTo>
                  <a:lnTo>
                    <a:pt x="533" y="19"/>
                  </a:lnTo>
                  <a:lnTo>
                    <a:pt x="715" y="21"/>
                  </a:lnTo>
                  <a:lnTo>
                    <a:pt x="897" y="20"/>
                  </a:lnTo>
                  <a:lnTo>
                    <a:pt x="1078" y="17"/>
                  </a:lnTo>
                  <a:lnTo>
                    <a:pt x="523" y="1312"/>
                  </a:lnTo>
                  <a:lnTo>
                    <a:pt x="0" y="0"/>
                  </a:lnTo>
                  <a:close/>
                </a:path>
              </a:pathLst>
            </a:custGeom>
            <a:gradFill flip="none" rotWithShape="1">
              <a:gsLst>
                <a:gs pos="0">
                  <a:srgbClr val="541868"/>
                </a:gs>
                <a:gs pos="50000">
                  <a:schemeClr val="accent3"/>
                </a:gs>
                <a:gs pos="100000">
                  <a:schemeClr val="accent3">
                    <a:lumMod val="60000"/>
                    <a:lumOff val="40000"/>
                  </a:schemeClr>
                </a:gs>
              </a:gsLst>
              <a:lin ang="5400000" scaled="1"/>
              <a:tileRect/>
            </a:gradFill>
            <a:ln w="0">
              <a:solidFill>
                <a:schemeClr val="accent3"/>
              </a:solidFill>
              <a:prstDash val="solid"/>
              <a:round/>
              <a:headEnd/>
              <a:tailEnd/>
            </a:ln>
          </p:spPr>
          <p:txBody>
            <a:bodyPr vert="horz" wrap="square" lIns="91440" tIns="18288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smtClean="0">
                  <a:ln>
                    <a:noFill/>
                  </a:ln>
                  <a:solidFill>
                    <a:prstClr val="white"/>
                  </a:solidFill>
                  <a:effectLst/>
                  <a:uLnTx/>
                  <a:uFillTx/>
                  <a:latin typeface="Arial" pitchFamily="34" charset="0"/>
                  <a:cs typeface="Arial" pitchFamily="34" charset="0"/>
                </a:rPr>
                <a:t>Hypothesis-</a:t>
              </a:r>
              <a:br>
                <a:rPr kumimoji="0" lang="en-US" sz="1300" b="0" i="0" u="none" strike="noStrike" kern="0" cap="none" spc="0" normalizeH="0" baseline="0" noProof="0" dirty="0" smtClean="0">
                  <a:ln>
                    <a:noFill/>
                  </a:ln>
                  <a:solidFill>
                    <a:prstClr val="white"/>
                  </a:solidFill>
                  <a:effectLst/>
                  <a:uLnTx/>
                  <a:uFillTx/>
                  <a:latin typeface="Arial" pitchFamily="34" charset="0"/>
                  <a:cs typeface="Arial" pitchFamily="34" charset="0"/>
                </a:rPr>
              </a:br>
              <a:r>
                <a:rPr kumimoji="0" lang="en-US" sz="1300" b="0" i="0" u="none" strike="noStrike" kern="0" cap="none" spc="0" normalizeH="0" baseline="0" noProof="0" dirty="0" smtClean="0">
                  <a:ln>
                    <a:noFill/>
                  </a:ln>
                  <a:solidFill>
                    <a:prstClr val="white"/>
                  </a:solidFill>
                  <a:effectLst/>
                  <a:uLnTx/>
                  <a:uFillTx/>
                  <a:latin typeface="Arial" pitchFamily="34" charset="0"/>
                  <a:cs typeface="Arial" pitchFamily="34" charset="0"/>
                </a:rPr>
                <a:t>driven Backlog</a:t>
              </a:r>
            </a:p>
          </p:txBody>
        </p:sp>
        <p:sp>
          <p:nvSpPr>
            <p:cNvPr id="99" name="Freeform 7"/>
            <p:cNvSpPr>
              <a:spLocks/>
            </p:cNvSpPr>
            <p:nvPr/>
          </p:nvSpPr>
          <p:spPr bwMode="auto">
            <a:xfrm>
              <a:off x="6040438" y="1774825"/>
              <a:ext cx="2073275" cy="2062163"/>
            </a:xfrm>
            <a:custGeom>
              <a:avLst/>
              <a:gdLst/>
              <a:ahLst/>
              <a:cxnLst>
                <a:cxn ang="0">
                  <a:pos x="556" y="0"/>
                </a:cxn>
                <a:cxn ang="0">
                  <a:pos x="675" y="131"/>
                </a:cxn>
                <a:cxn ang="0">
                  <a:pos x="796" y="261"/>
                </a:cxn>
                <a:cxn ang="0">
                  <a:pos x="921" y="393"/>
                </a:cxn>
                <a:cxn ang="0">
                  <a:pos x="1047" y="522"/>
                </a:cxn>
                <a:cxn ang="0">
                  <a:pos x="1176" y="650"/>
                </a:cxn>
                <a:cxn ang="0">
                  <a:pos x="1306" y="776"/>
                </a:cxn>
                <a:cxn ang="0">
                  <a:pos x="0" y="1299"/>
                </a:cxn>
                <a:cxn ang="0">
                  <a:pos x="556" y="0"/>
                </a:cxn>
              </a:cxnLst>
              <a:rect l="0" t="0" r="r" b="b"/>
              <a:pathLst>
                <a:path w="1306" h="1299">
                  <a:moveTo>
                    <a:pt x="556" y="0"/>
                  </a:moveTo>
                  <a:lnTo>
                    <a:pt x="675" y="131"/>
                  </a:lnTo>
                  <a:lnTo>
                    <a:pt x="796" y="261"/>
                  </a:lnTo>
                  <a:lnTo>
                    <a:pt x="921" y="393"/>
                  </a:lnTo>
                  <a:lnTo>
                    <a:pt x="1047" y="522"/>
                  </a:lnTo>
                  <a:lnTo>
                    <a:pt x="1176" y="650"/>
                  </a:lnTo>
                  <a:lnTo>
                    <a:pt x="1306" y="776"/>
                  </a:lnTo>
                  <a:lnTo>
                    <a:pt x="0" y="1299"/>
                  </a:lnTo>
                  <a:lnTo>
                    <a:pt x="556" y="0"/>
                  </a:lnTo>
                  <a:close/>
                </a:path>
              </a:pathLst>
            </a:custGeom>
            <a:solidFill>
              <a:schemeClr val="accent3">
                <a:lumMod val="20000"/>
                <a:lumOff val="80000"/>
              </a:schemeClr>
            </a:solidFill>
            <a:ln w="0">
              <a:solidFill>
                <a:schemeClr val="accent3">
                  <a:lumMod val="20000"/>
                  <a:lumOff val="80000"/>
                </a:schemeClr>
              </a:solidFill>
              <a:prstDash val="solid"/>
              <a:round/>
              <a:headEnd/>
              <a:tailEnd/>
            </a:ln>
          </p:spPr>
          <p:txBody>
            <a:bodyPr vert="horz" wrap="square" lIns="91440" tIns="45720" rIns="91440" bIns="45720" numCol="1" anchor="ctr" anchorCtr="1"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smtClean="0">
                  <a:ln>
                    <a:noFill/>
                  </a:ln>
                  <a:solidFill>
                    <a:prstClr val="black">
                      <a:lumMod val="75000"/>
                      <a:lumOff val="25000"/>
                    </a:prstClr>
                  </a:solidFill>
                  <a:effectLst/>
                  <a:uLnTx/>
                  <a:uFillTx/>
                  <a:latin typeface="Arial" pitchFamily="34" charset="0"/>
                  <a:cs typeface="Arial" pitchFamily="34" charset="0"/>
                </a:rPr>
                <a:t>Evidence</a:t>
              </a:r>
              <a:br>
                <a:rPr kumimoji="0" lang="en-US" sz="1300" b="0" i="0" u="none" strike="noStrike" kern="0" cap="none" spc="0" normalizeH="0" baseline="0" noProof="0" dirty="0" smtClean="0">
                  <a:ln>
                    <a:noFill/>
                  </a:ln>
                  <a:solidFill>
                    <a:prstClr val="black">
                      <a:lumMod val="75000"/>
                      <a:lumOff val="25000"/>
                    </a:prstClr>
                  </a:solidFill>
                  <a:effectLst/>
                  <a:uLnTx/>
                  <a:uFillTx/>
                  <a:latin typeface="Arial" pitchFamily="34" charset="0"/>
                  <a:cs typeface="Arial" pitchFamily="34" charset="0"/>
                </a:rPr>
              </a:br>
              <a:r>
                <a:rPr kumimoji="0" lang="en-US" sz="1300" b="0" i="0" u="none" strike="noStrike" kern="0" cap="none" spc="0" normalizeH="0" baseline="0" noProof="0" dirty="0" smtClean="0">
                  <a:ln>
                    <a:noFill/>
                  </a:ln>
                  <a:solidFill>
                    <a:prstClr val="black">
                      <a:lumMod val="75000"/>
                      <a:lumOff val="25000"/>
                    </a:prstClr>
                  </a:solidFill>
                  <a:effectLst/>
                  <a:uLnTx/>
                  <a:uFillTx/>
                  <a:latin typeface="Arial" pitchFamily="34" charset="0"/>
                  <a:cs typeface="Arial" pitchFamily="34" charset="0"/>
                </a:rPr>
                <a:t>and Data</a:t>
              </a:r>
            </a:p>
          </p:txBody>
        </p:sp>
        <p:sp>
          <p:nvSpPr>
            <p:cNvPr id="100" name="Freeform 8"/>
            <p:cNvSpPr>
              <a:spLocks/>
            </p:cNvSpPr>
            <p:nvPr/>
          </p:nvSpPr>
          <p:spPr bwMode="auto">
            <a:xfrm>
              <a:off x="6040438" y="3005138"/>
              <a:ext cx="2079625" cy="1712913"/>
            </a:xfrm>
            <a:custGeom>
              <a:avLst/>
              <a:gdLst/>
              <a:ahLst/>
              <a:cxnLst>
                <a:cxn ang="0">
                  <a:pos x="1310" y="0"/>
                </a:cxn>
                <a:cxn ang="0">
                  <a:pos x="1302" y="175"/>
                </a:cxn>
                <a:cxn ang="0">
                  <a:pos x="1295" y="354"/>
                </a:cxn>
                <a:cxn ang="0">
                  <a:pos x="1291" y="534"/>
                </a:cxn>
                <a:cxn ang="0">
                  <a:pos x="1289" y="716"/>
                </a:cxn>
                <a:cxn ang="0">
                  <a:pos x="1290" y="898"/>
                </a:cxn>
                <a:cxn ang="0">
                  <a:pos x="1293" y="1079"/>
                </a:cxn>
                <a:cxn ang="0">
                  <a:pos x="0" y="524"/>
                </a:cxn>
                <a:cxn ang="0">
                  <a:pos x="1310" y="0"/>
                </a:cxn>
              </a:cxnLst>
              <a:rect l="0" t="0" r="r" b="b"/>
              <a:pathLst>
                <a:path w="1310" h="1079">
                  <a:moveTo>
                    <a:pt x="1310" y="0"/>
                  </a:moveTo>
                  <a:lnTo>
                    <a:pt x="1302" y="175"/>
                  </a:lnTo>
                  <a:lnTo>
                    <a:pt x="1295" y="354"/>
                  </a:lnTo>
                  <a:lnTo>
                    <a:pt x="1291" y="534"/>
                  </a:lnTo>
                  <a:lnTo>
                    <a:pt x="1289" y="716"/>
                  </a:lnTo>
                  <a:lnTo>
                    <a:pt x="1290" y="898"/>
                  </a:lnTo>
                  <a:lnTo>
                    <a:pt x="1293" y="1079"/>
                  </a:lnTo>
                  <a:lnTo>
                    <a:pt x="0" y="524"/>
                  </a:lnTo>
                  <a:lnTo>
                    <a:pt x="1310" y="0"/>
                  </a:lnTo>
                  <a:close/>
                </a:path>
              </a:pathLst>
            </a:custGeom>
            <a:gradFill flip="none" rotWithShape="1">
              <a:gsLst>
                <a:gs pos="0">
                  <a:srgbClr val="541868"/>
                </a:gs>
                <a:gs pos="50000">
                  <a:schemeClr val="accent3"/>
                </a:gs>
                <a:gs pos="100000">
                  <a:schemeClr val="accent3">
                    <a:lumMod val="60000"/>
                    <a:lumOff val="40000"/>
                  </a:schemeClr>
                </a:gs>
              </a:gsLst>
              <a:lin ang="10800000" scaled="1"/>
              <a:tileRect/>
            </a:gradFill>
            <a:ln w="0">
              <a:solidFill>
                <a:schemeClr val="accent3"/>
              </a:solidFill>
              <a:prstDash val="solid"/>
              <a:round/>
              <a:headEnd/>
              <a:tailEnd/>
            </a:ln>
          </p:spPr>
          <p:txBody>
            <a:bodyPr vert="horz" wrap="square" lIns="91440" tIns="45720" rIns="274320" bIns="45720" numCol="1" anchor="ctr" anchorCtr="0" compatLnSpc="1">
              <a:prstTxWarp prst="textNoShape">
                <a:avLst/>
              </a:prstTxWarp>
            </a:bodyPr>
            <a:lstStyle/>
            <a:p>
              <a:pPr marL="0" marR="0" lvl="0" indent="0" algn="r" defTabSz="1218987"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smtClean="0">
                  <a:ln>
                    <a:noFill/>
                  </a:ln>
                  <a:solidFill>
                    <a:prstClr val="white"/>
                  </a:solidFill>
                  <a:effectLst/>
                  <a:uLnTx/>
                  <a:uFillTx/>
                  <a:latin typeface="Arial" pitchFamily="34" charset="0"/>
                  <a:cs typeface="Arial" pitchFamily="34" charset="0"/>
                </a:rPr>
                <a:t>Production-first</a:t>
              </a:r>
              <a:br>
                <a:rPr kumimoji="0" lang="en-US" sz="1300" b="0" i="0" u="none" strike="noStrike" kern="0" cap="none" spc="0" normalizeH="0" baseline="0" noProof="0" dirty="0" smtClean="0">
                  <a:ln>
                    <a:noFill/>
                  </a:ln>
                  <a:solidFill>
                    <a:prstClr val="white"/>
                  </a:solidFill>
                  <a:effectLst/>
                  <a:uLnTx/>
                  <a:uFillTx/>
                  <a:latin typeface="Arial" pitchFamily="34" charset="0"/>
                  <a:cs typeface="Arial" pitchFamily="34" charset="0"/>
                </a:rPr>
              </a:br>
              <a:r>
                <a:rPr kumimoji="0" lang="en-US" sz="1300" b="0" i="0" u="none" strike="noStrike" kern="0" cap="none" spc="0" normalizeH="0" baseline="0" noProof="0" dirty="0" smtClean="0">
                  <a:ln>
                    <a:noFill/>
                  </a:ln>
                  <a:solidFill>
                    <a:prstClr val="white"/>
                  </a:solidFill>
                  <a:effectLst/>
                  <a:uLnTx/>
                  <a:uFillTx/>
                  <a:latin typeface="Arial" pitchFamily="34" charset="0"/>
                  <a:cs typeface="Arial" pitchFamily="34" charset="0"/>
                </a:rPr>
                <a:t>Mindset</a:t>
              </a:r>
            </a:p>
          </p:txBody>
        </p:sp>
        <p:sp>
          <p:nvSpPr>
            <p:cNvPr id="101" name="Freeform 9"/>
            <p:cNvSpPr>
              <a:spLocks/>
            </p:cNvSpPr>
            <p:nvPr/>
          </p:nvSpPr>
          <p:spPr bwMode="auto">
            <a:xfrm>
              <a:off x="6040438" y="3836988"/>
              <a:ext cx="2058987" cy="2076450"/>
            </a:xfrm>
            <a:custGeom>
              <a:avLst/>
              <a:gdLst/>
              <a:ahLst/>
              <a:cxnLst>
                <a:cxn ang="0">
                  <a:pos x="0" y="0"/>
                </a:cxn>
                <a:cxn ang="0">
                  <a:pos x="1297" y="557"/>
                </a:cxn>
                <a:cxn ang="0">
                  <a:pos x="1166" y="675"/>
                </a:cxn>
                <a:cxn ang="0">
                  <a:pos x="1036" y="797"/>
                </a:cxn>
                <a:cxn ang="0">
                  <a:pos x="906" y="922"/>
                </a:cxn>
                <a:cxn ang="0">
                  <a:pos x="776" y="1049"/>
                </a:cxn>
                <a:cxn ang="0">
                  <a:pos x="648" y="1178"/>
                </a:cxn>
                <a:cxn ang="0">
                  <a:pos x="522" y="1308"/>
                </a:cxn>
                <a:cxn ang="0">
                  <a:pos x="0" y="0"/>
                </a:cxn>
              </a:cxnLst>
              <a:rect l="0" t="0" r="r" b="b"/>
              <a:pathLst>
                <a:path w="1297" h="1308">
                  <a:moveTo>
                    <a:pt x="0" y="0"/>
                  </a:moveTo>
                  <a:lnTo>
                    <a:pt x="1297" y="557"/>
                  </a:lnTo>
                  <a:lnTo>
                    <a:pt x="1166" y="675"/>
                  </a:lnTo>
                  <a:lnTo>
                    <a:pt x="1036" y="797"/>
                  </a:lnTo>
                  <a:lnTo>
                    <a:pt x="906" y="922"/>
                  </a:lnTo>
                  <a:lnTo>
                    <a:pt x="776" y="1049"/>
                  </a:lnTo>
                  <a:lnTo>
                    <a:pt x="648" y="1178"/>
                  </a:lnTo>
                  <a:lnTo>
                    <a:pt x="522" y="1308"/>
                  </a:lnTo>
                  <a:lnTo>
                    <a:pt x="0" y="0"/>
                  </a:lnTo>
                  <a:close/>
                </a:path>
              </a:pathLst>
            </a:custGeom>
            <a:solidFill>
              <a:schemeClr val="accent3">
                <a:lumMod val="20000"/>
                <a:lumOff val="80000"/>
              </a:schemeClr>
            </a:solidFill>
            <a:ln w="0">
              <a:solidFill>
                <a:schemeClr val="accent3">
                  <a:lumMod val="20000"/>
                  <a:lumOff val="80000"/>
                </a:schemeClr>
              </a:solidFill>
              <a:prstDash val="solid"/>
              <a:round/>
              <a:headEnd/>
              <a:tailEnd/>
            </a:ln>
          </p:spPr>
          <p:txBody>
            <a:bodyPr vert="horz" wrap="square" lIns="91440" tIns="45720" rIns="91440" bIns="45720" numCol="1" anchor="ctr" anchorCtr="1"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r>
                <a:rPr lang="en-US" sz="1300" kern="0" dirty="0" smtClean="0">
                  <a:solidFill>
                    <a:prstClr val="black">
                      <a:lumMod val="75000"/>
                      <a:lumOff val="25000"/>
                    </a:prstClr>
                  </a:solidFill>
                  <a:latin typeface="Arial" pitchFamily="34" charset="0"/>
                  <a:cs typeface="Arial" pitchFamily="34" charset="0"/>
                </a:rPr>
                <a:t>Public and</a:t>
              </a:r>
              <a:br>
                <a:rPr lang="en-US" sz="1300" kern="0" dirty="0" smtClean="0">
                  <a:solidFill>
                    <a:prstClr val="black">
                      <a:lumMod val="75000"/>
                      <a:lumOff val="25000"/>
                    </a:prstClr>
                  </a:solidFill>
                  <a:latin typeface="Arial" pitchFamily="34" charset="0"/>
                  <a:cs typeface="Arial" pitchFamily="34" charset="0"/>
                </a:rPr>
              </a:br>
              <a:r>
                <a:rPr lang="en-US" sz="1300" kern="0" dirty="0" smtClean="0">
                  <a:solidFill>
                    <a:prstClr val="black">
                      <a:lumMod val="75000"/>
                      <a:lumOff val="25000"/>
                    </a:prstClr>
                  </a:solidFill>
                  <a:latin typeface="Arial" pitchFamily="34" charset="0"/>
                  <a:cs typeface="Arial" pitchFamily="34" charset="0"/>
                </a:rPr>
                <a:t>Hybrid Cloud</a:t>
              </a:r>
              <a:endParaRPr kumimoji="0" lang="en-US" sz="1300" b="0" i="0" u="none" strike="noStrike" kern="0" cap="none" spc="0" normalizeH="0" baseline="0" noProof="0" dirty="0" smtClean="0">
                <a:ln>
                  <a:noFill/>
                </a:ln>
                <a:solidFill>
                  <a:prstClr val="black">
                    <a:lumMod val="75000"/>
                    <a:lumOff val="25000"/>
                  </a:prstClr>
                </a:solidFill>
                <a:effectLst/>
                <a:uLnTx/>
                <a:uFillTx/>
                <a:latin typeface="Arial" pitchFamily="34" charset="0"/>
                <a:cs typeface="Arial" pitchFamily="34" charset="0"/>
              </a:endParaRPr>
            </a:p>
          </p:txBody>
        </p:sp>
        <p:sp>
          <p:nvSpPr>
            <p:cNvPr id="102" name="Freeform 10"/>
            <p:cNvSpPr>
              <a:spLocks/>
            </p:cNvSpPr>
            <p:nvPr/>
          </p:nvSpPr>
          <p:spPr bwMode="auto">
            <a:xfrm>
              <a:off x="5160963" y="3836988"/>
              <a:ext cx="1711325" cy="2082800"/>
            </a:xfrm>
            <a:custGeom>
              <a:avLst/>
              <a:gdLst/>
              <a:ahLst/>
              <a:cxnLst>
                <a:cxn ang="0">
                  <a:pos x="554" y="0"/>
                </a:cxn>
                <a:cxn ang="0">
                  <a:pos x="1078" y="1312"/>
                </a:cxn>
                <a:cxn ang="0">
                  <a:pos x="903" y="1303"/>
                </a:cxn>
                <a:cxn ang="0">
                  <a:pos x="724" y="1297"/>
                </a:cxn>
                <a:cxn ang="0">
                  <a:pos x="544" y="1293"/>
                </a:cxn>
                <a:cxn ang="0">
                  <a:pos x="362" y="1291"/>
                </a:cxn>
                <a:cxn ang="0">
                  <a:pos x="181" y="1291"/>
                </a:cxn>
                <a:cxn ang="0">
                  <a:pos x="0" y="1295"/>
                </a:cxn>
                <a:cxn ang="0">
                  <a:pos x="554" y="0"/>
                </a:cxn>
              </a:cxnLst>
              <a:rect l="0" t="0" r="r" b="b"/>
              <a:pathLst>
                <a:path w="1078" h="1312">
                  <a:moveTo>
                    <a:pt x="554" y="0"/>
                  </a:moveTo>
                  <a:lnTo>
                    <a:pt x="1078" y="1312"/>
                  </a:lnTo>
                  <a:lnTo>
                    <a:pt x="903" y="1303"/>
                  </a:lnTo>
                  <a:lnTo>
                    <a:pt x="724" y="1297"/>
                  </a:lnTo>
                  <a:lnTo>
                    <a:pt x="544" y="1293"/>
                  </a:lnTo>
                  <a:lnTo>
                    <a:pt x="362" y="1291"/>
                  </a:lnTo>
                  <a:lnTo>
                    <a:pt x="181" y="1291"/>
                  </a:lnTo>
                  <a:lnTo>
                    <a:pt x="0" y="1295"/>
                  </a:lnTo>
                  <a:lnTo>
                    <a:pt x="554" y="0"/>
                  </a:lnTo>
                  <a:close/>
                </a:path>
              </a:pathLst>
            </a:custGeom>
            <a:gradFill flip="none" rotWithShape="1">
              <a:gsLst>
                <a:gs pos="0">
                  <a:srgbClr val="541868"/>
                </a:gs>
                <a:gs pos="50000">
                  <a:schemeClr val="accent3"/>
                </a:gs>
                <a:gs pos="100000">
                  <a:schemeClr val="accent3">
                    <a:lumMod val="60000"/>
                    <a:lumOff val="40000"/>
                  </a:schemeClr>
                </a:gs>
              </a:gsLst>
              <a:lin ang="16200000" scaled="1"/>
              <a:tileRect/>
            </a:gradFill>
            <a:ln w="0">
              <a:solidFill>
                <a:schemeClr val="accent3"/>
              </a:solidFill>
              <a:prstDash val="solid"/>
              <a:round/>
              <a:headEnd/>
              <a:tailEnd/>
            </a:ln>
          </p:spPr>
          <p:txBody>
            <a:bodyPr vert="horz" wrap="square" lIns="91440" tIns="45720" rIns="91440" bIns="182880" numCol="1" anchor="b" anchorCtr="1"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dirty="0" smtClean="0">
                <a:ln>
                  <a:noFill/>
                </a:ln>
                <a:solidFill>
                  <a:prstClr val="white"/>
                </a:solidFill>
                <a:effectLst/>
                <a:uLnTx/>
                <a:uFillTx/>
                <a:latin typeface="Arial" pitchFamily="34" charset="0"/>
                <a:cs typeface="Arial" pitchFamily="34" charset="0"/>
              </a:endParaRPr>
            </a:p>
          </p:txBody>
        </p:sp>
        <p:sp>
          <p:nvSpPr>
            <p:cNvPr id="103" name="Freeform 11"/>
            <p:cNvSpPr>
              <a:spLocks/>
            </p:cNvSpPr>
            <p:nvPr/>
          </p:nvSpPr>
          <p:spPr bwMode="auto">
            <a:xfrm>
              <a:off x="3967163" y="3836988"/>
              <a:ext cx="2073275" cy="2062163"/>
            </a:xfrm>
            <a:custGeom>
              <a:avLst/>
              <a:gdLst/>
              <a:ahLst/>
              <a:cxnLst>
                <a:cxn ang="0">
                  <a:pos x="1306" y="0"/>
                </a:cxn>
                <a:cxn ang="0">
                  <a:pos x="750" y="1299"/>
                </a:cxn>
                <a:cxn ang="0">
                  <a:pos x="632" y="1169"/>
                </a:cxn>
                <a:cxn ang="0">
                  <a:pos x="510" y="1038"/>
                </a:cxn>
                <a:cxn ang="0">
                  <a:pos x="385" y="907"/>
                </a:cxn>
                <a:cxn ang="0">
                  <a:pos x="259" y="777"/>
                </a:cxn>
                <a:cxn ang="0">
                  <a:pos x="130" y="649"/>
                </a:cxn>
                <a:cxn ang="0">
                  <a:pos x="0" y="524"/>
                </a:cxn>
                <a:cxn ang="0">
                  <a:pos x="1306" y="0"/>
                </a:cxn>
              </a:cxnLst>
              <a:rect l="0" t="0" r="r" b="b"/>
              <a:pathLst>
                <a:path w="1306" h="1299">
                  <a:moveTo>
                    <a:pt x="1306" y="0"/>
                  </a:moveTo>
                  <a:lnTo>
                    <a:pt x="750" y="1299"/>
                  </a:lnTo>
                  <a:lnTo>
                    <a:pt x="632" y="1169"/>
                  </a:lnTo>
                  <a:lnTo>
                    <a:pt x="510" y="1038"/>
                  </a:lnTo>
                  <a:lnTo>
                    <a:pt x="385" y="907"/>
                  </a:lnTo>
                  <a:lnTo>
                    <a:pt x="259" y="777"/>
                  </a:lnTo>
                  <a:lnTo>
                    <a:pt x="130" y="649"/>
                  </a:lnTo>
                  <a:lnTo>
                    <a:pt x="0" y="524"/>
                  </a:lnTo>
                  <a:lnTo>
                    <a:pt x="1306" y="0"/>
                  </a:lnTo>
                  <a:close/>
                </a:path>
              </a:pathLst>
            </a:custGeom>
            <a:solidFill>
              <a:schemeClr val="accent3">
                <a:lumMod val="20000"/>
                <a:lumOff val="80000"/>
              </a:schemeClr>
            </a:solidFill>
            <a:ln w="0">
              <a:solidFill>
                <a:schemeClr val="accent3">
                  <a:lumMod val="20000"/>
                  <a:lumOff val="80000"/>
                </a:schemeClr>
              </a:solidFill>
              <a:prstDash val="solid"/>
              <a:round/>
              <a:headEnd/>
              <a:tailEnd/>
            </a:ln>
          </p:spPr>
          <p:txBody>
            <a:bodyPr vert="horz" wrap="square" lIns="91440" tIns="45720" rIns="91440" bIns="45720" numCol="1" anchor="ctr" anchorCtr="1"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smtClean="0">
                  <a:ln>
                    <a:noFill/>
                  </a:ln>
                  <a:solidFill>
                    <a:prstClr val="black">
                      <a:lumMod val="75000"/>
                      <a:lumOff val="25000"/>
                    </a:prstClr>
                  </a:solidFill>
                  <a:effectLst/>
                  <a:uLnTx/>
                  <a:uFillTx/>
                  <a:latin typeface="Arial" pitchFamily="34" charset="0"/>
                  <a:cs typeface="Arial" pitchFamily="34" charset="0"/>
                </a:rPr>
                <a:t>Agile Schedule</a:t>
              </a:r>
              <a:br>
                <a:rPr kumimoji="0" lang="en-US" sz="1300" b="0" i="0" u="none" strike="noStrike" kern="0" cap="none" spc="0" normalizeH="0" baseline="0" noProof="0" dirty="0" smtClean="0">
                  <a:ln>
                    <a:noFill/>
                  </a:ln>
                  <a:solidFill>
                    <a:prstClr val="black">
                      <a:lumMod val="75000"/>
                      <a:lumOff val="25000"/>
                    </a:prstClr>
                  </a:solidFill>
                  <a:effectLst/>
                  <a:uLnTx/>
                  <a:uFillTx/>
                  <a:latin typeface="Arial" pitchFamily="34" charset="0"/>
                  <a:cs typeface="Arial" pitchFamily="34" charset="0"/>
                </a:rPr>
              </a:br>
              <a:r>
                <a:rPr kumimoji="0" lang="en-US" sz="1300" b="0" i="0" u="none" strike="noStrike" kern="0" cap="none" spc="0" normalizeH="0" baseline="0" noProof="0" dirty="0" smtClean="0">
                  <a:ln>
                    <a:noFill/>
                  </a:ln>
                  <a:solidFill>
                    <a:prstClr val="black">
                      <a:lumMod val="75000"/>
                      <a:lumOff val="25000"/>
                    </a:prstClr>
                  </a:solidFill>
                  <a:effectLst/>
                  <a:uLnTx/>
                  <a:uFillTx/>
                  <a:latin typeface="Arial" pitchFamily="34" charset="0"/>
                  <a:cs typeface="Arial" pitchFamily="34" charset="0"/>
                </a:rPr>
                <a:t>and Teams</a:t>
              </a:r>
            </a:p>
          </p:txBody>
        </p:sp>
        <p:sp>
          <p:nvSpPr>
            <p:cNvPr id="104" name="Freeform 12"/>
            <p:cNvSpPr>
              <a:spLocks/>
            </p:cNvSpPr>
            <p:nvPr/>
          </p:nvSpPr>
          <p:spPr bwMode="auto">
            <a:xfrm>
              <a:off x="3960813" y="2955925"/>
              <a:ext cx="2079625" cy="1714500"/>
            </a:xfrm>
            <a:custGeom>
              <a:avLst/>
              <a:gdLst/>
              <a:ahLst/>
              <a:cxnLst>
                <a:cxn ang="0">
                  <a:pos x="17" y="0"/>
                </a:cxn>
                <a:cxn ang="0">
                  <a:pos x="1310" y="555"/>
                </a:cxn>
                <a:cxn ang="0">
                  <a:pos x="0" y="1080"/>
                </a:cxn>
                <a:cxn ang="0">
                  <a:pos x="7" y="930"/>
                </a:cxn>
                <a:cxn ang="0">
                  <a:pos x="14" y="778"/>
                </a:cxn>
                <a:cxn ang="0">
                  <a:pos x="17" y="623"/>
                </a:cxn>
                <a:cxn ang="0">
                  <a:pos x="20" y="467"/>
                </a:cxn>
                <a:cxn ang="0">
                  <a:pos x="21" y="311"/>
                </a:cxn>
                <a:cxn ang="0">
                  <a:pos x="20" y="155"/>
                </a:cxn>
                <a:cxn ang="0">
                  <a:pos x="17" y="0"/>
                </a:cxn>
              </a:cxnLst>
              <a:rect l="0" t="0" r="r" b="b"/>
              <a:pathLst>
                <a:path w="1310" h="1080">
                  <a:moveTo>
                    <a:pt x="17" y="0"/>
                  </a:moveTo>
                  <a:lnTo>
                    <a:pt x="1310" y="555"/>
                  </a:lnTo>
                  <a:lnTo>
                    <a:pt x="0" y="1080"/>
                  </a:lnTo>
                  <a:lnTo>
                    <a:pt x="7" y="930"/>
                  </a:lnTo>
                  <a:lnTo>
                    <a:pt x="14" y="778"/>
                  </a:lnTo>
                  <a:lnTo>
                    <a:pt x="17" y="623"/>
                  </a:lnTo>
                  <a:lnTo>
                    <a:pt x="20" y="467"/>
                  </a:lnTo>
                  <a:lnTo>
                    <a:pt x="21" y="311"/>
                  </a:lnTo>
                  <a:lnTo>
                    <a:pt x="20" y="155"/>
                  </a:lnTo>
                  <a:lnTo>
                    <a:pt x="17" y="0"/>
                  </a:lnTo>
                  <a:close/>
                </a:path>
              </a:pathLst>
            </a:custGeom>
            <a:gradFill flip="none" rotWithShape="1">
              <a:gsLst>
                <a:gs pos="0">
                  <a:srgbClr val="541868"/>
                </a:gs>
                <a:gs pos="50000">
                  <a:schemeClr val="accent3"/>
                </a:gs>
                <a:gs pos="100000">
                  <a:schemeClr val="accent3">
                    <a:lumMod val="60000"/>
                    <a:lumOff val="40000"/>
                  </a:schemeClr>
                </a:gs>
              </a:gsLst>
              <a:lin ang="0" scaled="1"/>
              <a:tileRect/>
            </a:gradFill>
            <a:ln w="0">
              <a:solidFill>
                <a:schemeClr val="accent3"/>
              </a:solidFill>
              <a:prstDash val="solid"/>
              <a:round/>
              <a:headEnd/>
              <a:tailEnd/>
            </a:ln>
          </p:spPr>
          <p:txBody>
            <a:bodyPr vert="horz" wrap="square" lIns="274320" tIns="45720" rIns="91440" bIns="45720" numCol="1" anchor="ctr"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smtClean="0">
                  <a:ln>
                    <a:noFill/>
                  </a:ln>
                  <a:solidFill>
                    <a:prstClr val="white"/>
                  </a:solidFill>
                  <a:effectLst/>
                  <a:uLnTx/>
                  <a:uFillTx/>
                  <a:latin typeface="Arial" pitchFamily="34" charset="0"/>
                  <a:cs typeface="Arial" pitchFamily="34" charset="0"/>
                </a:rPr>
                <a:t>Technical Debt</a:t>
              </a:r>
            </a:p>
          </p:txBody>
        </p:sp>
        <p:sp>
          <p:nvSpPr>
            <p:cNvPr id="105" name="Freeform 13"/>
            <p:cNvSpPr>
              <a:spLocks/>
            </p:cNvSpPr>
            <p:nvPr/>
          </p:nvSpPr>
          <p:spPr bwMode="auto">
            <a:xfrm>
              <a:off x="3981450" y="1762125"/>
              <a:ext cx="2058987" cy="2074863"/>
            </a:xfrm>
            <a:custGeom>
              <a:avLst/>
              <a:gdLst/>
              <a:ahLst/>
              <a:cxnLst>
                <a:cxn ang="0">
                  <a:pos x="774" y="0"/>
                </a:cxn>
                <a:cxn ang="0">
                  <a:pos x="1297" y="1307"/>
                </a:cxn>
                <a:cxn ang="0">
                  <a:pos x="0" y="751"/>
                </a:cxn>
                <a:cxn ang="0">
                  <a:pos x="130" y="632"/>
                </a:cxn>
                <a:cxn ang="0">
                  <a:pos x="260" y="510"/>
                </a:cxn>
                <a:cxn ang="0">
                  <a:pos x="391" y="385"/>
                </a:cxn>
                <a:cxn ang="0">
                  <a:pos x="521" y="259"/>
                </a:cxn>
                <a:cxn ang="0">
                  <a:pos x="649" y="130"/>
                </a:cxn>
                <a:cxn ang="0">
                  <a:pos x="774" y="0"/>
                </a:cxn>
              </a:cxnLst>
              <a:rect l="0" t="0" r="r" b="b"/>
              <a:pathLst>
                <a:path w="1297" h="1307">
                  <a:moveTo>
                    <a:pt x="774" y="0"/>
                  </a:moveTo>
                  <a:lnTo>
                    <a:pt x="1297" y="1307"/>
                  </a:lnTo>
                  <a:lnTo>
                    <a:pt x="0" y="751"/>
                  </a:lnTo>
                  <a:lnTo>
                    <a:pt x="130" y="632"/>
                  </a:lnTo>
                  <a:lnTo>
                    <a:pt x="260" y="510"/>
                  </a:lnTo>
                  <a:lnTo>
                    <a:pt x="391" y="385"/>
                  </a:lnTo>
                  <a:lnTo>
                    <a:pt x="521" y="259"/>
                  </a:lnTo>
                  <a:lnTo>
                    <a:pt x="649" y="130"/>
                  </a:lnTo>
                  <a:lnTo>
                    <a:pt x="774" y="0"/>
                  </a:lnTo>
                  <a:close/>
                </a:path>
              </a:pathLst>
            </a:custGeom>
            <a:solidFill>
              <a:schemeClr val="accent3">
                <a:lumMod val="20000"/>
                <a:lumOff val="80000"/>
              </a:schemeClr>
            </a:solidFill>
            <a:ln w="0">
              <a:solidFill>
                <a:schemeClr val="accent3">
                  <a:lumMod val="20000"/>
                  <a:lumOff val="80000"/>
                </a:schemeClr>
              </a:solidFill>
              <a:prstDash val="solid"/>
              <a:round/>
              <a:headEnd/>
              <a:tailEnd/>
            </a:ln>
          </p:spPr>
          <p:txBody>
            <a:bodyPr vert="horz" wrap="square" lIns="91440" tIns="45720" rIns="91440" bIns="45720" numCol="1" anchor="ctr" anchorCtr="1"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smtClean="0">
                  <a:ln>
                    <a:noFill/>
                  </a:ln>
                  <a:solidFill>
                    <a:prstClr val="black">
                      <a:lumMod val="75000"/>
                      <a:lumOff val="25000"/>
                    </a:prstClr>
                  </a:solidFill>
                  <a:effectLst/>
                  <a:uLnTx/>
                  <a:uFillTx/>
                  <a:latin typeface="Arial" pitchFamily="34" charset="0"/>
                  <a:cs typeface="Arial" pitchFamily="34" charset="0"/>
                </a:rPr>
                <a:t>Flow of</a:t>
              </a:r>
              <a:br>
                <a:rPr kumimoji="0" lang="en-US" sz="1300" b="0" i="0" u="none" strike="noStrike" kern="0" cap="none" spc="0" normalizeH="0" baseline="0" noProof="0" dirty="0" smtClean="0">
                  <a:ln>
                    <a:noFill/>
                  </a:ln>
                  <a:solidFill>
                    <a:prstClr val="black">
                      <a:lumMod val="75000"/>
                      <a:lumOff val="25000"/>
                    </a:prstClr>
                  </a:solidFill>
                  <a:effectLst/>
                  <a:uLnTx/>
                  <a:uFillTx/>
                  <a:latin typeface="Arial" pitchFamily="34" charset="0"/>
                  <a:cs typeface="Arial" pitchFamily="34" charset="0"/>
                </a:rPr>
              </a:br>
              <a:r>
                <a:rPr kumimoji="0" lang="en-US" sz="1300" b="0" i="0" u="none" strike="noStrike" kern="0" cap="none" spc="0" normalizeH="0" baseline="0" noProof="0" dirty="0" smtClean="0">
                  <a:ln>
                    <a:noFill/>
                  </a:ln>
                  <a:solidFill>
                    <a:prstClr val="black">
                      <a:lumMod val="75000"/>
                      <a:lumOff val="25000"/>
                    </a:prstClr>
                  </a:solidFill>
                  <a:effectLst/>
                  <a:uLnTx/>
                  <a:uFillTx/>
                  <a:latin typeface="Arial" pitchFamily="34" charset="0"/>
                  <a:cs typeface="Arial" pitchFamily="34" charset="0"/>
                </a:rPr>
                <a:t>Value</a:t>
              </a:r>
            </a:p>
          </p:txBody>
        </p:sp>
        <p:sp>
          <p:nvSpPr>
            <p:cNvPr id="96" name="Oval 95"/>
            <p:cNvSpPr/>
            <p:nvPr/>
          </p:nvSpPr>
          <p:spPr>
            <a:xfrm>
              <a:off x="5678177" y="3461258"/>
              <a:ext cx="720080" cy="720080"/>
            </a:xfrm>
            <a:prstGeom prst="ellipse">
              <a:avLst/>
            </a:prstGeom>
            <a:solidFill>
              <a:srgbClr val="541868"/>
            </a:solidFill>
            <a:ln w="25400" cap="flat" cmpd="sng" algn="ctr">
              <a:solidFill>
                <a:srgbClr val="541868"/>
              </a:solidFill>
              <a:prstDash val="solid"/>
            </a:ln>
            <a:effectLst/>
          </p:spPr>
          <p:txBody>
            <a:bodyPr lIns="0" tIns="0" rIns="0" bIns="0"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200" b="0" i="0" u="none" strike="noStrike" kern="0" cap="none" spc="-30" normalizeH="0" noProof="0" dirty="0" err="1" smtClean="0">
                  <a:ln>
                    <a:noFill/>
                  </a:ln>
                  <a:solidFill>
                    <a:prstClr val="white"/>
                  </a:solidFill>
                  <a:effectLst/>
                  <a:uLnTx/>
                  <a:uFillTx/>
                  <a:ea typeface="+mn-ea"/>
                  <a:cs typeface="+mn-cs"/>
                </a:rPr>
                <a:t>DevOps</a:t>
              </a:r>
              <a:endParaRPr kumimoji="0" lang="en-US" sz="1200" b="0" i="0" u="none" strike="noStrike" kern="0" cap="none" spc="-30" normalizeH="0" noProof="0" dirty="0" smtClean="0">
                <a:ln>
                  <a:noFill/>
                </a:ln>
                <a:solidFill>
                  <a:prstClr val="white"/>
                </a:solidFill>
                <a:effectLst/>
                <a:uLnTx/>
                <a:uFillTx/>
                <a:ea typeface="+mn-ea"/>
                <a:cs typeface="+mn-cs"/>
              </a:endParaRPr>
            </a:p>
          </p:txBody>
        </p:sp>
      </p:grpSp>
      <p:sp>
        <p:nvSpPr>
          <p:cNvPr id="153" name="Rectangle 152"/>
          <p:cNvSpPr/>
          <p:nvPr/>
        </p:nvSpPr>
        <p:spPr>
          <a:xfrm>
            <a:off x="8586767" y="1650744"/>
            <a:ext cx="3536126" cy="4406994"/>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42" tIns="194994" rIns="243742" bIns="194994" numCol="1" spcCol="0" rtlCol="0" fromWordArt="0" anchor="t" anchorCtr="0" forceAA="0" compatLnSpc="1">
            <a:prstTxWarp prst="textNoShape">
              <a:avLst/>
            </a:prstTxWarp>
            <a:noAutofit/>
          </a:bodyPr>
          <a:lstStyle/>
          <a:p>
            <a:pPr marL="0" lvl="1" defTabSz="1218836" fontAlgn="base">
              <a:spcAft>
                <a:spcPct val="0"/>
              </a:spcAft>
              <a:defRPr/>
            </a:pPr>
            <a:r>
              <a:rPr lang="en-US" sz="1400" dirty="0" smtClean="0">
                <a:solidFill>
                  <a:srgbClr val="541868">
                    <a:alpha val="99000"/>
                  </a:srgbClr>
                </a:solidFill>
                <a:ea typeface="Kozuka Gothic Pro R" pitchFamily="34" charset="-128"/>
              </a:rPr>
              <a:t>Evidence</a:t>
            </a:r>
            <a:endParaRPr lang="en-US" sz="1400" dirty="0">
              <a:solidFill>
                <a:srgbClr val="541868">
                  <a:alpha val="99000"/>
                </a:srgbClr>
              </a:solidFill>
              <a:ea typeface="Kozuka Gothic Pro R" pitchFamily="34" charset="-128"/>
            </a:endParaRPr>
          </a:p>
          <a:p>
            <a:pPr marL="0" lvl="1" defTabSz="1218836" fontAlgn="base">
              <a:spcAft>
                <a:spcPct val="0"/>
              </a:spcAft>
            </a:pPr>
            <a:r>
              <a:rPr lang="en-US" sz="1200" dirty="0">
                <a:solidFill>
                  <a:srgbClr val="505050">
                    <a:alpha val="99000"/>
                  </a:srgbClr>
                </a:solidFill>
                <a:ea typeface="Kozuka Gothic Pro R" pitchFamily="34" charset="-128"/>
              </a:rPr>
              <a:t>Characteristics and behaviors that demonstrate how an organization uses </a:t>
            </a:r>
            <a:r>
              <a:rPr lang="en-US" sz="1200" b="1" dirty="0">
                <a:solidFill>
                  <a:srgbClr val="505050">
                    <a:alpha val="99000"/>
                  </a:srgbClr>
                </a:solidFill>
                <a:ea typeface="Kozuka Gothic Pro R" pitchFamily="34" charset="-128"/>
              </a:rPr>
              <a:t>data in decision making</a:t>
            </a:r>
            <a:r>
              <a:rPr lang="en-US" sz="1200" dirty="0">
                <a:solidFill>
                  <a:srgbClr val="505050">
                    <a:alpha val="99000"/>
                  </a:srgbClr>
                </a:solidFill>
                <a:ea typeface="Kozuka Gothic Pro R" pitchFamily="34" charset="-128"/>
              </a:rPr>
              <a:t>, including code analysis, test results and real-world usage metrics.</a:t>
            </a:r>
          </a:p>
          <a:p>
            <a:pPr marL="0" lvl="1" defTabSz="1218836" fontAlgn="base">
              <a:spcAft>
                <a:spcPct val="0"/>
              </a:spcAft>
              <a:defRPr/>
            </a:pPr>
            <a:endParaRPr lang="en-US" sz="1000" dirty="0">
              <a:solidFill>
                <a:srgbClr val="505050">
                  <a:alpha val="99000"/>
                </a:srgbClr>
              </a:solidFill>
              <a:ea typeface="Kozuka Gothic Pro R" pitchFamily="34" charset="-128"/>
            </a:endParaRPr>
          </a:p>
          <a:p>
            <a:pPr marL="0" lvl="1" defTabSz="1218836" fontAlgn="base">
              <a:spcAft>
                <a:spcPct val="0"/>
              </a:spcAft>
              <a:defRPr/>
            </a:pPr>
            <a:r>
              <a:rPr lang="en-US" sz="1400" dirty="0" smtClean="0">
                <a:solidFill>
                  <a:srgbClr val="541868">
                    <a:alpha val="99000"/>
                  </a:srgbClr>
                </a:solidFill>
                <a:ea typeface="Kozuka Gothic Pro R" pitchFamily="34" charset="-128"/>
              </a:rPr>
              <a:t>Production</a:t>
            </a:r>
            <a:endParaRPr lang="en-US" sz="1400" dirty="0">
              <a:solidFill>
                <a:srgbClr val="541868">
                  <a:alpha val="99000"/>
                </a:srgbClr>
              </a:solidFill>
              <a:ea typeface="Kozuka Gothic Pro R" pitchFamily="34" charset="-128"/>
            </a:endParaRPr>
          </a:p>
          <a:p>
            <a:pPr marL="0" lvl="1" defTabSz="1218836" fontAlgn="base">
              <a:spcAft>
                <a:spcPct val="0"/>
              </a:spcAft>
            </a:pPr>
            <a:r>
              <a:rPr lang="en-US" sz="1200" dirty="0">
                <a:solidFill>
                  <a:srgbClr val="505050">
                    <a:alpha val="99000"/>
                  </a:srgbClr>
                </a:solidFill>
                <a:ea typeface="Kozuka Gothic Pro R" pitchFamily="34" charset="-128"/>
              </a:rPr>
              <a:t>Refers to how an organization </a:t>
            </a:r>
            <a:r>
              <a:rPr lang="en-US" sz="1200" b="1" dirty="0">
                <a:solidFill>
                  <a:srgbClr val="505050">
                    <a:alpha val="99000"/>
                  </a:srgbClr>
                </a:solidFill>
                <a:ea typeface="Kozuka Gothic Pro R" pitchFamily="34" charset="-128"/>
              </a:rPr>
              <a:t>manages software in its production environment</a:t>
            </a:r>
            <a:r>
              <a:rPr lang="en-US" sz="1200" dirty="0">
                <a:solidFill>
                  <a:srgbClr val="505050">
                    <a:alpha val="99000"/>
                  </a:srgbClr>
                </a:solidFill>
                <a:ea typeface="Kozuka Gothic Pro R" pitchFamily="34" charset="-128"/>
              </a:rPr>
              <a:t>, including how it detects and responds to unexpected events</a:t>
            </a:r>
            <a:r>
              <a:rPr lang="en-US" sz="1200" dirty="0" smtClean="0">
                <a:solidFill>
                  <a:srgbClr val="505050">
                    <a:alpha val="99000"/>
                  </a:srgbClr>
                </a:solidFill>
                <a:ea typeface="Kozuka Gothic Pro R" pitchFamily="34" charset="-128"/>
              </a:rPr>
              <a:t>.</a:t>
            </a:r>
          </a:p>
          <a:p>
            <a:pPr marL="0" lvl="1" defTabSz="1218836" fontAlgn="base">
              <a:spcAft>
                <a:spcPct val="0"/>
              </a:spcAft>
              <a:defRPr/>
            </a:pPr>
            <a:endParaRPr lang="en-US" sz="1000" dirty="0">
              <a:solidFill>
                <a:srgbClr val="505050">
                  <a:alpha val="99000"/>
                </a:srgbClr>
              </a:solidFill>
              <a:ea typeface="Kozuka Gothic Pro R" pitchFamily="34" charset="-128"/>
            </a:endParaRPr>
          </a:p>
          <a:p>
            <a:pPr marL="0" lvl="1" defTabSz="1218836" fontAlgn="base">
              <a:spcAft>
                <a:spcPct val="0"/>
              </a:spcAft>
              <a:defRPr/>
            </a:pPr>
            <a:r>
              <a:rPr lang="en-US" sz="1400" kern="0" dirty="0" smtClean="0">
                <a:solidFill>
                  <a:srgbClr val="541868"/>
                </a:solidFill>
                <a:cs typeface="Arial" pitchFamily="34" charset="0"/>
              </a:rPr>
              <a:t>Cloud Infrastructure</a:t>
            </a:r>
            <a:endParaRPr lang="en-US" sz="1400" kern="0" dirty="0">
              <a:solidFill>
                <a:srgbClr val="541868"/>
              </a:solidFill>
              <a:cs typeface="Arial" pitchFamily="34" charset="0"/>
            </a:endParaRPr>
          </a:p>
          <a:p>
            <a:pPr marL="0" lvl="1" defTabSz="1218836" fontAlgn="base">
              <a:spcAft>
                <a:spcPct val="0"/>
              </a:spcAft>
            </a:pPr>
            <a:r>
              <a:rPr lang="en-US" sz="1200" dirty="0">
                <a:solidFill>
                  <a:srgbClr val="505050">
                    <a:alpha val="99000"/>
                  </a:srgbClr>
                </a:solidFill>
                <a:ea typeface="Kozuka Gothic Pro R" pitchFamily="34" charset="-128"/>
              </a:rPr>
              <a:t>Refers to the behaviors and characteristics of how the organization approaches and manages the </a:t>
            </a:r>
            <a:r>
              <a:rPr lang="en-US" sz="1200" b="1" dirty="0">
                <a:solidFill>
                  <a:srgbClr val="505050">
                    <a:alpha val="99000"/>
                  </a:srgbClr>
                </a:solidFill>
                <a:ea typeface="Kozuka Gothic Pro R" pitchFamily="34" charset="-128"/>
              </a:rPr>
              <a:t>core infrastructure</a:t>
            </a:r>
            <a:r>
              <a:rPr lang="en-US" sz="1200" dirty="0">
                <a:solidFill>
                  <a:srgbClr val="505050">
                    <a:alpha val="99000"/>
                  </a:srgbClr>
                </a:solidFill>
                <a:ea typeface="Kozuka Gothic Pro R" pitchFamily="34" charset="-128"/>
              </a:rPr>
              <a:t> that their systems and apps run on.</a:t>
            </a:r>
          </a:p>
        </p:txBody>
      </p:sp>
      <p:sp>
        <p:nvSpPr>
          <p:cNvPr id="2" name="Rectangle 1"/>
          <p:cNvSpPr/>
          <p:nvPr/>
        </p:nvSpPr>
        <p:spPr>
          <a:xfrm>
            <a:off x="313581" y="6399367"/>
            <a:ext cx="2714205" cy="246221"/>
          </a:xfrm>
          <a:prstGeom prst="rect">
            <a:avLst/>
          </a:prstGeom>
        </p:spPr>
        <p:txBody>
          <a:bodyPr wrap="none">
            <a:spAutoFit/>
          </a:bodyPr>
          <a:lstStyle/>
          <a:p>
            <a:r>
              <a:rPr lang="en-US" sz="1000" i="1" dirty="0">
                <a:hlinkClick r:id="rId3"/>
              </a:rPr>
              <a:t>http://devopsassessment.azurewebsites.net</a:t>
            </a:r>
            <a:r>
              <a:rPr lang="en-US" sz="1000" i="1" dirty="0" smtClean="0">
                <a:hlinkClick r:id="rId3"/>
              </a:rPr>
              <a:t>/</a:t>
            </a:r>
            <a:r>
              <a:rPr lang="en-US" sz="1000" i="1" dirty="0" smtClean="0"/>
              <a:t> </a:t>
            </a:r>
            <a:endParaRPr lang="en-US" sz="1000" i="1" dirty="0"/>
          </a:p>
        </p:txBody>
      </p:sp>
    </p:spTree>
    <p:extLst>
      <p:ext uri="{BB962C8B-B14F-4D97-AF65-F5344CB8AC3E}">
        <p14:creationId xmlns:p14="http://schemas.microsoft.com/office/powerpoint/2010/main" val="2937962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gradFill>
                  <a:gsLst>
                    <a:gs pos="1250">
                      <a:schemeClr val="tx2"/>
                    </a:gs>
                    <a:gs pos="100000">
                      <a:schemeClr val="tx2"/>
                    </a:gs>
                  </a:gsLst>
                  <a:lin ang="0" scaled="0"/>
                </a:gradFill>
              </a:rPr>
              <a:t>DevOps Frame</a:t>
            </a:r>
            <a:endParaRPr lang="en-US" dirty="0">
              <a:gradFill>
                <a:gsLst>
                  <a:gs pos="1250">
                    <a:schemeClr val="tx2"/>
                  </a:gs>
                  <a:gs pos="100000">
                    <a:schemeClr val="tx2"/>
                  </a:gs>
                </a:gsLst>
                <a:lin ang="0" scaled="0"/>
              </a:gradFill>
            </a:endParaRPr>
          </a:p>
        </p:txBody>
      </p:sp>
      <p:grpSp>
        <p:nvGrpSpPr>
          <p:cNvPr id="4" name="Group 3"/>
          <p:cNvGrpSpPr/>
          <p:nvPr/>
        </p:nvGrpSpPr>
        <p:grpSpPr>
          <a:xfrm>
            <a:off x="8756542" y="284292"/>
            <a:ext cx="3344450" cy="6425941"/>
            <a:chOff x="6670202" y="0"/>
            <a:chExt cx="3344450" cy="6425941"/>
          </a:xfrm>
        </p:grpSpPr>
        <p:sp>
          <p:nvSpPr>
            <p:cNvPr id="50" name="Rectangle 49"/>
            <p:cNvSpPr/>
            <p:nvPr/>
          </p:nvSpPr>
          <p:spPr>
            <a:xfrm>
              <a:off x="6670202" y="0"/>
              <a:ext cx="3344450" cy="6425941"/>
            </a:xfrm>
            <a:prstGeom prst="rect">
              <a:avLst/>
            </a:prstGeom>
            <a:solidFill>
              <a:schemeClr val="tx2"/>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51" name="Rounded Rectangle 4"/>
            <p:cNvSpPr/>
            <p:nvPr/>
          </p:nvSpPr>
          <p:spPr>
            <a:xfrm>
              <a:off x="6670202" y="0"/>
              <a:ext cx="3344450" cy="192778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kern="1200" dirty="0" smtClean="0">
                  <a:gradFill>
                    <a:gsLst>
                      <a:gs pos="2917">
                        <a:schemeClr val="bg1"/>
                      </a:gs>
                      <a:gs pos="30000">
                        <a:schemeClr val="bg1"/>
                      </a:gs>
                    </a:gsLst>
                    <a:lin ang="5400000" scaled="0"/>
                  </a:gradFill>
                </a:rPr>
                <a:t>300 level</a:t>
              </a:r>
              <a:br>
                <a:rPr lang="en-US" sz="2200" kern="1200" dirty="0" smtClean="0">
                  <a:gradFill>
                    <a:gsLst>
                      <a:gs pos="2917">
                        <a:schemeClr val="bg1"/>
                      </a:gs>
                      <a:gs pos="30000">
                        <a:schemeClr val="bg1"/>
                      </a:gs>
                    </a:gsLst>
                    <a:lin ang="5400000" scaled="0"/>
                  </a:gradFill>
                </a:rPr>
              </a:br>
              <a:r>
                <a:rPr lang="en-US" sz="2200" kern="1200" dirty="0" smtClean="0">
                  <a:gradFill>
                    <a:gsLst>
                      <a:gs pos="2917">
                        <a:schemeClr val="bg1"/>
                      </a:gs>
                      <a:gs pos="30000">
                        <a:schemeClr val="bg1"/>
                      </a:gs>
                    </a:gsLst>
                    <a:lin ang="5400000" scaled="0"/>
                  </a:gradFill>
                </a:rPr>
                <a:t>Product w/ Practice</a:t>
              </a:r>
              <a:endParaRPr lang="en-US" sz="2200" kern="1200" dirty="0">
                <a:gradFill>
                  <a:gsLst>
                    <a:gs pos="2917">
                      <a:schemeClr val="bg1"/>
                    </a:gs>
                    <a:gs pos="30000">
                      <a:schemeClr val="bg1"/>
                    </a:gs>
                  </a:gsLst>
                  <a:lin ang="5400000" scaled="0"/>
                </a:gradFill>
              </a:endParaRPr>
            </a:p>
          </p:txBody>
        </p:sp>
      </p:grpSp>
      <p:grpSp>
        <p:nvGrpSpPr>
          <p:cNvPr id="5" name="Group 4"/>
          <p:cNvGrpSpPr/>
          <p:nvPr/>
        </p:nvGrpSpPr>
        <p:grpSpPr>
          <a:xfrm>
            <a:off x="5052212" y="284292"/>
            <a:ext cx="3346704" cy="6425941"/>
            <a:chOff x="5062787" y="0"/>
            <a:chExt cx="3346704" cy="6425941"/>
          </a:xfrm>
        </p:grpSpPr>
        <p:sp>
          <p:nvSpPr>
            <p:cNvPr id="48" name="Rounded Rectangle 47"/>
            <p:cNvSpPr/>
            <p:nvPr/>
          </p:nvSpPr>
          <p:spPr>
            <a:xfrm>
              <a:off x="5062787" y="0"/>
              <a:ext cx="3346704" cy="6425941"/>
            </a:xfrm>
            <a:prstGeom prst="roundRect">
              <a:avLst>
                <a:gd name="adj" fmla="val 0"/>
              </a:avLst>
            </a:prstGeom>
            <a:solidFill>
              <a:schemeClr val="tx2"/>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49" name="Rounded Rectangle 6"/>
            <p:cNvSpPr/>
            <p:nvPr/>
          </p:nvSpPr>
          <p:spPr>
            <a:xfrm>
              <a:off x="5062787" y="0"/>
              <a:ext cx="3346704" cy="192778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6464" tIns="156464" rIns="156464" bIns="156464" numCol="1" spcCol="1270" anchor="ctr" anchorCtr="0">
              <a:noAutofit/>
            </a:bodyPr>
            <a:lstStyle/>
            <a:p>
              <a:pPr algn="ctr" defTabSz="977900">
                <a:lnSpc>
                  <a:spcPct val="90000"/>
                </a:lnSpc>
                <a:spcBef>
                  <a:spcPct val="0"/>
                </a:spcBef>
                <a:spcAft>
                  <a:spcPct val="35000"/>
                </a:spcAft>
              </a:pPr>
              <a:r>
                <a:rPr lang="en-US" sz="2200" dirty="0">
                  <a:gradFill>
                    <a:gsLst>
                      <a:gs pos="2917">
                        <a:schemeClr val="bg1"/>
                      </a:gs>
                      <a:gs pos="30000">
                        <a:schemeClr val="bg1"/>
                      </a:gs>
                    </a:gsLst>
                    <a:lin ang="5400000" scaled="0"/>
                  </a:gradFill>
                </a:rPr>
                <a:t>200 level</a:t>
              </a:r>
              <a:br>
                <a:rPr lang="en-US" sz="2200" dirty="0">
                  <a:gradFill>
                    <a:gsLst>
                      <a:gs pos="2917">
                        <a:schemeClr val="bg1"/>
                      </a:gs>
                      <a:gs pos="30000">
                        <a:schemeClr val="bg1"/>
                      </a:gs>
                    </a:gsLst>
                    <a:lin ang="5400000" scaled="0"/>
                  </a:gradFill>
                </a:rPr>
              </a:br>
              <a:r>
                <a:rPr lang="en-US" sz="2200" dirty="0">
                  <a:gradFill>
                    <a:gsLst>
                      <a:gs pos="2917">
                        <a:schemeClr val="bg1"/>
                      </a:gs>
                      <a:gs pos="30000">
                        <a:schemeClr val="bg1"/>
                      </a:gs>
                    </a:gsLst>
                    <a:lin ang="5400000" scaled="0"/>
                  </a:gradFill>
                </a:rPr>
                <a:t>Practices</a:t>
              </a:r>
            </a:p>
          </p:txBody>
        </p:sp>
      </p:grpSp>
      <p:grpSp>
        <p:nvGrpSpPr>
          <p:cNvPr id="6" name="Group 5"/>
          <p:cNvGrpSpPr/>
          <p:nvPr/>
        </p:nvGrpSpPr>
        <p:grpSpPr>
          <a:xfrm>
            <a:off x="477078" y="1786805"/>
            <a:ext cx="4217508" cy="3420913"/>
            <a:chOff x="464366" y="1502513"/>
            <a:chExt cx="4217508" cy="3420913"/>
          </a:xfrm>
        </p:grpSpPr>
        <p:sp>
          <p:nvSpPr>
            <p:cNvPr id="46" name="Rounded Rectangle 45"/>
            <p:cNvSpPr/>
            <p:nvPr/>
          </p:nvSpPr>
          <p:spPr>
            <a:xfrm>
              <a:off x="464366" y="1502513"/>
              <a:ext cx="4217508" cy="3420913"/>
            </a:xfrm>
            <a:prstGeom prst="roundRect">
              <a:avLst>
                <a:gd name="adj" fmla="val 0"/>
              </a:avLst>
            </a:prstGeom>
            <a:solidFill>
              <a:schemeClr val="tx2"/>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47" name="Rounded Rectangle 8"/>
            <p:cNvSpPr/>
            <p:nvPr/>
          </p:nvSpPr>
          <p:spPr>
            <a:xfrm>
              <a:off x="654821" y="1502513"/>
              <a:ext cx="3836598" cy="102627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dirty="0">
                  <a:gradFill>
                    <a:gsLst>
                      <a:gs pos="2917">
                        <a:schemeClr val="bg1"/>
                      </a:gs>
                      <a:gs pos="30000">
                        <a:schemeClr val="bg1"/>
                      </a:gs>
                    </a:gsLst>
                    <a:lin ang="5400000" scaled="0"/>
                  </a:gradFill>
                </a:rPr>
                <a:t>100 level</a:t>
              </a:r>
              <a:br>
                <a:rPr lang="en-US" sz="2200" dirty="0">
                  <a:gradFill>
                    <a:gsLst>
                      <a:gs pos="2917">
                        <a:schemeClr val="bg1"/>
                      </a:gs>
                      <a:gs pos="30000">
                        <a:schemeClr val="bg1"/>
                      </a:gs>
                    </a:gsLst>
                    <a:lin ang="5400000" scaled="0"/>
                  </a:gradFill>
                </a:rPr>
              </a:br>
              <a:r>
                <a:rPr lang="en-US" sz="2200" dirty="0">
                  <a:gradFill>
                    <a:gsLst>
                      <a:gs pos="2917">
                        <a:schemeClr val="bg1"/>
                      </a:gs>
                      <a:gs pos="30000">
                        <a:schemeClr val="bg1"/>
                      </a:gs>
                    </a:gsLst>
                    <a:lin ang="5400000" scaled="0"/>
                  </a:gradFill>
                </a:rPr>
                <a:t>Overview</a:t>
              </a:r>
            </a:p>
          </p:txBody>
        </p:sp>
      </p:grpSp>
      <p:grpSp>
        <p:nvGrpSpPr>
          <p:cNvPr id="8" name="Group 7"/>
          <p:cNvGrpSpPr/>
          <p:nvPr/>
        </p:nvGrpSpPr>
        <p:grpSpPr>
          <a:xfrm>
            <a:off x="4851692" y="3118050"/>
            <a:ext cx="66702" cy="1334044"/>
            <a:chOff x="4838980" y="2833758"/>
            <a:chExt cx="66702" cy="1334044"/>
          </a:xfrm>
        </p:grpSpPr>
        <p:sp>
          <p:nvSpPr>
            <p:cNvPr id="42" name="Straight Connector 11"/>
            <p:cNvSpPr/>
            <p:nvPr/>
          </p:nvSpPr>
          <p:spPr>
            <a:xfrm rot="18289469">
              <a:off x="4205309" y="3487443"/>
              <a:ext cx="1334044" cy="26674"/>
            </a:xfrm>
            <a:custGeom>
              <a:avLst/>
              <a:gdLst/>
              <a:ahLst/>
              <a:cxnLst/>
              <a:rect l="0" t="0" r="0" b="0"/>
              <a:pathLst>
                <a:path>
                  <a:moveTo>
                    <a:pt x="0" y="13337"/>
                  </a:moveTo>
                  <a:lnTo>
                    <a:pt x="1334044" y="13337"/>
                  </a:lnTo>
                </a:path>
              </a:pathLst>
            </a:custGeom>
            <a:no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3" name="Straight Connector 12"/>
            <p:cNvSpPr/>
            <p:nvPr/>
          </p:nvSpPr>
          <p:spPr>
            <a:xfrm rot="18289469">
              <a:off x="4838980" y="3467429"/>
              <a:ext cx="66702" cy="66702"/>
            </a:xfrm>
            <a:prstGeom prst="rect">
              <a:avLst/>
            </a:prstGeom>
            <a:ln>
              <a:no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p:txBody>
        </p:sp>
      </p:grpSp>
      <p:grpSp>
        <p:nvGrpSpPr>
          <p:cNvPr id="10" name="Group 9"/>
          <p:cNvGrpSpPr/>
          <p:nvPr/>
        </p:nvGrpSpPr>
        <p:grpSpPr>
          <a:xfrm>
            <a:off x="8129802" y="2940274"/>
            <a:ext cx="938190" cy="46909"/>
            <a:chOff x="7069625" y="2655982"/>
            <a:chExt cx="938190" cy="46909"/>
          </a:xfrm>
        </p:grpSpPr>
        <p:sp>
          <p:nvSpPr>
            <p:cNvPr id="38" name="Straight Connector 15"/>
            <p:cNvSpPr/>
            <p:nvPr/>
          </p:nvSpPr>
          <p:spPr>
            <a:xfrm rot="19457599">
              <a:off x="7069625" y="2666100"/>
              <a:ext cx="938190" cy="26674"/>
            </a:xfrm>
            <a:custGeom>
              <a:avLst/>
              <a:gdLst/>
              <a:ahLst/>
              <a:cxnLst/>
              <a:rect l="0" t="0" r="0" b="0"/>
              <a:pathLst>
                <a:path>
                  <a:moveTo>
                    <a:pt x="0" y="13337"/>
                  </a:moveTo>
                  <a:lnTo>
                    <a:pt x="938190" y="13337"/>
                  </a:lnTo>
                </a:path>
              </a:pathLst>
            </a:custGeom>
            <a:noFill/>
            <a:ln>
              <a:solidFill>
                <a:schemeClr val="bg2"/>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9" name="Straight Connector 16"/>
            <p:cNvSpPr/>
            <p:nvPr/>
          </p:nvSpPr>
          <p:spPr>
            <a:xfrm rot="19457599">
              <a:off x="7515265" y="2655982"/>
              <a:ext cx="46909" cy="46909"/>
            </a:xfrm>
            <a:prstGeom prst="rect">
              <a:avLst/>
            </a:prstGeom>
            <a:ln>
              <a:no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p:txBody>
        </p:sp>
      </p:grpSp>
      <p:sp>
        <p:nvSpPr>
          <p:cNvPr id="36" name="Rectangle 35"/>
          <p:cNvSpPr/>
          <p:nvPr/>
        </p:nvSpPr>
        <p:spPr>
          <a:xfrm>
            <a:off x="8979733" y="2213807"/>
            <a:ext cx="2930803" cy="952281"/>
          </a:xfrm>
          <a:prstGeom prst="rect">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7" name="Rounded Rectangle 18"/>
          <p:cNvSpPr/>
          <p:nvPr/>
        </p:nvSpPr>
        <p:spPr>
          <a:xfrm>
            <a:off x="9022653" y="2354918"/>
            <a:ext cx="2844964" cy="6700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gradFill>
                  <a:gsLst>
                    <a:gs pos="2917">
                      <a:schemeClr val="bg1"/>
                    </a:gs>
                    <a:gs pos="30000">
                      <a:schemeClr val="bg1"/>
                    </a:gs>
                  </a:gsLst>
                  <a:lin ang="5400000" scaled="0"/>
                </a:gradFill>
              </a:rPr>
              <a:t>Azure Deployment Template with Azure Website + SQL DB </a:t>
            </a:r>
            <a:endParaRPr lang="en-US" sz="1600" kern="1200" dirty="0">
              <a:gradFill>
                <a:gsLst>
                  <a:gs pos="2917">
                    <a:schemeClr val="bg1"/>
                  </a:gs>
                  <a:gs pos="30000">
                    <a:schemeClr val="bg1"/>
                  </a:gs>
                </a:gsLst>
                <a:lin ang="5400000" scaled="0"/>
              </a:gradFill>
            </a:endParaRPr>
          </a:p>
        </p:txBody>
      </p:sp>
      <p:grpSp>
        <p:nvGrpSpPr>
          <p:cNvPr id="12" name="Group 11"/>
          <p:cNvGrpSpPr/>
          <p:nvPr/>
        </p:nvGrpSpPr>
        <p:grpSpPr>
          <a:xfrm>
            <a:off x="8129802" y="3487837"/>
            <a:ext cx="938190" cy="46909"/>
            <a:chOff x="7069625" y="3203545"/>
            <a:chExt cx="938190" cy="46909"/>
          </a:xfrm>
        </p:grpSpPr>
        <p:sp>
          <p:nvSpPr>
            <p:cNvPr id="34" name="Straight Connector 19"/>
            <p:cNvSpPr/>
            <p:nvPr/>
          </p:nvSpPr>
          <p:spPr>
            <a:xfrm rot="2142401">
              <a:off x="7069625" y="3213662"/>
              <a:ext cx="938190" cy="26674"/>
            </a:xfrm>
            <a:custGeom>
              <a:avLst/>
              <a:gdLst/>
              <a:ahLst/>
              <a:cxnLst/>
              <a:rect l="0" t="0" r="0" b="0"/>
              <a:pathLst>
                <a:path>
                  <a:moveTo>
                    <a:pt x="0" y="13337"/>
                  </a:moveTo>
                  <a:lnTo>
                    <a:pt x="938190" y="13337"/>
                  </a:lnTo>
                </a:path>
              </a:pathLst>
            </a:custGeom>
            <a:noFill/>
            <a:ln>
              <a:solidFill>
                <a:schemeClr val="bg2"/>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5" name="Straight Connector 20"/>
            <p:cNvSpPr/>
            <p:nvPr/>
          </p:nvSpPr>
          <p:spPr>
            <a:xfrm rot="2142401">
              <a:off x="7515265" y="3203545"/>
              <a:ext cx="46909" cy="46909"/>
            </a:xfrm>
            <a:prstGeom prst="rect">
              <a:avLst/>
            </a:prstGeom>
            <a:ln>
              <a:no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p:txBody>
        </p:sp>
      </p:grpSp>
      <p:sp>
        <p:nvSpPr>
          <p:cNvPr id="32" name="Rectangle 31"/>
          <p:cNvSpPr/>
          <p:nvPr/>
        </p:nvSpPr>
        <p:spPr>
          <a:xfrm>
            <a:off x="8979733" y="3308931"/>
            <a:ext cx="2930803" cy="952281"/>
          </a:xfrm>
          <a:prstGeom prst="rect">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Rounded Rectangle 22"/>
          <p:cNvSpPr/>
          <p:nvPr/>
        </p:nvSpPr>
        <p:spPr>
          <a:xfrm>
            <a:off x="9022653" y="3478558"/>
            <a:ext cx="2844964" cy="6130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gradFill>
                  <a:gsLst>
                    <a:gs pos="2917">
                      <a:schemeClr val="bg1"/>
                    </a:gs>
                    <a:gs pos="30000">
                      <a:schemeClr val="bg1"/>
                    </a:gs>
                  </a:gsLst>
                  <a:lin ang="5400000" scaled="0"/>
                </a:gradFill>
              </a:rPr>
              <a:t>Chef Recipe with Linux VM </a:t>
            </a:r>
            <a:br>
              <a:rPr lang="en-US" sz="1600" kern="1200" dirty="0" smtClean="0">
                <a:gradFill>
                  <a:gsLst>
                    <a:gs pos="2917">
                      <a:schemeClr val="bg1"/>
                    </a:gs>
                    <a:gs pos="30000">
                      <a:schemeClr val="bg1"/>
                    </a:gs>
                  </a:gsLst>
                  <a:lin ang="5400000" scaled="0"/>
                </a:gradFill>
              </a:rPr>
            </a:br>
            <a:r>
              <a:rPr lang="en-US" sz="1600" kern="1200" dirty="0" smtClean="0">
                <a:gradFill>
                  <a:gsLst>
                    <a:gs pos="2917">
                      <a:schemeClr val="bg1"/>
                    </a:gs>
                    <a:gs pos="30000">
                      <a:schemeClr val="bg1"/>
                    </a:gs>
                  </a:gsLst>
                  <a:lin ang="5400000" scaled="0"/>
                </a:gradFill>
              </a:rPr>
              <a:t>on Azure</a:t>
            </a:r>
            <a:endParaRPr lang="en-US" sz="1600" kern="1200" dirty="0">
              <a:gradFill>
                <a:gsLst>
                  <a:gs pos="2917">
                    <a:schemeClr val="bg1"/>
                  </a:gs>
                  <a:gs pos="30000">
                    <a:schemeClr val="bg1"/>
                  </a:gs>
                </a:gsLst>
                <a:lin ang="5400000" scaled="0"/>
              </a:gradFill>
            </a:endParaRPr>
          </a:p>
        </p:txBody>
      </p:sp>
      <p:grpSp>
        <p:nvGrpSpPr>
          <p:cNvPr id="14" name="Group 13"/>
          <p:cNvGrpSpPr/>
          <p:nvPr/>
        </p:nvGrpSpPr>
        <p:grpSpPr>
          <a:xfrm>
            <a:off x="4851692" y="4213174"/>
            <a:ext cx="66702" cy="1334044"/>
            <a:chOff x="4838980" y="3928882"/>
            <a:chExt cx="66702" cy="1334044"/>
          </a:xfrm>
        </p:grpSpPr>
        <p:sp>
          <p:nvSpPr>
            <p:cNvPr id="30" name="Straight Connector 23"/>
            <p:cNvSpPr/>
            <p:nvPr/>
          </p:nvSpPr>
          <p:spPr>
            <a:xfrm rot="3310531">
              <a:off x="4205309" y="4582567"/>
              <a:ext cx="1334044" cy="26674"/>
            </a:xfrm>
            <a:custGeom>
              <a:avLst/>
              <a:gdLst/>
              <a:ahLst/>
              <a:cxnLst/>
              <a:rect l="0" t="0" r="0" b="0"/>
              <a:pathLst>
                <a:path>
                  <a:moveTo>
                    <a:pt x="0" y="13337"/>
                  </a:moveTo>
                  <a:lnTo>
                    <a:pt x="1334044" y="13337"/>
                  </a:lnTo>
                </a:path>
              </a:pathLst>
            </a:custGeom>
            <a:no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1" name="Straight Connector 24"/>
            <p:cNvSpPr/>
            <p:nvPr/>
          </p:nvSpPr>
          <p:spPr>
            <a:xfrm rot="3310531">
              <a:off x="4838980" y="4562553"/>
              <a:ext cx="66702" cy="66702"/>
            </a:xfrm>
            <a:prstGeom prst="rect">
              <a:avLst/>
            </a:prstGeom>
            <a:ln>
              <a:no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p:txBody>
        </p:sp>
      </p:grpSp>
      <p:grpSp>
        <p:nvGrpSpPr>
          <p:cNvPr id="16" name="Group 15"/>
          <p:cNvGrpSpPr/>
          <p:nvPr/>
        </p:nvGrpSpPr>
        <p:grpSpPr>
          <a:xfrm>
            <a:off x="8129802" y="5130523"/>
            <a:ext cx="938190" cy="46909"/>
            <a:chOff x="7069625" y="4846231"/>
            <a:chExt cx="938190" cy="46909"/>
          </a:xfrm>
        </p:grpSpPr>
        <p:sp>
          <p:nvSpPr>
            <p:cNvPr id="26" name="Straight Connector 27"/>
            <p:cNvSpPr/>
            <p:nvPr/>
          </p:nvSpPr>
          <p:spPr>
            <a:xfrm rot="19457599">
              <a:off x="7069625" y="4856348"/>
              <a:ext cx="938190" cy="26674"/>
            </a:xfrm>
            <a:custGeom>
              <a:avLst/>
              <a:gdLst/>
              <a:ahLst/>
              <a:cxnLst/>
              <a:rect l="0" t="0" r="0" b="0"/>
              <a:pathLst>
                <a:path>
                  <a:moveTo>
                    <a:pt x="0" y="13337"/>
                  </a:moveTo>
                  <a:lnTo>
                    <a:pt x="938190" y="13337"/>
                  </a:lnTo>
                </a:path>
              </a:pathLst>
            </a:custGeom>
            <a:noFill/>
            <a:ln>
              <a:solidFill>
                <a:schemeClr val="bg2"/>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7" name="Straight Connector 28"/>
            <p:cNvSpPr/>
            <p:nvPr/>
          </p:nvSpPr>
          <p:spPr>
            <a:xfrm rot="19457599">
              <a:off x="7515265" y="4846231"/>
              <a:ext cx="46909" cy="46909"/>
            </a:xfrm>
            <a:prstGeom prst="rect">
              <a:avLst/>
            </a:prstGeom>
            <a:ln>
              <a:no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p:txBody>
        </p:sp>
      </p:grpSp>
      <p:sp>
        <p:nvSpPr>
          <p:cNvPr id="24" name="Rectangle 23"/>
          <p:cNvSpPr/>
          <p:nvPr/>
        </p:nvSpPr>
        <p:spPr>
          <a:xfrm>
            <a:off x="8979733" y="4404055"/>
            <a:ext cx="2930803" cy="952281"/>
          </a:xfrm>
          <a:prstGeom prst="rect">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Rounded Rectangle 30"/>
          <p:cNvSpPr/>
          <p:nvPr/>
        </p:nvSpPr>
        <p:spPr>
          <a:xfrm>
            <a:off x="9022653" y="4591878"/>
            <a:ext cx="2844964" cy="5766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gradFill>
                  <a:gsLst>
                    <a:gs pos="2917">
                      <a:schemeClr val="bg1"/>
                    </a:gs>
                    <a:gs pos="30000">
                      <a:schemeClr val="bg1"/>
                    </a:gs>
                  </a:gsLst>
                  <a:lin ang="5400000" scaled="0"/>
                </a:gradFill>
              </a:rPr>
              <a:t>Visual Studio Online (</a:t>
            </a:r>
            <a:r>
              <a:rPr lang="en-US" sz="1600" kern="1200" dirty="0" err="1" smtClean="0">
                <a:gradFill>
                  <a:gsLst>
                    <a:gs pos="2917">
                      <a:schemeClr val="bg1"/>
                    </a:gs>
                    <a:gs pos="30000">
                      <a:schemeClr val="bg1"/>
                    </a:gs>
                  </a:gsLst>
                  <a:lin ang="5400000" scaled="0"/>
                </a:gradFill>
              </a:rPr>
              <a:t>git</a:t>
            </a:r>
            <a:r>
              <a:rPr lang="en-US" sz="1600" kern="1200" dirty="0" smtClean="0">
                <a:gradFill>
                  <a:gsLst>
                    <a:gs pos="2917">
                      <a:schemeClr val="bg1"/>
                    </a:gs>
                    <a:gs pos="30000">
                      <a:schemeClr val="bg1"/>
                    </a:gs>
                  </a:gsLst>
                  <a:lin ang="5400000" scaled="0"/>
                </a:gradFill>
              </a:rPr>
              <a:t>) + Jenkins (build)</a:t>
            </a:r>
            <a:endParaRPr lang="en-US" sz="1600" kern="1200" dirty="0">
              <a:gradFill>
                <a:gsLst>
                  <a:gs pos="2917">
                    <a:schemeClr val="bg1"/>
                  </a:gs>
                  <a:gs pos="30000">
                    <a:schemeClr val="bg1"/>
                  </a:gs>
                </a:gsLst>
                <a:lin ang="5400000" scaled="0"/>
              </a:gradFill>
            </a:endParaRPr>
          </a:p>
        </p:txBody>
      </p:sp>
      <p:grpSp>
        <p:nvGrpSpPr>
          <p:cNvPr id="18" name="Group 17"/>
          <p:cNvGrpSpPr/>
          <p:nvPr/>
        </p:nvGrpSpPr>
        <p:grpSpPr>
          <a:xfrm>
            <a:off x="8129802" y="5678085"/>
            <a:ext cx="938190" cy="46909"/>
            <a:chOff x="7069625" y="5393793"/>
            <a:chExt cx="938190" cy="46909"/>
          </a:xfrm>
        </p:grpSpPr>
        <p:sp>
          <p:nvSpPr>
            <p:cNvPr id="22" name="Straight Connector 31"/>
            <p:cNvSpPr/>
            <p:nvPr/>
          </p:nvSpPr>
          <p:spPr>
            <a:xfrm rot="2142401">
              <a:off x="7069625" y="5403910"/>
              <a:ext cx="938190" cy="26674"/>
            </a:xfrm>
            <a:custGeom>
              <a:avLst/>
              <a:gdLst/>
              <a:ahLst/>
              <a:cxnLst/>
              <a:rect l="0" t="0" r="0" b="0"/>
              <a:pathLst>
                <a:path>
                  <a:moveTo>
                    <a:pt x="0" y="13337"/>
                  </a:moveTo>
                  <a:lnTo>
                    <a:pt x="938190" y="13337"/>
                  </a:lnTo>
                </a:path>
              </a:pathLst>
            </a:custGeom>
            <a:noFill/>
            <a:ln>
              <a:solidFill>
                <a:schemeClr val="bg2"/>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3" name="Straight Connector 32"/>
            <p:cNvSpPr/>
            <p:nvPr/>
          </p:nvSpPr>
          <p:spPr>
            <a:xfrm rot="2142401">
              <a:off x="7515265" y="5393793"/>
              <a:ext cx="46909" cy="46909"/>
            </a:xfrm>
            <a:prstGeom prst="rect">
              <a:avLst/>
            </a:prstGeom>
            <a:ln>
              <a:no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p:txBody>
        </p:sp>
      </p:grpSp>
      <p:sp>
        <p:nvSpPr>
          <p:cNvPr id="20" name="Rectangle 19"/>
          <p:cNvSpPr/>
          <p:nvPr/>
        </p:nvSpPr>
        <p:spPr>
          <a:xfrm>
            <a:off x="8979733" y="5499180"/>
            <a:ext cx="2930803" cy="952281"/>
          </a:xfrm>
          <a:prstGeom prst="rect">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Rounded Rectangle 34"/>
          <p:cNvSpPr/>
          <p:nvPr/>
        </p:nvSpPr>
        <p:spPr>
          <a:xfrm>
            <a:off x="9022653" y="5668806"/>
            <a:ext cx="2844964" cy="6130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err="1" smtClean="0">
                <a:gradFill>
                  <a:gsLst>
                    <a:gs pos="2917">
                      <a:schemeClr val="bg1"/>
                    </a:gs>
                    <a:gs pos="30000">
                      <a:schemeClr val="bg1"/>
                    </a:gs>
                  </a:gsLst>
                  <a:lin ang="5400000" scaled="0"/>
                </a:gradFill>
              </a:rPr>
              <a:t>Github</a:t>
            </a:r>
            <a:r>
              <a:rPr lang="en-US" sz="1600" kern="1200" dirty="0" smtClean="0">
                <a:gradFill>
                  <a:gsLst>
                    <a:gs pos="2917">
                      <a:schemeClr val="bg1"/>
                    </a:gs>
                    <a:gs pos="30000">
                      <a:schemeClr val="bg1"/>
                    </a:gs>
                  </a:gsLst>
                  <a:lin ang="5400000" scaled="0"/>
                </a:gradFill>
              </a:rPr>
              <a:t> + Visual Studio Online + </a:t>
            </a:r>
            <a:r>
              <a:rPr lang="en-US" sz="1600" kern="1200" dirty="0" err="1" smtClean="0">
                <a:gradFill>
                  <a:gsLst>
                    <a:gs pos="2917">
                      <a:schemeClr val="bg1"/>
                    </a:gs>
                    <a:gs pos="30000">
                      <a:schemeClr val="bg1"/>
                    </a:gs>
                  </a:gsLst>
                  <a:lin ang="5400000" scaled="0"/>
                </a:gradFill>
              </a:rPr>
              <a:t>Gradle</a:t>
            </a:r>
            <a:endParaRPr lang="en-US" sz="1600" kern="1200" dirty="0">
              <a:gradFill>
                <a:gsLst>
                  <a:gs pos="2917">
                    <a:schemeClr val="bg1"/>
                  </a:gs>
                  <a:gs pos="30000">
                    <a:schemeClr val="bg1"/>
                  </a:gs>
                </a:gsLst>
                <a:lin ang="5400000" scaled="0"/>
              </a:gradFill>
            </a:endParaRPr>
          </a:p>
        </p:txBody>
      </p:sp>
      <p:grpSp>
        <p:nvGrpSpPr>
          <p:cNvPr id="7" name="Group 6"/>
          <p:cNvGrpSpPr/>
          <p:nvPr/>
        </p:nvGrpSpPr>
        <p:grpSpPr>
          <a:xfrm>
            <a:off x="636105" y="3856493"/>
            <a:ext cx="3868026" cy="952281"/>
            <a:chOff x="2586855" y="3572201"/>
            <a:chExt cx="1904563" cy="952281"/>
          </a:xfrm>
        </p:grpSpPr>
        <p:sp>
          <p:nvSpPr>
            <p:cNvPr id="44" name="Rounded Rectangle 43"/>
            <p:cNvSpPr/>
            <p:nvPr/>
          </p:nvSpPr>
          <p:spPr>
            <a:xfrm>
              <a:off x="2586855" y="3572201"/>
              <a:ext cx="1904563" cy="952281"/>
            </a:xfrm>
            <a:prstGeom prst="roundRect">
              <a:avLst>
                <a:gd name="adj" fmla="val 0"/>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5" name="Rounded Rectangle 10"/>
            <p:cNvSpPr/>
            <p:nvPr/>
          </p:nvSpPr>
          <p:spPr>
            <a:xfrm>
              <a:off x="2614746" y="3600092"/>
              <a:ext cx="1848781" cy="8964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gradFill>
                    <a:gsLst>
                      <a:gs pos="2917">
                        <a:schemeClr val="bg1"/>
                      </a:gs>
                      <a:gs pos="30000">
                        <a:schemeClr val="bg1"/>
                      </a:gs>
                    </a:gsLst>
                    <a:lin ang="5400000" scaled="0"/>
                  </a:gradFill>
                </a:rPr>
                <a:t>People, Process, Biz Value, </a:t>
              </a:r>
              <a:br>
                <a:rPr lang="en-US" sz="1600" kern="1200" dirty="0" smtClean="0">
                  <a:gradFill>
                    <a:gsLst>
                      <a:gs pos="2917">
                        <a:schemeClr val="bg1"/>
                      </a:gs>
                      <a:gs pos="30000">
                        <a:schemeClr val="bg1"/>
                      </a:gs>
                    </a:gsLst>
                    <a:lin ang="5400000" scaled="0"/>
                  </a:gradFill>
                </a:rPr>
              </a:br>
              <a:r>
                <a:rPr lang="en-US" sz="1600" kern="1200" dirty="0" smtClean="0">
                  <a:gradFill>
                    <a:gsLst>
                      <a:gs pos="2917">
                        <a:schemeClr val="bg1"/>
                      </a:gs>
                      <a:gs pos="30000">
                        <a:schemeClr val="bg1"/>
                      </a:gs>
                    </a:gsLst>
                    <a:lin ang="5400000" scaled="0"/>
                  </a:gradFill>
                </a:rPr>
                <a:t>LM foundation, etc.</a:t>
              </a:r>
              <a:endParaRPr lang="en-US" sz="1600" kern="1200" dirty="0">
                <a:gradFill>
                  <a:gsLst>
                    <a:gs pos="2917">
                      <a:schemeClr val="bg1"/>
                    </a:gs>
                    <a:gs pos="30000">
                      <a:schemeClr val="bg1"/>
                    </a:gs>
                  </a:gsLst>
                  <a:lin ang="5400000" scaled="0"/>
                </a:gradFill>
              </a:endParaRPr>
            </a:p>
          </p:txBody>
        </p:sp>
      </p:grpSp>
      <p:grpSp>
        <p:nvGrpSpPr>
          <p:cNvPr id="9" name="Group 8"/>
          <p:cNvGrpSpPr/>
          <p:nvPr/>
        </p:nvGrpSpPr>
        <p:grpSpPr>
          <a:xfrm>
            <a:off x="5265955" y="2761369"/>
            <a:ext cx="2935224" cy="952281"/>
            <a:chOff x="5253244" y="2477077"/>
            <a:chExt cx="1904563" cy="952281"/>
          </a:xfrm>
        </p:grpSpPr>
        <p:sp>
          <p:nvSpPr>
            <p:cNvPr id="40" name="Rounded Rectangle 39"/>
            <p:cNvSpPr/>
            <p:nvPr/>
          </p:nvSpPr>
          <p:spPr>
            <a:xfrm>
              <a:off x="5253244" y="2477077"/>
              <a:ext cx="1904563" cy="952281"/>
            </a:xfrm>
            <a:prstGeom prst="roundRect">
              <a:avLst>
                <a:gd name="adj" fmla="val 0"/>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Rounded Rectangle 14"/>
            <p:cNvSpPr/>
            <p:nvPr/>
          </p:nvSpPr>
          <p:spPr>
            <a:xfrm>
              <a:off x="5281135" y="2504968"/>
              <a:ext cx="1848781" cy="8964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gradFill>
                    <a:gsLst>
                      <a:gs pos="2917">
                        <a:schemeClr val="bg1"/>
                      </a:gs>
                      <a:gs pos="30000">
                        <a:schemeClr val="bg1"/>
                      </a:gs>
                    </a:gsLst>
                    <a:lin ang="5400000" scaled="0"/>
                  </a:gradFill>
                </a:rPr>
                <a:t>Infrastructure as Code</a:t>
              </a:r>
              <a:endParaRPr lang="en-US" sz="1600" kern="1200" dirty="0">
                <a:gradFill>
                  <a:gsLst>
                    <a:gs pos="2917">
                      <a:schemeClr val="bg1"/>
                    </a:gs>
                    <a:gs pos="30000">
                      <a:schemeClr val="bg1"/>
                    </a:gs>
                  </a:gsLst>
                  <a:lin ang="5400000" scaled="0"/>
                </a:gradFill>
              </a:endParaRPr>
            </a:p>
          </p:txBody>
        </p:sp>
      </p:grpSp>
      <p:grpSp>
        <p:nvGrpSpPr>
          <p:cNvPr id="15" name="Group 14"/>
          <p:cNvGrpSpPr/>
          <p:nvPr/>
        </p:nvGrpSpPr>
        <p:grpSpPr>
          <a:xfrm>
            <a:off x="5265955" y="4951617"/>
            <a:ext cx="2935224" cy="952281"/>
            <a:chOff x="5253244" y="4667325"/>
            <a:chExt cx="1904563" cy="952281"/>
          </a:xfrm>
        </p:grpSpPr>
        <p:sp>
          <p:nvSpPr>
            <p:cNvPr id="28" name="Rounded Rectangle 27"/>
            <p:cNvSpPr/>
            <p:nvPr/>
          </p:nvSpPr>
          <p:spPr>
            <a:xfrm>
              <a:off x="5253244" y="4667325"/>
              <a:ext cx="1904563" cy="952281"/>
            </a:xfrm>
            <a:prstGeom prst="roundRect">
              <a:avLst>
                <a:gd name="adj" fmla="val 0"/>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Rounded Rectangle 26"/>
            <p:cNvSpPr/>
            <p:nvPr/>
          </p:nvSpPr>
          <p:spPr>
            <a:xfrm>
              <a:off x="5281135" y="4695216"/>
              <a:ext cx="1848781" cy="8964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gradFill>
                    <a:gsLst>
                      <a:gs pos="2917">
                        <a:schemeClr val="bg1"/>
                      </a:gs>
                      <a:gs pos="30000">
                        <a:schemeClr val="bg1"/>
                      </a:gs>
                    </a:gsLst>
                    <a:lin ang="5400000" scaled="0"/>
                  </a:gradFill>
                </a:rPr>
                <a:t>Continuous Integration</a:t>
              </a:r>
              <a:endParaRPr lang="en-US" sz="1600" kern="1200" dirty="0">
                <a:gradFill>
                  <a:gsLst>
                    <a:gs pos="2917">
                      <a:schemeClr val="bg1"/>
                    </a:gs>
                    <a:gs pos="30000">
                      <a:schemeClr val="bg1"/>
                    </a:gs>
                  </a:gsLst>
                  <a:lin ang="5400000" scaled="0"/>
                </a:gradFill>
              </a:endParaRPr>
            </a:p>
          </p:txBody>
        </p:sp>
      </p:grpSp>
    </p:spTree>
    <p:extLst>
      <p:ext uri="{BB962C8B-B14F-4D97-AF65-F5344CB8AC3E}">
        <p14:creationId xmlns:p14="http://schemas.microsoft.com/office/powerpoint/2010/main" val="44817147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gradFill>
                  <a:gsLst>
                    <a:gs pos="1250">
                      <a:schemeClr val="tx2"/>
                    </a:gs>
                    <a:gs pos="100000">
                      <a:schemeClr val="tx2"/>
                    </a:gs>
                  </a:gsLst>
                  <a:lin ang="0" scaled="0"/>
                </a:gradFill>
              </a:rPr>
              <a:t>List of DevOps Practices</a:t>
            </a:r>
            <a:endParaRPr lang="en-US" dirty="0">
              <a:gradFill>
                <a:gsLst>
                  <a:gs pos="1250">
                    <a:schemeClr val="tx2"/>
                  </a:gs>
                  <a:gs pos="100000">
                    <a:schemeClr val="tx2"/>
                  </a:gs>
                </a:gsLst>
                <a:lin ang="0" scaled="0"/>
              </a:gradFill>
            </a:endParaRPr>
          </a:p>
        </p:txBody>
      </p:sp>
      <p:sp>
        <p:nvSpPr>
          <p:cNvPr id="3" name="Text Placeholder 2"/>
          <p:cNvSpPr>
            <a:spLocks noGrp="1"/>
          </p:cNvSpPr>
          <p:nvPr>
            <p:ph type="body" sz="quarter" idx="10"/>
          </p:nvPr>
        </p:nvSpPr>
        <p:spPr>
          <a:xfrm>
            <a:off x="274640" y="1212849"/>
            <a:ext cx="6659560" cy="5096780"/>
          </a:xfrm>
        </p:spPr>
        <p:txBody>
          <a:bodyPr/>
          <a:lstStyle/>
          <a:p>
            <a:pPr fontAlgn="ctr"/>
            <a:r>
              <a:rPr lang="en-US" dirty="0" smtClean="0">
                <a:gradFill>
                  <a:gsLst>
                    <a:gs pos="0">
                      <a:schemeClr val="accent4"/>
                    </a:gs>
                    <a:gs pos="100000">
                      <a:schemeClr val="accent4"/>
                    </a:gs>
                  </a:gsLst>
                  <a:lin ang="5400000" scaled="0"/>
                </a:gradFill>
              </a:rPr>
              <a:t>Infrastructure </a:t>
            </a:r>
            <a:r>
              <a:rPr lang="en-US" dirty="0">
                <a:gradFill>
                  <a:gsLst>
                    <a:gs pos="0">
                      <a:schemeClr val="accent4"/>
                    </a:gs>
                    <a:gs pos="100000">
                      <a:schemeClr val="accent4"/>
                    </a:gs>
                  </a:gsLst>
                  <a:lin ang="5400000" scaled="0"/>
                </a:gradFill>
              </a:rPr>
              <a:t>as </a:t>
            </a:r>
            <a:r>
              <a:rPr lang="en-US" dirty="0" smtClean="0">
                <a:gradFill>
                  <a:gsLst>
                    <a:gs pos="0">
                      <a:schemeClr val="accent4"/>
                    </a:gs>
                    <a:gs pos="100000">
                      <a:schemeClr val="accent4"/>
                    </a:gs>
                  </a:gsLst>
                  <a:lin ang="5400000" scaled="0"/>
                </a:gradFill>
              </a:rPr>
              <a:t>Code (</a:t>
            </a:r>
            <a:r>
              <a:rPr lang="en-US" dirty="0" err="1" smtClean="0">
                <a:gradFill>
                  <a:gsLst>
                    <a:gs pos="0">
                      <a:schemeClr val="accent4"/>
                    </a:gs>
                    <a:gs pos="100000">
                      <a:schemeClr val="accent4"/>
                    </a:gs>
                  </a:gsLst>
                  <a:lin ang="5400000" scaled="0"/>
                </a:gradFill>
              </a:rPr>
              <a:t>IaC</a:t>
            </a:r>
            <a:r>
              <a:rPr lang="en-US" dirty="0" smtClean="0">
                <a:gradFill>
                  <a:gsLst>
                    <a:gs pos="0">
                      <a:schemeClr val="accent4"/>
                    </a:gs>
                    <a:gs pos="100000">
                      <a:schemeClr val="accent4"/>
                    </a:gs>
                  </a:gsLst>
                  <a:lin ang="5400000" scaled="0"/>
                </a:gradFill>
              </a:rPr>
              <a:t>)</a:t>
            </a:r>
            <a:endParaRPr lang="en-US" dirty="0">
              <a:gradFill>
                <a:gsLst>
                  <a:gs pos="0">
                    <a:schemeClr val="accent4"/>
                  </a:gs>
                  <a:gs pos="100000">
                    <a:schemeClr val="accent4"/>
                  </a:gs>
                </a:gsLst>
                <a:lin ang="5400000" scaled="0"/>
              </a:gradFill>
            </a:endParaRPr>
          </a:p>
          <a:p>
            <a:pPr fontAlgn="ctr"/>
            <a:r>
              <a:rPr lang="en-US" dirty="0">
                <a:gradFill>
                  <a:gsLst>
                    <a:gs pos="0">
                      <a:schemeClr val="accent4"/>
                    </a:gs>
                    <a:gs pos="100000">
                      <a:schemeClr val="accent4"/>
                    </a:gs>
                  </a:gsLst>
                  <a:lin ang="5400000" scaled="0"/>
                </a:gradFill>
              </a:rPr>
              <a:t>Continuous </a:t>
            </a:r>
            <a:r>
              <a:rPr lang="en-US" dirty="0" smtClean="0">
                <a:gradFill>
                  <a:gsLst>
                    <a:gs pos="0">
                      <a:schemeClr val="accent4"/>
                    </a:gs>
                    <a:gs pos="100000">
                      <a:schemeClr val="accent4"/>
                    </a:gs>
                  </a:gsLst>
                  <a:lin ang="5400000" scaled="0"/>
                </a:gradFill>
              </a:rPr>
              <a:t>Integration</a:t>
            </a:r>
          </a:p>
          <a:p>
            <a:pPr fontAlgn="ctr"/>
            <a:r>
              <a:rPr lang="en-US" dirty="0" smtClean="0">
                <a:gradFill>
                  <a:gsLst>
                    <a:gs pos="0">
                      <a:schemeClr val="accent4"/>
                    </a:gs>
                    <a:gs pos="100000">
                      <a:schemeClr val="accent4"/>
                    </a:gs>
                  </a:gsLst>
                  <a:lin ang="5400000" scaled="0"/>
                </a:gradFill>
              </a:rPr>
              <a:t>Automated Testing</a:t>
            </a:r>
            <a:endParaRPr lang="en-US" dirty="0">
              <a:gradFill>
                <a:gsLst>
                  <a:gs pos="0">
                    <a:schemeClr val="accent4"/>
                  </a:gs>
                  <a:gs pos="100000">
                    <a:schemeClr val="accent4"/>
                  </a:gs>
                </a:gsLst>
                <a:lin ang="5400000" scaled="0"/>
              </a:gradFill>
            </a:endParaRPr>
          </a:p>
          <a:p>
            <a:pPr fontAlgn="ctr"/>
            <a:r>
              <a:rPr lang="en-US" dirty="0">
                <a:gradFill>
                  <a:gsLst>
                    <a:gs pos="0">
                      <a:schemeClr val="accent4"/>
                    </a:gs>
                    <a:gs pos="100000">
                      <a:schemeClr val="accent4"/>
                    </a:gs>
                  </a:gsLst>
                  <a:lin ang="5400000" scaled="0"/>
                </a:gradFill>
              </a:rPr>
              <a:t>Continuous Deployment</a:t>
            </a:r>
          </a:p>
          <a:p>
            <a:pPr fontAlgn="ctr"/>
            <a:r>
              <a:rPr lang="en-US" dirty="0">
                <a:gradFill>
                  <a:gsLst>
                    <a:gs pos="0">
                      <a:schemeClr val="accent4"/>
                    </a:gs>
                    <a:gs pos="100000">
                      <a:schemeClr val="accent4"/>
                    </a:gs>
                  </a:gsLst>
                  <a:lin ang="5400000" scaled="0"/>
                </a:gradFill>
              </a:rPr>
              <a:t>Release </a:t>
            </a:r>
            <a:r>
              <a:rPr lang="en-US" dirty="0" smtClean="0">
                <a:gradFill>
                  <a:gsLst>
                    <a:gs pos="0">
                      <a:schemeClr val="accent4"/>
                    </a:gs>
                    <a:gs pos="100000">
                      <a:schemeClr val="accent4"/>
                    </a:gs>
                  </a:gsLst>
                  <a:lin ang="5400000" scaled="0"/>
                </a:gradFill>
              </a:rPr>
              <a:t>Management</a:t>
            </a:r>
          </a:p>
          <a:p>
            <a:pPr fontAlgn="ctr"/>
            <a:r>
              <a:rPr lang="en-US" dirty="0" smtClean="0">
                <a:gradFill>
                  <a:gsLst>
                    <a:gs pos="0">
                      <a:schemeClr val="accent4"/>
                    </a:gs>
                    <a:gs pos="100000">
                      <a:schemeClr val="accent4"/>
                    </a:gs>
                  </a:gsLst>
                  <a:lin ang="5400000" scaled="0"/>
                </a:gradFill>
              </a:rPr>
              <a:t>App Performance </a:t>
            </a:r>
            <a:r>
              <a:rPr lang="en-US" dirty="0">
                <a:gradFill>
                  <a:gsLst>
                    <a:gs pos="0">
                      <a:schemeClr val="accent4"/>
                    </a:gs>
                    <a:gs pos="100000">
                      <a:schemeClr val="accent4"/>
                    </a:gs>
                  </a:gsLst>
                  <a:lin ang="5400000" scaled="0"/>
                </a:gradFill>
              </a:rPr>
              <a:t>Monitoring</a:t>
            </a:r>
          </a:p>
          <a:p>
            <a:pPr fontAlgn="ctr"/>
            <a:r>
              <a:rPr lang="en-US" dirty="0" smtClean="0">
                <a:gradFill>
                  <a:gsLst>
                    <a:gs pos="0">
                      <a:schemeClr val="accent4"/>
                    </a:gs>
                    <a:gs pos="100000">
                      <a:schemeClr val="accent4"/>
                    </a:gs>
                  </a:gsLst>
                  <a:lin ang="5400000" scaled="0"/>
                </a:gradFill>
              </a:rPr>
              <a:t>Load Testing &amp; Auto-Scale</a:t>
            </a:r>
            <a:endParaRPr lang="en-US" dirty="0">
              <a:gradFill>
                <a:gsLst>
                  <a:gs pos="0">
                    <a:schemeClr val="accent4"/>
                  </a:gs>
                  <a:gs pos="100000">
                    <a:schemeClr val="accent4"/>
                  </a:gs>
                </a:gsLst>
                <a:lin ang="5400000" scaled="0"/>
              </a:gradFill>
            </a:endParaRPr>
          </a:p>
        </p:txBody>
      </p:sp>
      <p:sp>
        <p:nvSpPr>
          <p:cNvPr id="4" name="Text Placeholder 3"/>
          <p:cNvSpPr>
            <a:spLocks noGrp="1"/>
          </p:cNvSpPr>
          <p:nvPr>
            <p:ph type="body" sz="quarter" idx="11"/>
          </p:nvPr>
        </p:nvSpPr>
        <p:spPr>
          <a:xfrm>
            <a:off x="6675440" y="1212849"/>
            <a:ext cx="5761035" cy="3859518"/>
          </a:xfrm>
          <a:ln>
            <a:noFill/>
          </a:ln>
        </p:spPr>
        <p:txBody>
          <a:bodyPr/>
          <a:lstStyle/>
          <a:p>
            <a:pPr fontAlgn="ctr"/>
            <a:r>
              <a:rPr lang="en-US" sz="2000" dirty="0">
                <a:gradFill>
                  <a:gsLst>
                    <a:gs pos="0">
                      <a:schemeClr val="accent4"/>
                    </a:gs>
                    <a:gs pos="100000">
                      <a:schemeClr val="accent4"/>
                    </a:gs>
                  </a:gsLst>
                </a:gradFill>
              </a:rPr>
              <a:t>Availability Monitoring</a:t>
            </a:r>
          </a:p>
          <a:p>
            <a:pPr fontAlgn="ctr"/>
            <a:r>
              <a:rPr lang="en-US" sz="2000" dirty="0" smtClean="0">
                <a:gradFill>
                  <a:gsLst>
                    <a:gs pos="0">
                      <a:schemeClr val="accent4"/>
                    </a:gs>
                    <a:gs pos="100000">
                      <a:schemeClr val="accent4"/>
                    </a:gs>
                  </a:gsLst>
                </a:gradFill>
              </a:rPr>
              <a:t>Change/Configuration </a:t>
            </a:r>
            <a:r>
              <a:rPr lang="en-US" sz="2000" dirty="0">
                <a:gradFill>
                  <a:gsLst>
                    <a:gs pos="0">
                      <a:schemeClr val="accent4"/>
                    </a:gs>
                    <a:gs pos="100000">
                      <a:schemeClr val="accent4"/>
                    </a:gs>
                  </a:gsLst>
                </a:gradFill>
              </a:rPr>
              <a:t>Management</a:t>
            </a:r>
          </a:p>
          <a:p>
            <a:pPr fontAlgn="ctr"/>
            <a:r>
              <a:rPr lang="en-US" sz="2000" dirty="0" smtClean="0">
                <a:gradFill>
                  <a:gsLst>
                    <a:gs pos="0">
                      <a:schemeClr val="accent4"/>
                    </a:gs>
                    <a:gs pos="100000">
                      <a:schemeClr val="accent4"/>
                    </a:gs>
                  </a:gsLst>
                </a:gradFill>
              </a:rPr>
              <a:t>Feature </a:t>
            </a:r>
            <a:r>
              <a:rPr lang="en-US" sz="2000" dirty="0">
                <a:gradFill>
                  <a:gsLst>
                    <a:gs pos="0">
                      <a:schemeClr val="accent4"/>
                    </a:gs>
                    <a:gs pos="100000">
                      <a:schemeClr val="accent4"/>
                    </a:gs>
                  </a:gsLst>
                </a:gradFill>
              </a:rPr>
              <a:t>Flags</a:t>
            </a:r>
          </a:p>
          <a:p>
            <a:pPr fontAlgn="ctr"/>
            <a:r>
              <a:rPr lang="en-US" sz="2000" dirty="0">
                <a:gradFill>
                  <a:gsLst>
                    <a:gs pos="0">
                      <a:schemeClr val="accent4"/>
                    </a:gs>
                    <a:gs pos="100000">
                      <a:schemeClr val="accent4"/>
                    </a:gs>
                  </a:gsLst>
                </a:gradFill>
              </a:rPr>
              <a:t>Automated Environment </a:t>
            </a:r>
            <a:r>
              <a:rPr lang="en-US" sz="2000" dirty="0" smtClean="0">
                <a:gradFill>
                  <a:gsLst>
                    <a:gs pos="0">
                      <a:schemeClr val="accent4"/>
                    </a:gs>
                    <a:gs pos="100000">
                      <a:schemeClr val="accent4"/>
                    </a:gs>
                  </a:gsLst>
                </a:gradFill>
              </a:rPr>
              <a:t>De-Provisioning</a:t>
            </a:r>
          </a:p>
          <a:p>
            <a:pPr fontAlgn="ctr"/>
            <a:r>
              <a:rPr lang="en-US" sz="2000" dirty="0">
                <a:gradFill>
                  <a:gsLst>
                    <a:gs pos="0">
                      <a:schemeClr val="accent4"/>
                    </a:gs>
                    <a:gs pos="100000">
                      <a:schemeClr val="accent4"/>
                    </a:gs>
                  </a:gsLst>
                </a:gradFill>
              </a:rPr>
              <a:t>Self Service </a:t>
            </a:r>
            <a:r>
              <a:rPr lang="en-US" sz="2000" dirty="0" smtClean="0">
                <a:gradFill>
                  <a:gsLst>
                    <a:gs pos="0">
                      <a:schemeClr val="accent4"/>
                    </a:gs>
                    <a:gs pos="100000">
                      <a:schemeClr val="accent4"/>
                    </a:gs>
                  </a:gsLst>
                </a:gradFill>
              </a:rPr>
              <a:t>Environments</a:t>
            </a:r>
            <a:endParaRPr lang="en-US" sz="2000" dirty="0">
              <a:gradFill>
                <a:gsLst>
                  <a:gs pos="0">
                    <a:schemeClr val="accent4"/>
                  </a:gs>
                  <a:gs pos="100000">
                    <a:schemeClr val="accent4"/>
                  </a:gs>
                </a:gsLst>
              </a:gradFill>
            </a:endParaRPr>
          </a:p>
          <a:p>
            <a:pPr fontAlgn="ctr"/>
            <a:r>
              <a:rPr lang="en-US" sz="2000" dirty="0">
                <a:gradFill>
                  <a:gsLst>
                    <a:gs pos="0">
                      <a:schemeClr val="accent4"/>
                    </a:gs>
                    <a:gs pos="100000">
                      <a:schemeClr val="accent4"/>
                    </a:gs>
                  </a:gsLst>
                </a:gradFill>
              </a:rPr>
              <a:t>Automated Recovery (Rollback &amp; Roll-Forward)</a:t>
            </a:r>
          </a:p>
          <a:p>
            <a:pPr fontAlgn="ctr"/>
            <a:r>
              <a:rPr lang="en-US" sz="2000" dirty="0">
                <a:gradFill>
                  <a:gsLst>
                    <a:gs pos="0">
                      <a:schemeClr val="accent4"/>
                    </a:gs>
                    <a:gs pos="100000">
                      <a:schemeClr val="accent4"/>
                    </a:gs>
                  </a:gsLst>
                </a:gradFill>
              </a:rPr>
              <a:t>Hypothesis Driven Development </a:t>
            </a:r>
          </a:p>
          <a:p>
            <a:pPr lvl="1" fontAlgn="ctr"/>
            <a:r>
              <a:rPr lang="en-US" sz="1600" dirty="0" smtClean="0"/>
              <a:t>Testing in Production</a:t>
            </a:r>
            <a:endParaRPr lang="en-US" sz="1600" dirty="0"/>
          </a:p>
          <a:p>
            <a:pPr lvl="1" fontAlgn="ctr"/>
            <a:r>
              <a:rPr lang="en-US" sz="1600" dirty="0"/>
              <a:t>Fault Injection</a:t>
            </a:r>
          </a:p>
          <a:p>
            <a:pPr lvl="1" fontAlgn="ctr"/>
            <a:r>
              <a:rPr lang="en-US" sz="1600" dirty="0"/>
              <a:t>Usage </a:t>
            </a:r>
            <a:r>
              <a:rPr lang="en-US" sz="1600" dirty="0" smtClean="0"/>
              <a:t>Monitoring/User Telemetry</a:t>
            </a:r>
            <a:endParaRPr lang="en-US" sz="1600" dirty="0"/>
          </a:p>
        </p:txBody>
      </p:sp>
      <p:sp>
        <p:nvSpPr>
          <p:cNvPr id="5" name="Rectangle 4"/>
          <p:cNvSpPr/>
          <p:nvPr/>
        </p:nvSpPr>
        <p:spPr>
          <a:xfrm>
            <a:off x="274640" y="6559907"/>
            <a:ext cx="6539877" cy="246221"/>
          </a:xfrm>
          <a:prstGeom prst="rect">
            <a:avLst/>
          </a:prstGeom>
        </p:spPr>
        <p:txBody>
          <a:bodyPr wrap="square">
            <a:spAutoFit/>
          </a:bodyPr>
          <a:lstStyle/>
          <a:p>
            <a:r>
              <a:rPr lang="en-US" sz="1000" i="1" dirty="0">
                <a:hlinkClick r:id="rId3"/>
              </a:rPr>
              <a:t>http://www.itproguy.com/devops-practices</a:t>
            </a:r>
            <a:r>
              <a:rPr lang="en-US" sz="1000" i="1" dirty="0" smtClean="0">
                <a:hlinkClick r:id="rId3"/>
              </a:rPr>
              <a:t>/</a:t>
            </a:r>
            <a:r>
              <a:rPr lang="en-US" sz="1000" i="1" dirty="0" smtClean="0"/>
              <a:t> </a:t>
            </a:r>
            <a:endParaRPr lang="en-US" sz="1000" i="1" dirty="0"/>
          </a:p>
        </p:txBody>
      </p:sp>
    </p:spTree>
    <p:extLst>
      <p:ext uri="{BB962C8B-B14F-4D97-AF65-F5344CB8AC3E}">
        <p14:creationId xmlns:p14="http://schemas.microsoft.com/office/powerpoint/2010/main" val="161672331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ounded Rectangle 96"/>
          <p:cNvSpPr/>
          <p:nvPr/>
        </p:nvSpPr>
        <p:spPr bwMode="auto">
          <a:xfrm>
            <a:off x="458456" y="3125948"/>
            <a:ext cx="3095863" cy="2815311"/>
          </a:xfrm>
          <a:prstGeom prst="roundRect">
            <a:avLst>
              <a:gd name="adj"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45706" numCol="1" spcCol="0" rtlCol="0" fromWordArt="0" anchor="b" anchorCtr="0" forceAA="0" compatLnSpc="1">
            <a:prstTxWarp prst="textNoShape">
              <a:avLst/>
            </a:prstTxWarp>
            <a:noAutofit/>
          </a:bodyPr>
          <a:lstStyle/>
          <a:p>
            <a:pPr algn="ctr" defTabSz="932114" fontAlgn="base">
              <a:lnSpc>
                <a:spcPct val="90000"/>
              </a:lnSpc>
              <a:spcBef>
                <a:spcPct val="0"/>
              </a:spcBef>
              <a:spcAft>
                <a:spcPct val="0"/>
              </a:spcAft>
            </a:pPr>
            <a:r>
              <a:rPr lang="en-US" sz="1428" dirty="0">
                <a:solidFill>
                  <a:srgbClr val="FFFFFF"/>
                </a:solidFill>
                <a:latin typeface="Segoe UI Light"/>
                <a:ea typeface="Segoe UI" pitchFamily="34" charset="0"/>
                <a:cs typeface="Segoe UI" pitchFamily="34" charset="0"/>
              </a:rPr>
              <a:t>Develop</a:t>
            </a:r>
          </a:p>
        </p:txBody>
      </p:sp>
      <p:sp>
        <p:nvSpPr>
          <p:cNvPr id="103" name="Rounded Rectangle 102"/>
          <p:cNvSpPr/>
          <p:nvPr/>
        </p:nvSpPr>
        <p:spPr bwMode="auto">
          <a:xfrm>
            <a:off x="3626317" y="3345366"/>
            <a:ext cx="2051845" cy="2598260"/>
          </a:xfrm>
          <a:prstGeom prst="roundRect">
            <a:avLst>
              <a:gd name="adj"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45706" numCol="1" spcCol="0" rtlCol="0" fromWordArt="0" anchor="b" anchorCtr="0" forceAA="0" compatLnSpc="1">
            <a:prstTxWarp prst="textNoShape">
              <a:avLst/>
            </a:prstTxWarp>
            <a:noAutofit/>
          </a:bodyPr>
          <a:lstStyle/>
          <a:p>
            <a:pPr algn="ctr" defTabSz="932114" fontAlgn="base">
              <a:lnSpc>
                <a:spcPct val="90000"/>
              </a:lnSpc>
              <a:spcBef>
                <a:spcPct val="0"/>
              </a:spcBef>
              <a:spcAft>
                <a:spcPct val="0"/>
              </a:spcAft>
            </a:pPr>
            <a:r>
              <a:rPr lang="en-US" sz="1428" dirty="0">
                <a:solidFill>
                  <a:srgbClr val="FFFFFF"/>
                </a:solidFill>
                <a:latin typeface="Segoe UI Light"/>
                <a:ea typeface="Segoe UI" pitchFamily="34" charset="0"/>
                <a:cs typeface="Segoe UI" pitchFamily="34" charset="0"/>
              </a:rPr>
              <a:t>Build</a:t>
            </a:r>
          </a:p>
        </p:txBody>
      </p:sp>
      <p:sp>
        <p:nvSpPr>
          <p:cNvPr id="104" name="Rounded Rectangle 103"/>
          <p:cNvSpPr/>
          <p:nvPr/>
        </p:nvSpPr>
        <p:spPr bwMode="auto">
          <a:xfrm>
            <a:off x="3633483" y="1211911"/>
            <a:ext cx="2049236" cy="2059898"/>
          </a:xfrm>
          <a:prstGeom prst="roundRect">
            <a:avLst>
              <a:gd name="adj"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45706" numCol="1" spcCol="0" rtlCol="0" fromWordArt="0" anchor="b" anchorCtr="0" forceAA="0" compatLnSpc="1">
            <a:prstTxWarp prst="textNoShape">
              <a:avLst/>
            </a:prstTxWarp>
            <a:noAutofit/>
          </a:bodyPr>
          <a:lstStyle/>
          <a:p>
            <a:pPr algn="ctr" defTabSz="932114" fontAlgn="base">
              <a:lnSpc>
                <a:spcPct val="90000"/>
              </a:lnSpc>
              <a:spcBef>
                <a:spcPct val="0"/>
              </a:spcBef>
              <a:spcAft>
                <a:spcPct val="0"/>
              </a:spcAft>
            </a:pPr>
            <a:r>
              <a:rPr lang="en-US" sz="1428" dirty="0">
                <a:solidFill>
                  <a:prstClr val="white"/>
                </a:solidFill>
                <a:latin typeface="Segoe UI Light"/>
                <a:ea typeface="Segoe UI" pitchFamily="34" charset="0"/>
                <a:cs typeface="Segoe UI" pitchFamily="34" charset="0"/>
              </a:rPr>
              <a:t>Test</a:t>
            </a:r>
          </a:p>
        </p:txBody>
      </p:sp>
      <p:sp>
        <p:nvSpPr>
          <p:cNvPr id="105" name="Rounded Rectangle 104"/>
          <p:cNvSpPr/>
          <p:nvPr/>
        </p:nvSpPr>
        <p:spPr bwMode="auto">
          <a:xfrm>
            <a:off x="5761376" y="1211913"/>
            <a:ext cx="2051845" cy="4729345"/>
          </a:xfrm>
          <a:prstGeom prst="roundRect">
            <a:avLst>
              <a:gd name="adj"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45706" numCol="1" spcCol="0" rtlCol="0" fromWordArt="0" anchor="b" anchorCtr="0" forceAA="0" compatLnSpc="1">
            <a:prstTxWarp prst="textNoShape">
              <a:avLst/>
            </a:prstTxWarp>
            <a:noAutofit/>
          </a:bodyPr>
          <a:lstStyle/>
          <a:p>
            <a:pPr algn="ctr" defTabSz="932114" fontAlgn="base">
              <a:lnSpc>
                <a:spcPct val="90000"/>
              </a:lnSpc>
              <a:spcBef>
                <a:spcPct val="0"/>
              </a:spcBef>
              <a:spcAft>
                <a:spcPct val="0"/>
              </a:spcAft>
            </a:pPr>
            <a:r>
              <a:rPr lang="en-US" sz="1428" dirty="0">
                <a:solidFill>
                  <a:srgbClr val="FFFFFF"/>
                </a:solidFill>
                <a:latin typeface="Segoe UI Light"/>
                <a:ea typeface="Segoe UI" pitchFamily="34" charset="0"/>
                <a:cs typeface="Segoe UI" pitchFamily="34" charset="0"/>
              </a:rPr>
              <a:t>Deploy</a:t>
            </a:r>
          </a:p>
        </p:txBody>
      </p:sp>
      <p:sp>
        <p:nvSpPr>
          <p:cNvPr id="106" name="Rounded Rectangle 105"/>
          <p:cNvSpPr/>
          <p:nvPr/>
        </p:nvSpPr>
        <p:spPr bwMode="auto">
          <a:xfrm>
            <a:off x="7888486" y="1211911"/>
            <a:ext cx="2051845" cy="4729345"/>
          </a:xfrm>
          <a:prstGeom prst="roundRect">
            <a:avLst>
              <a:gd name="adj"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45706" numCol="1" spcCol="0" rtlCol="0" fromWordArt="0" anchor="b" anchorCtr="0" forceAA="0" compatLnSpc="1">
            <a:prstTxWarp prst="textNoShape">
              <a:avLst/>
            </a:prstTxWarp>
            <a:noAutofit/>
          </a:bodyPr>
          <a:lstStyle/>
          <a:p>
            <a:pPr algn="ctr" defTabSz="932114" fontAlgn="base">
              <a:lnSpc>
                <a:spcPct val="90000"/>
              </a:lnSpc>
              <a:spcBef>
                <a:spcPct val="0"/>
              </a:spcBef>
              <a:spcAft>
                <a:spcPct val="0"/>
              </a:spcAft>
            </a:pPr>
            <a:r>
              <a:rPr lang="en-US" sz="1428" dirty="0">
                <a:solidFill>
                  <a:srgbClr val="FFFFFF"/>
                </a:solidFill>
                <a:latin typeface="Segoe UI Light"/>
                <a:ea typeface="Segoe UI" pitchFamily="34" charset="0"/>
                <a:cs typeface="Segoe UI" pitchFamily="34" charset="0"/>
              </a:rPr>
              <a:t>Environments</a:t>
            </a:r>
          </a:p>
        </p:txBody>
      </p:sp>
      <p:sp>
        <p:nvSpPr>
          <p:cNvPr id="107" name="Rounded Rectangle 106"/>
          <p:cNvSpPr/>
          <p:nvPr/>
        </p:nvSpPr>
        <p:spPr bwMode="auto">
          <a:xfrm>
            <a:off x="10017030" y="1211913"/>
            <a:ext cx="2051845" cy="4729344"/>
          </a:xfrm>
          <a:prstGeom prst="roundRect">
            <a:avLst>
              <a:gd name="adj"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45706" numCol="1" spcCol="0" rtlCol="0" fromWordArt="0" anchor="b" anchorCtr="0" forceAA="0" compatLnSpc="1">
            <a:prstTxWarp prst="textNoShape">
              <a:avLst/>
            </a:prstTxWarp>
            <a:noAutofit/>
          </a:bodyPr>
          <a:lstStyle/>
          <a:p>
            <a:pPr algn="ctr" defTabSz="932114" fontAlgn="base">
              <a:lnSpc>
                <a:spcPct val="90000"/>
              </a:lnSpc>
              <a:spcBef>
                <a:spcPct val="0"/>
              </a:spcBef>
              <a:spcAft>
                <a:spcPct val="0"/>
              </a:spcAft>
            </a:pPr>
            <a:r>
              <a:rPr lang="en-US" sz="1428" dirty="0">
                <a:solidFill>
                  <a:srgbClr val="FFFFFF"/>
                </a:solidFill>
                <a:latin typeface="Segoe UI Light"/>
                <a:ea typeface="Segoe UI" pitchFamily="34" charset="0"/>
                <a:cs typeface="Segoe UI" pitchFamily="34" charset="0"/>
              </a:rPr>
              <a:t>Monitor and Learn</a:t>
            </a:r>
          </a:p>
        </p:txBody>
      </p:sp>
      <p:sp>
        <p:nvSpPr>
          <p:cNvPr id="108" name="Rounded Rectangle 107"/>
          <p:cNvSpPr/>
          <p:nvPr/>
        </p:nvSpPr>
        <p:spPr bwMode="auto">
          <a:xfrm>
            <a:off x="458457" y="6017183"/>
            <a:ext cx="11610419" cy="840254"/>
          </a:xfrm>
          <a:prstGeom prst="roundRect">
            <a:avLst>
              <a:gd name="adj"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45706" numCol="1" spcCol="0" rtlCol="0" fromWordArt="0" anchor="b" anchorCtr="0" forceAA="0" compatLnSpc="1">
            <a:prstTxWarp prst="textNoShape">
              <a:avLst/>
            </a:prstTxWarp>
            <a:noAutofit/>
          </a:bodyPr>
          <a:lstStyle/>
          <a:p>
            <a:pPr algn="ctr" defTabSz="932114" fontAlgn="base">
              <a:lnSpc>
                <a:spcPct val="90000"/>
              </a:lnSpc>
              <a:spcBef>
                <a:spcPct val="0"/>
              </a:spcBef>
              <a:spcAft>
                <a:spcPct val="0"/>
              </a:spcAft>
            </a:pPr>
            <a:r>
              <a:rPr lang="en-US" sz="1428" dirty="0">
                <a:solidFill>
                  <a:srgbClr val="FFFFFF"/>
                </a:solidFill>
                <a:latin typeface="Segoe UI Light"/>
                <a:ea typeface="Segoe UI" pitchFamily="34" charset="0"/>
                <a:cs typeface="Segoe UI" pitchFamily="34" charset="0"/>
              </a:rPr>
              <a:t>Processes</a:t>
            </a:r>
          </a:p>
        </p:txBody>
      </p:sp>
      <p:sp>
        <p:nvSpPr>
          <p:cNvPr id="139" name="Title 3"/>
          <p:cNvSpPr>
            <a:spLocks noGrp="1"/>
          </p:cNvSpPr>
          <p:nvPr>
            <p:ph type="title"/>
          </p:nvPr>
        </p:nvSpPr>
        <p:spPr/>
        <p:txBody>
          <a:bodyPr/>
          <a:lstStyle/>
          <a:p>
            <a:r>
              <a:rPr lang="en-US" dirty="0" smtClean="0">
                <a:gradFill>
                  <a:gsLst>
                    <a:gs pos="0">
                      <a:schemeClr val="tx2"/>
                    </a:gs>
                    <a:gs pos="100000">
                      <a:schemeClr val="tx2"/>
                    </a:gs>
                  </a:gsLst>
                  <a:lin ang="5400000" scaled="0"/>
                </a:gradFill>
              </a:rPr>
              <a:t>Microsoft Ecosystem </a:t>
            </a:r>
            <a:endParaRPr lang="en-US" dirty="0">
              <a:gradFill>
                <a:gsLst>
                  <a:gs pos="0">
                    <a:schemeClr val="tx2"/>
                  </a:gs>
                  <a:gs pos="100000">
                    <a:schemeClr val="tx2"/>
                  </a:gs>
                </a:gsLst>
                <a:lin ang="5400000" scaled="0"/>
              </a:gradFill>
            </a:endParaRPr>
          </a:p>
        </p:txBody>
      </p:sp>
      <p:sp>
        <p:nvSpPr>
          <p:cNvPr id="268" name="TextBox 267"/>
          <p:cNvSpPr txBox="1"/>
          <p:nvPr/>
        </p:nvSpPr>
        <p:spPr>
          <a:xfrm>
            <a:off x="1083765" y="5170205"/>
            <a:ext cx="1755041" cy="191959"/>
          </a:xfrm>
          <a:prstGeom prst="rect">
            <a:avLst/>
          </a:prstGeom>
          <a:noFill/>
        </p:spPr>
        <p:txBody>
          <a:bodyPr wrap="square" lIns="0" tIns="0" rIns="0" bIns="0" rtlCol="0">
            <a:spAutoFit/>
          </a:bodyPr>
          <a:lstStyle/>
          <a:p>
            <a:pPr algn="ctr" defTabSz="950973"/>
            <a:r>
              <a:rPr lang="en-US" sz="1223" dirty="0">
                <a:gradFill>
                  <a:gsLst>
                    <a:gs pos="0">
                      <a:srgbClr val="FFFFFF"/>
                    </a:gs>
                    <a:gs pos="100000">
                      <a:srgbClr val="FFFFFF"/>
                    </a:gs>
                  </a:gsLst>
                  <a:lin ang="5400000" scaled="0"/>
                </a:gradFill>
                <a:ea typeface="Segoe UI" pitchFamily="34" charset="0"/>
                <a:cs typeface="Segoe UI" pitchFamily="34" charset="0"/>
              </a:rPr>
              <a:t>Team Foundation Server</a:t>
            </a:r>
          </a:p>
        </p:txBody>
      </p:sp>
      <p:sp>
        <p:nvSpPr>
          <p:cNvPr id="269" name="TextBox 268"/>
          <p:cNvSpPr txBox="1"/>
          <p:nvPr/>
        </p:nvSpPr>
        <p:spPr>
          <a:xfrm>
            <a:off x="3916494" y="4322678"/>
            <a:ext cx="1539252" cy="345498"/>
          </a:xfrm>
          <a:prstGeom prst="rect">
            <a:avLst/>
          </a:prstGeom>
          <a:noFill/>
        </p:spPr>
        <p:txBody>
          <a:bodyPr wrap="square" lIns="0" tIns="0" rIns="0" bIns="0" rtlCol="0">
            <a:spAutoFit/>
          </a:bodyPr>
          <a:lstStyle>
            <a:defPPr>
              <a:defRPr lang="en-US"/>
            </a:defPPr>
            <a:lvl1pPr defTabSz="932597">
              <a:lnSpc>
                <a:spcPct val="90000"/>
              </a:lnSpc>
              <a:defRPr sz="1200">
                <a:gradFill>
                  <a:gsLst>
                    <a:gs pos="0">
                      <a:srgbClr val="FFFFFF"/>
                    </a:gs>
                    <a:gs pos="100000">
                      <a:srgbClr val="FFFFFF"/>
                    </a:gs>
                  </a:gsLst>
                  <a:lin ang="5400000" scaled="0"/>
                </a:gradFill>
                <a:ea typeface="Segoe UI" pitchFamily="34" charset="0"/>
                <a:cs typeface="Segoe UI" pitchFamily="34" charset="0"/>
              </a:defRPr>
            </a:lvl1pPr>
          </a:lstStyle>
          <a:p>
            <a:r>
              <a:rPr lang="en-US" sz="1223" dirty="0"/>
              <a:t>Team Foundation </a:t>
            </a:r>
            <a:br>
              <a:rPr lang="en-US" sz="1223" dirty="0"/>
            </a:br>
            <a:r>
              <a:rPr lang="en-US" sz="1223" dirty="0"/>
              <a:t>Server</a:t>
            </a:r>
          </a:p>
        </p:txBody>
      </p:sp>
      <p:sp>
        <p:nvSpPr>
          <p:cNvPr id="270" name="TextBox 269"/>
          <p:cNvSpPr txBox="1"/>
          <p:nvPr/>
        </p:nvSpPr>
        <p:spPr>
          <a:xfrm>
            <a:off x="3916495" y="4787020"/>
            <a:ext cx="1560744" cy="345498"/>
          </a:xfrm>
          <a:prstGeom prst="rect">
            <a:avLst/>
          </a:prstGeom>
          <a:noFill/>
        </p:spPr>
        <p:txBody>
          <a:bodyPr wrap="none" lIns="0" tIns="0" rIns="0" bIns="0" rtlCol="0">
            <a:spAutoFit/>
          </a:bodyPr>
          <a:lstStyle/>
          <a:p>
            <a:pPr defTabSz="950973">
              <a:lnSpc>
                <a:spcPct val="90000"/>
              </a:lnSpc>
            </a:pPr>
            <a:r>
              <a:rPr lang="en-US" sz="1223" dirty="0">
                <a:gradFill>
                  <a:gsLst>
                    <a:gs pos="0">
                      <a:srgbClr val="FFFFFF"/>
                    </a:gs>
                    <a:gs pos="100000">
                      <a:srgbClr val="FFFFFF"/>
                    </a:gs>
                  </a:gsLst>
                  <a:lin ang="5400000" scaled="0"/>
                </a:gradFill>
                <a:ea typeface="Segoe UI" pitchFamily="34" charset="0"/>
                <a:cs typeface="Segoe UI" pitchFamily="34" charset="0"/>
              </a:rPr>
              <a:t>Release Management </a:t>
            </a:r>
            <a:br>
              <a:rPr lang="en-US" sz="1223" dirty="0">
                <a:gradFill>
                  <a:gsLst>
                    <a:gs pos="0">
                      <a:srgbClr val="FFFFFF"/>
                    </a:gs>
                    <a:gs pos="100000">
                      <a:srgbClr val="FFFFFF"/>
                    </a:gs>
                  </a:gsLst>
                  <a:lin ang="5400000" scaled="0"/>
                </a:gradFill>
                <a:ea typeface="Segoe UI" pitchFamily="34" charset="0"/>
                <a:cs typeface="Segoe UI" pitchFamily="34" charset="0"/>
              </a:rPr>
            </a:br>
            <a:r>
              <a:rPr lang="en-US" sz="1223" dirty="0">
                <a:gradFill>
                  <a:gsLst>
                    <a:gs pos="0">
                      <a:srgbClr val="FFFFFF"/>
                    </a:gs>
                    <a:gs pos="100000">
                      <a:srgbClr val="FFFFFF"/>
                    </a:gs>
                  </a:gsLst>
                  <a:lin ang="5400000" scaled="0"/>
                </a:gradFill>
                <a:ea typeface="Segoe UI" pitchFamily="34" charset="0"/>
                <a:cs typeface="Segoe UI" pitchFamily="34" charset="0"/>
              </a:rPr>
              <a:t>for Visual Studio</a:t>
            </a:r>
          </a:p>
        </p:txBody>
      </p:sp>
      <p:sp>
        <p:nvSpPr>
          <p:cNvPr id="272" name="TextBox 271"/>
          <p:cNvSpPr txBox="1"/>
          <p:nvPr/>
        </p:nvSpPr>
        <p:spPr>
          <a:xfrm>
            <a:off x="3922502" y="1874486"/>
            <a:ext cx="1723619" cy="843354"/>
          </a:xfrm>
          <a:prstGeom prst="rect">
            <a:avLst/>
          </a:prstGeom>
          <a:noFill/>
        </p:spPr>
        <p:txBody>
          <a:bodyPr wrap="square" lIns="0" tIns="0" rIns="0" bIns="0" rtlCol="0">
            <a:spAutoFit/>
          </a:bodyPr>
          <a:lstStyle/>
          <a:p>
            <a:pPr defTabSz="950973">
              <a:lnSpc>
                <a:spcPct val="90000"/>
              </a:lnSpc>
              <a:spcAft>
                <a:spcPts val="816"/>
              </a:spcAft>
            </a:pPr>
            <a:r>
              <a:rPr lang="en-US" sz="1122" dirty="0">
                <a:gradFill>
                  <a:gsLst>
                    <a:gs pos="0">
                      <a:srgbClr val="FFFFFF"/>
                    </a:gs>
                    <a:gs pos="100000">
                      <a:srgbClr val="FFFFFF"/>
                    </a:gs>
                  </a:gsLst>
                  <a:lin ang="5400000" scaled="0"/>
                </a:gradFill>
                <a:ea typeface="Segoe UI" pitchFamily="34" charset="0"/>
                <a:cs typeface="Segoe UI" pitchFamily="34" charset="0"/>
              </a:rPr>
              <a:t>Team Foundation Server</a:t>
            </a:r>
          </a:p>
          <a:p>
            <a:pPr defTabSz="950973">
              <a:lnSpc>
                <a:spcPct val="90000"/>
              </a:lnSpc>
              <a:spcAft>
                <a:spcPts val="816"/>
              </a:spcAft>
            </a:pPr>
            <a:r>
              <a:rPr lang="en-US" sz="1122" dirty="0">
                <a:gradFill>
                  <a:gsLst>
                    <a:gs pos="0">
                      <a:srgbClr val="FFFFFF"/>
                    </a:gs>
                    <a:gs pos="100000">
                      <a:srgbClr val="FFFFFF"/>
                    </a:gs>
                  </a:gsLst>
                  <a:lin ang="5400000" scaled="0"/>
                </a:gradFill>
                <a:ea typeface="Segoe UI" pitchFamily="34" charset="0"/>
                <a:cs typeface="Segoe UI" pitchFamily="34" charset="0"/>
              </a:rPr>
              <a:t>Microsoft Test Manager</a:t>
            </a:r>
          </a:p>
          <a:p>
            <a:pPr defTabSz="950973">
              <a:lnSpc>
                <a:spcPct val="90000"/>
              </a:lnSpc>
              <a:spcAft>
                <a:spcPts val="816"/>
              </a:spcAft>
            </a:pPr>
            <a:r>
              <a:rPr lang="en-US" sz="1122" dirty="0">
                <a:gradFill>
                  <a:gsLst>
                    <a:gs pos="0">
                      <a:srgbClr val="FFFFFF"/>
                    </a:gs>
                    <a:gs pos="100000">
                      <a:srgbClr val="FFFFFF"/>
                    </a:gs>
                  </a:gsLst>
                  <a:lin ang="5400000" scaled="0"/>
                </a:gradFill>
                <a:ea typeface="Segoe UI" pitchFamily="34" charset="0"/>
                <a:cs typeface="Segoe UI" pitchFamily="34" charset="0"/>
              </a:rPr>
              <a:t>Microsoft Monitoring Agent</a:t>
            </a:r>
          </a:p>
        </p:txBody>
      </p:sp>
      <p:pic>
        <p:nvPicPr>
          <p:cNvPr id="275" name="Picture 2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2604" y="3373791"/>
            <a:ext cx="482670" cy="382398"/>
          </a:xfrm>
          <a:prstGeom prst="rect">
            <a:avLst/>
          </a:prstGeom>
        </p:spPr>
      </p:pic>
      <p:sp>
        <p:nvSpPr>
          <p:cNvPr id="276" name="TextBox 275"/>
          <p:cNvSpPr txBox="1"/>
          <p:nvPr/>
        </p:nvSpPr>
        <p:spPr>
          <a:xfrm>
            <a:off x="6004162" y="3783559"/>
            <a:ext cx="659756" cy="160091"/>
          </a:xfrm>
          <a:prstGeom prst="rect">
            <a:avLst/>
          </a:prstGeom>
          <a:noFill/>
        </p:spPr>
        <p:txBody>
          <a:bodyPr wrap="square" lIns="0" tIns="0" rIns="0" bIns="0" rtlCol="0">
            <a:spAutoFit/>
          </a:bodyPr>
          <a:lstStyle/>
          <a:p>
            <a:pPr algn="ctr" defTabSz="950973"/>
            <a:r>
              <a:rPr lang="en-US" sz="1020" dirty="0">
                <a:gradFill>
                  <a:gsLst>
                    <a:gs pos="0">
                      <a:srgbClr val="FFFFFF"/>
                    </a:gs>
                    <a:gs pos="100000">
                      <a:srgbClr val="FFFFFF"/>
                    </a:gs>
                  </a:gsLst>
                  <a:lin ang="5400000" scaled="0"/>
                </a:gradFill>
                <a:ea typeface="Segoe UI" pitchFamily="34" charset="0"/>
                <a:cs typeface="Segoe UI" pitchFamily="34" charset="0"/>
              </a:rPr>
              <a:t>PowerShell</a:t>
            </a:r>
          </a:p>
        </p:txBody>
      </p:sp>
      <p:pic>
        <p:nvPicPr>
          <p:cNvPr id="278" name="Picture 2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00723" y="4208144"/>
            <a:ext cx="1254976" cy="152153"/>
          </a:xfrm>
          <a:prstGeom prst="rect">
            <a:avLst/>
          </a:prstGeom>
        </p:spPr>
      </p:pic>
      <p:sp>
        <p:nvSpPr>
          <p:cNvPr id="279" name="Rectangle 278"/>
          <p:cNvSpPr/>
          <p:nvPr/>
        </p:nvSpPr>
        <p:spPr>
          <a:xfrm>
            <a:off x="6365649" y="4410403"/>
            <a:ext cx="737674" cy="270285"/>
          </a:xfrm>
          <a:prstGeom prst="rect">
            <a:avLst/>
          </a:prstGeom>
        </p:spPr>
        <p:txBody>
          <a:bodyPr wrap="none">
            <a:spAutoFit/>
          </a:bodyPr>
          <a:lstStyle/>
          <a:p>
            <a:pPr algn="ctr" defTabSz="950973"/>
            <a:r>
              <a:rPr lang="en-US" sz="1122" dirty="0" err="1">
                <a:gradFill>
                  <a:gsLst>
                    <a:gs pos="0">
                      <a:srgbClr val="FFFFFF"/>
                    </a:gs>
                    <a:gs pos="100000">
                      <a:srgbClr val="FFFFFF"/>
                    </a:gs>
                  </a:gsLst>
                  <a:lin ang="5400000" scaled="0"/>
                </a:gradFill>
                <a:ea typeface="Segoe UI" pitchFamily="34" charset="0"/>
                <a:cs typeface="Segoe UI" pitchFamily="34" charset="0"/>
              </a:rPr>
              <a:t>xPlat</a:t>
            </a:r>
            <a:r>
              <a:rPr lang="en-US" sz="1122" dirty="0">
                <a:gradFill>
                  <a:gsLst>
                    <a:gs pos="0">
                      <a:srgbClr val="FFFFFF"/>
                    </a:gs>
                    <a:gs pos="100000">
                      <a:srgbClr val="FFFFFF"/>
                    </a:gs>
                  </a:gsLst>
                  <a:lin ang="5400000" scaled="0"/>
                </a:gradFill>
                <a:ea typeface="Segoe UI" pitchFamily="34" charset="0"/>
                <a:cs typeface="Segoe UI" pitchFamily="34" charset="0"/>
              </a:rPr>
              <a:t> CLI</a:t>
            </a:r>
          </a:p>
        </p:txBody>
      </p:sp>
      <p:pic>
        <p:nvPicPr>
          <p:cNvPr id="281" name="Picture 28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27205" y="3326077"/>
            <a:ext cx="447746" cy="413903"/>
          </a:xfrm>
          <a:prstGeom prst="rect">
            <a:avLst/>
          </a:prstGeom>
        </p:spPr>
      </p:pic>
      <p:sp>
        <p:nvSpPr>
          <p:cNvPr id="282" name="TextBox 281"/>
          <p:cNvSpPr txBox="1"/>
          <p:nvPr/>
        </p:nvSpPr>
        <p:spPr>
          <a:xfrm>
            <a:off x="6863938" y="3782726"/>
            <a:ext cx="489409" cy="160091"/>
          </a:xfrm>
          <a:prstGeom prst="rect">
            <a:avLst/>
          </a:prstGeom>
          <a:noFill/>
        </p:spPr>
        <p:txBody>
          <a:bodyPr wrap="square" lIns="0" tIns="0" rIns="0" bIns="0" rtlCol="0">
            <a:spAutoFit/>
          </a:bodyPr>
          <a:lstStyle>
            <a:defPPr>
              <a:defRPr lang="en-US"/>
            </a:defPPr>
            <a:lvl1pPr algn="ctr" defTabSz="932597">
              <a:defRPr sz="900">
                <a:gradFill>
                  <a:gsLst>
                    <a:gs pos="0">
                      <a:srgbClr val="FFFFFF"/>
                    </a:gs>
                    <a:gs pos="100000">
                      <a:srgbClr val="FFFFFF"/>
                    </a:gs>
                  </a:gsLst>
                  <a:lin ang="5400000" scaled="0"/>
                </a:gradFill>
                <a:ea typeface="Segoe UI" pitchFamily="34" charset="0"/>
                <a:cs typeface="Segoe UI" pitchFamily="34" charset="0"/>
              </a:defRPr>
            </a:lvl1pPr>
          </a:lstStyle>
          <a:p>
            <a:r>
              <a:rPr lang="en-US" sz="1020" dirty="0"/>
              <a:t>MAML</a:t>
            </a:r>
            <a:endParaRPr lang="en-US" sz="918" dirty="0"/>
          </a:p>
        </p:txBody>
      </p:sp>
      <p:sp>
        <p:nvSpPr>
          <p:cNvPr id="283" name="TextBox 282"/>
          <p:cNvSpPr txBox="1"/>
          <p:nvPr/>
        </p:nvSpPr>
        <p:spPr>
          <a:xfrm>
            <a:off x="6756765" y="4843910"/>
            <a:ext cx="912626" cy="528340"/>
          </a:xfrm>
          <a:prstGeom prst="rect">
            <a:avLst/>
          </a:prstGeom>
          <a:noFill/>
        </p:spPr>
        <p:txBody>
          <a:bodyPr wrap="square" lIns="0" tIns="0" rIns="0" bIns="0" rtlCol="0">
            <a:spAutoFit/>
          </a:bodyPr>
          <a:lstStyle/>
          <a:p>
            <a:pPr defTabSz="950973"/>
            <a:r>
              <a:rPr lang="en-US" sz="1122" dirty="0">
                <a:gradFill>
                  <a:gsLst>
                    <a:gs pos="0">
                      <a:srgbClr val="FFFFFF"/>
                    </a:gs>
                    <a:gs pos="100000">
                      <a:srgbClr val="FFFFFF"/>
                    </a:gs>
                  </a:gsLst>
                  <a:lin ang="5400000" scaled="0"/>
                </a:gradFill>
                <a:ea typeface="Segoe UI" pitchFamily="34" charset="0"/>
                <a:cs typeface="Segoe UI" pitchFamily="34" charset="0"/>
              </a:rPr>
              <a:t>Azure Resource Management</a:t>
            </a:r>
          </a:p>
        </p:txBody>
      </p:sp>
      <p:sp>
        <p:nvSpPr>
          <p:cNvPr id="284" name="TextBox 283"/>
          <p:cNvSpPr txBox="1"/>
          <p:nvPr/>
        </p:nvSpPr>
        <p:spPr>
          <a:xfrm>
            <a:off x="6023427" y="2093977"/>
            <a:ext cx="1560744" cy="345498"/>
          </a:xfrm>
          <a:prstGeom prst="rect">
            <a:avLst/>
          </a:prstGeom>
          <a:noFill/>
        </p:spPr>
        <p:txBody>
          <a:bodyPr wrap="none" lIns="0" tIns="0" rIns="0" bIns="0" rtlCol="0">
            <a:spAutoFit/>
          </a:bodyPr>
          <a:lstStyle/>
          <a:p>
            <a:pPr defTabSz="950973">
              <a:lnSpc>
                <a:spcPct val="90000"/>
              </a:lnSpc>
            </a:pPr>
            <a:r>
              <a:rPr lang="en-US" sz="1223" dirty="0">
                <a:gradFill>
                  <a:gsLst>
                    <a:gs pos="0">
                      <a:srgbClr val="FFFFFF"/>
                    </a:gs>
                    <a:gs pos="100000">
                      <a:srgbClr val="FFFFFF"/>
                    </a:gs>
                  </a:gsLst>
                  <a:lin ang="5400000" scaled="0"/>
                </a:gradFill>
                <a:ea typeface="Segoe UI" pitchFamily="34" charset="0"/>
                <a:cs typeface="Segoe UI" pitchFamily="34" charset="0"/>
              </a:rPr>
              <a:t>Release Management </a:t>
            </a:r>
            <a:br>
              <a:rPr lang="en-US" sz="1223" dirty="0">
                <a:gradFill>
                  <a:gsLst>
                    <a:gs pos="0">
                      <a:srgbClr val="FFFFFF"/>
                    </a:gs>
                    <a:gs pos="100000">
                      <a:srgbClr val="FFFFFF"/>
                    </a:gs>
                  </a:gsLst>
                  <a:lin ang="5400000" scaled="0"/>
                </a:gradFill>
                <a:ea typeface="Segoe UI" pitchFamily="34" charset="0"/>
                <a:cs typeface="Segoe UI" pitchFamily="34" charset="0"/>
              </a:rPr>
            </a:br>
            <a:r>
              <a:rPr lang="en-US" sz="1223" dirty="0">
                <a:gradFill>
                  <a:gsLst>
                    <a:gs pos="0">
                      <a:srgbClr val="FFFFFF"/>
                    </a:gs>
                    <a:gs pos="100000">
                      <a:srgbClr val="FFFFFF"/>
                    </a:gs>
                  </a:gsLst>
                  <a:lin ang="5400000" scaled="0"/>
                </a:gradFill>
                <a:ea typeface="Segoe UI" pitchFamily="34" charset="0"/>
                <a:cs typeface="Segoe UI" pitchFamily="34" charset="0"/>
              </a:rPr>
              <a:t>for Visual Studio</a:t>
            </a:r>
          </a:p>
        </p:txBody>
      </p:sp>
      <p:grpSp>
        <p:nvGrpSpPr>
          <p:cNvPr id="285" name="Group 284"/>
          <p:cNvGrpSpPr/>
          <p:nvPr/>
        </p:nvGrpSpPr>
        <p:grpSpPr>
          <a:xfrm>
            <a:off x="5942394" y="4908416"/>
            <a:ext cx="696385" cy="451616"/>
            <a:chOff x="6236727" y="5075466"/>
            <a:chExt cx="1685512" cy="1093080"/>
          </a:xfrm>
        </p:grpSpPr>
        <p:grpSp>
          <p:nvGrpSpPr>
            <p:cNvPr id="286" name="Group 285"/>
            <p:cNvGrpSpPr/>
            <p:nvPr/>
          </p:nvGrpSpPr>
          <p:grpSpPr>
            <a:xfrm>
              <a:off x="6604927" y="5075466"/>
              <a:ext cx="1102201" cy="1054928"/>
              <a:chOff x="6604927" y="5075466"/>
              <a:chExt cx="1102201" cy="1054928"/>
            </a:xfrm>
          </p:grpSpPr>
          <p:sp>
            <p:nvSpPr>
              <p:cNvPr id="289" name="Diamond 288"/>
              <p:cNvSpPr/>
              <p:nvPr/>
            </p:nvSpPr>
            <p:spPr bwMode="auto">
              <a:xfrm>
                <a:off x="6642893" y="5075466"/>
                <a:ext cx="869548" cy="480973"/>
              </a:xfrm>
              <a:prstGeom prst="diamond">
                <a:avLst/>
              </a:pr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90" name="Parallelogram 289"/>
              <p:cNvSpPr/>
              <p:nvPr/>
            </p:nvSpPr>
            <p:spPr bwMode="auto">
              <a:xfrm rot="19866714">
                <a:off x="6966649" y="5556675"/>
                <a:ext cx="740479" cy="430284"/>
              </a:xfrm>
              <a:prstGeom prst="parallelogram">
                <a:avLst>
                  <a:gd name="adj" fmla="val 57886"/>
                </a:avLst>
              </a:prstGeom>
              <a:solidFill>
                <a:srgbClr val="ACDA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91" name="Parallelogram 290"/>
              <p:cNvSpPr/>
              <p:nvPr/>
            </p:nvSpPr>
            <p:spPr bwMode="auto">
              <a:xfrm rot="5400000">
                <a:off x="6449829" y="5545013"/>
                <a:ext cx="740479" cy="430284"/>
              </a:xfrm>
              <a:prstGeom prst="parallelogram">
                <a:avLst>
                  <a:gd name="adj" fmla="val 57886"/>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87" name="Freeform 286"/>
            <p:cNvSpPr/>
            <p:nvPr/>
          </p:nvSpPr>
          <p:spPr bwMode="auto">
            <a:xfrm rot="1753011">
              <a:off x="7202147" y="5162507"/>
              <a:ext cx="720092" cy="1006039"/>
            </a:xfrm>
            <a:custGeom>
              <a:avLst/>
              <a:gdLst>
                <a:gd name="connsiteX0" fmla="*/ 123594 w 3297672"/>
                <a:gd name="connsiteY0" fmla="*/ 15903 h 4607171"/>
                <a:gd name="connsiteX1" fmla="*/ 202363 w 3297672"/>
                <a:gd name="connsiteY1" fmla="*/ 0 h 4607171"/>
                <a:gd name="connsiteX2" fmla="*/ 1340966 w 3297672"/>
                <a:gd name="connsiteY2" fmla="*/ 0 h 4607171"/>
                <a:gd name="connsiteX3" fmla="*/ 1508769 w 3297672"/>
                <a:gd name="connsiteY3" fmla="*/ 89220 h 4607171"/>
                <a:gd name="connsiteX4" fmla="*/ 1514427 w 3297672"/>
                <a:gd name="connsiteY4" fmla="*/ 99645 h 4607171"/>
                <a:gd name="connsiteX5" fmla="*/ 1528034 w 3297672"/>
                <a:gd name="connsiteY5" fmla="*/ 119096 h 4607171"/>
                <a:gd name="connsiteX6" fmla="*/ 3271891 w 3297672"/>
                <a:gd name="connsiteY6" fmla="*/ 3237209 h 4607171"/>
                <a:gd name="connsiteX7" fmla="*/ 3290007 w 3297672"/>
                <a:gd name="connsiteY7" fmla="*/ 3391027 h 4607171"/>
                <a:gd name="connsiteX8" fmla="*/ 3266368 w 3297672"/>
                <a:gd name="connsiteY8" fmla="*/ 3437834 h 4607171"/>
                <a:gd name="connsiteX9" fmla="*/ 3250716 w 3297672"/>
                <a:gd name="connsiteY9" fmla="*/ 3482358 h 4607171"/>
                <a:gd name="connsiteX10" fmla="*/ 2639514 w 3297672"/>
                <a:gd name="connsiteY10" fmla="*/ 4508344 h 4607171"/>
                <a:gd name="connsiteX11" fmla="*/ 2362095 w 3297672"/>
                <a:gd name="connsiteY11" fmla="*/ 4578629 h 4607171"/>
                <a:gd name="connsiteX12" fmla="*/ 2330242 w 3297672"/>
                <a:gd name="connsiteY12" fmla="*/ 4559654 h 4607171"/>
                <a:gd name="connsiteX13" fmla="*/ 2259957 w 3297672"/>
                <a:gd name="connsiteY13" fmla="*/ 4282234 h 4607171"/>
                <a:gd name="connsiteX14" fmla="*/ 2822251 w 3297672"/>
                <a:gd name="connsiteY14" fmla="*/ 3338346 h 4607171"/>
                <a:gd name="connsiteX15" fmla="*/ 1202310 w 3297672"/>
                <a:gd name="connsiteY15" fmla="*/ 441803 h 4607171"/>
                <a:gd name="connsiteX16" fmla="*/ 202363 w 3297672"/>
                <a:gd name="connsiteY16" fmla="*/ 441803 h 4607171"/>
                <a:gd name="connsiteX17" fmla="*/ 0 w 3297672"/>
                <a:gd name="connsiteY17" fmla="*/ 239440 h 4607171"/>
                <a:gd name="connsiteX18" fmla="*/ 0 w 3297672"/>
                <a:gd name="connsiteY18" fmla="*/ 202363 h 4607171"/>
                <a:gd name="connsiteX19" fmla="*/ 123594 w 3297672"/>
                <a:gd name="connsiteY19" fmla="*/ 15903 h 460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97672" h="4607171">
                  <a:moveTo>
                    <a:pt x="123594" y="15903"/>
                  </a:moveTo>
                  <a:cubicBezTo>
                    <a:pt x="147805" y="5663"/>
                    <a:pt x="174423" y="0"/>
                    <a:pt x="202363" y="0"/>
                  </a:cubicBezTo>
                  <a:lnTo>
                    <a:pt x="1340966" y="0"/>
                  </a:lnTo>
                  <a:cubicBezTo>
                    <a:pt x="1410817" y="0"/>
                    <a:pt x="1472403" y="35391"/>
                    <a:pt x="1508769" y="89220"/>
                  </a:cubicBezTo>
                  <a:lnTo>
                    <a:pt x="1514427" y="99645"/>
                  </a:lnTo>
                  <a:lnTo>
                    <a:pt x="1528034" y="119096"/>
                  </a:lnTo>
                  <a:lnTo>
                    <a:pt x="3271891" y="3237209"/>
                  </a:lnTo>
                  <a:cubicBezTo>
                    <a:pt x="3299168" y="3285980"/>
                    <a:pt x="3304093" y="3341191"/>
                    <a:pt x="3290007" y="3391027"/>
                  </a:cubicBezTo>
                  <a:lnTo>
                    <a:pt x="3266368" y="3437834"/>
                  </a:lnTo>
                  <a:lnTo>
                    <a:pt x="3250716" y="3482358"/>
                  </a:lnTo>
                  <a:lnTo>
                    <a:pt x="2639514" y="4508344"/>
                  </a:lnTo>
                  <a:cubicBezTo>
                    <a:pt x="2582316" y="4604360"/>
                    <a:pt x="2458111" y="4635828"/>
                    <a:pt x="2362095" y="4578629"/>
                  </a:cubicBezTo>
                  <a:lnTo>
                    <a:pt x="2330242" y="4559654"/>
                  </a:lnTo>
                  <a:cubicBezTo>
                    <a:pt x="2234225" y="4502455"/>
                    <a:pt x="2202758" y="4378250"/>
                    <a:pt x="2259957" y="4282234"/>
                  </a:cubicBezTo>
                  <a:lnTo>
                    <a:pt x="2822251" y="3338346"/>
                  </a:lnTo>
                  <a:lnTo>
                    <a:pt x="1202310" y="441803"/>
                  </a:lnTo>
                  <a:lnTo>
                    <a:pt x="202363" y="441803"/>
                  </a:lnTo>
                  <a:cubicBezTo>
                    <a:pt x="90601" y="441803"/>
                    <a:pt x="0" y="351202"/>
                    <a:pt x="0" y="239440"/>
                  </a:cubicBezTo>
                  <a:lnTo>
                    <a:pt x="0" y="202363"/>
                  </a:lnTo>
                  <a:cubicBezTo>
                    <a:pt x="0" y="118542"/>
                    <a:pt x="50963" y="46623"/>
                    <a:pt x="123594" y="15903"/>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88" name="Freeform 287"/>
            <p:cNvSpPr/>
            <p:nvPr/>
          </p:nvSpPr>
          <p:spPr bwMode="auto">
            <a:xfrm rot="12600000">
              <a:off x="6236727" y="5077283"/>
              <a:ext cx="720092" cy="1006039"/>
            </a:xfrm>
            <a:custGeom>
              <a:avLst/>
              <a:gdLst>
                <a:gd name="connsiteX0" fmla="*/ 123594 w 3297672"/>
                <a:gd name="connsiteY0" fmla="*/ 15903 h 4607171"/>
                <a:gd name="connsiteX1" fmla="*/ 202363 w 3297672"/>
                <a:gd name="connsiteY1" fmla="*/ 0 h 4607171"/>
                <a:gd name="connsiteX2" fmla="*/ 1340966 w 3297672"/>
                <a:gd name="connsiteY2" fmla="*/ 0 h 4607171"/>
                <a:gd name="connsiteX3" fmla="*/ 1508769 w 3297672"/>
                <a:gd name="connsiteY3" fmla="*/ 89220 h 4607171"/>
                <a:gd name="connsiteX4" fmla="*/ 1514427 w 3297672"/>
                <a:gd name="connsiteY4" fmla="*/ 99645 h 4607171"/>
                <a:gd name="connsiteX5" fmla="*/ 1528034 w 3297672"/>
                <a:gd name="connsiteY5" fmla="*/ 119096 h 4607171"/>
                <a:gd name="connsiteX6" fmla="*/ 3271891 w 3297672"/>
                <a:gd name="connsiteY6" fmla="*/ 3237209 h 4607171"/>
                <a:gd name="connsiteX7" fmla="*/ 3290007 w 3297672"/>
                <a:gd name="connsiteY7" fmla="*/ 3391027 h 4607171"/>
                <a:gd name="connsiteX8" fmla="*/ 3266368 w 3297672"/>
                <a:gd name="connsiteY8" fmla="*/ 3437834 h 4607171"/>
                <a:gd name="connsiteX9" fmla="*/ 3250716 w 3297672"/>
                <a:gd name="connsiteY9" fmla="*/ 3482358 h 4607171"/>
                <a:gd name="connsiteX10" fmla="*/ 2639514 w 3297672"/>
                <a:gd name="connsiteY10" fmla="*/ 4508344 h 4607171"/>
                <a:gd name="connsiteX11" fmla="*/ 2362095 w 3297672"/>
                <a:gd name="connsiteY11" fmla="*/ 4578629 h 4607171"/>
                <a:gd name="connsiteX12" fmla="*/ 2330242 w 3297672"/>
                <a:gd name="connsiteY12" fmla="*/ 4559654 h 4607171"/>
                <a:gd name="connsiteX13" fmla="*/ 2259957 w 3297672"/>
                <a:gd name="connsiteY13" fmla="*/ 4282234 h 4607171"/>
                <a:gd name="connsiteX14" fmla="*/ 2822251 w 3297672"/>
                <a:gd name="connsiteY14" fmla="*/ 3338346 h 4607171"/>
                <a:gd name="connsiteX15" fmla="*/ 1202310 w 3297672"/>
                <a:gd name="connsiteY15" fmla="*/ 441803 h 4607171"/>
                <a:gd name="connsiteX16" fmla="*/ 202363 w 3297672"/>
                <a:gd name="connsiteY16" fmla="*/ 441803 h 4607171"/>
                <a:gd name="connsiteX17" fmla="*/ 0 w 3297672"/>
                <a:gd name="connsiteY17" fmla="*/ 239440 h 4607171"/>
                <a:gd name="connsiteX18" fmla="*/ 0 w 3297672"/>
                <a:gd name="connsiteY18" fmla="*/ 202363 h 4607171"/>
                <a:gd name="connsiteX19" fmla="*/ 123594 w 3297672"/>
                <a:gd name="connsiteY19" fmla="*/ 15903 h 460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97672" h="4607171">
                  <a:moveTo>
                    <a:pt x="123594" y="15903"/>
                  </a:moveTo>
                  <a:cubicBezTo>
                    <a:pt x="147805" y="5663"/>
                    <a:pt x="174423" y="0"/>
                    <a:pt x="202363" y="0"/>
                  </a:cubicBezTo>
                  <a:lnTo>
                    <a:pt x="1340966" y="0"/>
                  </a:lnTo>
                  <a:cubicBezTo>
                    <a:pt x="1410817" y="0"/>
                    <a:pt x="1472403" y="35391"/>
                    <a:pt x="1508769" y="89220"/>
                  </a:cubicBezTo>
                  <a:lnTo>
                    <a:pt x="1514427" y="99645"/>
                  </a:lnTo>
                  <a:lnTo>
                    <a:pt x="1528034" y="119096"/>
                  </a:lnTo>
                  <a:lnTo>
                    <a:pt x="3271891" y="3237209"/>
                  </a:lnTo>
                  <a:cubicBezTo>
                    <a:pt x="3299168" y="3285980"/>
                    <a:pt x="3304093" y="3341191"/>
                    <a:pt x="3290007" y="3391027"/>
                  </a:cubicBezTo>
                  <a:lnTo>
                    <a:pt x="3266368" y="3437834"/>
                  </a:lnTo>
                  <a:lnTo>
                    <a:pt x="3250716" y="3482358"/>
                  </a:lnTo>
                  <a:lnTo>
                    <a:pt x="2639514" y="4508344"/>
                  </a:lnTo>
                  <a:cubicBezTo>
                    <a:pt x="2582316" y="4604360"/>
                    <a:pt x="2458111" y="4635828"/>
                    <a:pt x="2362095" y="4578629"/>
                  </a:cubicBezTo>
                  <a:lnTo>
                    <a:pt x="2330242" y="4559654"/>
                  </a:lnTo>
                  <a:cubicBezTo>
                    <a:pt x="2234225" y="4502455"/>
                    <a:pt x="2202758" y="4378250"/>
                    <a:pt x="2259957" y="4282234"/>
                  </a:cubicBezTo>
                  <a:lnTo>
                    <a:pt x="2822251" y="3338346"/>
                  </a:lnTo>
                  <a:lnTo>
                    <a:pt x="1202310" y="441803"/>
                  </a:lnTo>
                  <a:lnTo>
                    <a:pt x="202363" y="441803"/>
                  </a:lnTo>
                  <a:cubicBezTo>
                    <a:pt x="90601" y="441803"/>
                    <a:pt x="0" y="351202"/>
                    <a:pt x="0" y="239440"/>
                  </a:cubicBezTo>
                  <a:lnTo>
                    <a:pt x="0" y="202363"/>
                  </a:lnTo>
                  <a:cubicBezTo>
                    <a:pt x="0" y="118542"/>
                    <a:pt x="50963" y="46623"/>
                    <a:pt x="123594" y="15903"/>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92" name="Group 291"/>
          <p:cNvGrpSpPr/>
          <p:nvPr/>
        </p:nvGrpSpPr>
        <p:grpSpPr>
          <a:xfrm>
            <a:off x="5991663" y="2627273"/>
            <a:ext cx="1654999" cy="491923"/>
            <a:chOff x="5998979" y="2622875"/>
            <a:chExt cx="1622695" cy="482321"/>
          </a:xfrm>
        </p:grpSpPr>
        <p:sp>
          <p:nvSpPr>
            <p:cNvPr id="293" name="Rectangle 292"/>
            <p:cNvSpPr/>
            <p:nvPr/>
          </p:nvSpPr>
          <p:spPr>
            <a:xfrm>
              <a:off x="6500990" y="2681604"/>
              <a:ext cx="1120684" cy="404674"/>
            </a:xfrm>
            <a:prstGeom prst="rect">
              <a:avLst/>
            </a:prstGeom>
          </p:spPr>
          <p:txBody>
            <a:bodyPr wrap="square">
              <a:spAutoFit/>
            </a:bodyPr>
            <a:lstStyle/>
            <a:p>
              <a:pPr defTabSz="950973">
                <a:lnSpc>
                  <a:spcPct val="90000"/>
                </a:lnSpc>
              </a:pPr>
              <a:r>
                <a:rPr lang="en-US" sz="1121" dirty="0">
                  <a:gradFill>
                    <a:gsLst>
                      <a:gs pos="0">
                        <a:srgbClr val="FFFFFF"/>
                      </a:gs>
                      <a:gs pos="100000">
                        <a:srgbClr val="FFFFFF"/>
                      </a:gs>
                    </a:gsLst>
                    <a:lin ang="5400000" scaled="0"/>
                  </a:gradFill>
                  <a:ea typeface="Segoe UI" pitchFamily="34" charset="0"/>
                  <a:cs typeface="Segoe UI Semibold" panose="020B0702040204020203" pitchFamily="34" charset="0"/>
                </a:rPr>
                <a:t>Automation Service</a:t>
              </a:r>
            </a:p>
          </p:txBody>
        </p:sp>
        <p:pic>
          <p:nvPicPr>
            <p:cNvPr id="294" name="Picture 15"/>
            <p:cNvPicPr>
              <a:picLocks noChangeAspect="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5998979" y="2622875"/>
              <a:ext cx="534574" cy="4823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296" name="TextBox 295"/>
          <p:cNvSpPr txBox="1"/>
          <p:nvPr/>
        </p:nvSpPr>
        <p:spPr>
          <a:xfrm>
            <a:off x="10415424" y="2155270"/>
            <a:ext cx="1222743" cy="351902"/>
          </a:xfrm>
          <a:prstGeom prst="rect">
            <a:avLst/>
          </a:prstGeom>
          <a:noFill/>
        </p:spPr>
        <p:txBody>
          <a:bodyPr wrap="square" lIns="0" tIns="0" rIns="0" bIns="0" rtlCol="0">
            <a:spAutoFit/>
          </a:bodyPr>
          <a:lstStyle/>
          <a:p>
            <a:pPr defTabSz="950973"/>
            <a:r>
              <a:rPr lang="en-US" sz="1121" spc="-31" dirty="0">
                <a:gradFill>
                  <a:gsLst>
                    <a:gs pos="0">
                      <a:srgbClr val="FFFFFF"/>
                    </a:gs>
                    <a:gs pos="100000">
                      <a:srgbClr val="FFFFFF"/>
                    </a:gs>
                  </a:gsLst>
                  <a:lin ang="5400000" scaled="0"/>
                </a:gradFill>
                <a:ea typeface="Segoe UI" pitchFamily="34" charset="0"/>
                <a:cs typeface="Segoe UI" pitchFamily="34" charset="0"/>
              </a:rPr>
              <a:t>Visual Studio Online Application Insights</a:t>
            </a:r>
          </a:p>
        </p:txBody>
      </p:sp>
      <p:sp>
        <p:nvSpPr>
          <p:cNvPr id="297" name="TextBox 296"/>
          <p:cNvSpPr txBox="1"/>
          <p:nvPr/>
        </p:nvSpPr>
        <p:spPr>
          <a:xfrm>
            <a:off x="6732459" y="6043872"/>
            <a:ext cx="1937374" cy="646803"/>
          </a:xfrm>
          <a:prstGeom prst="rect">
            <a:avLst/>
          </a:prstGeom>
          <a:noFill/>
        </p:spPr>
        <p:txBody>
          <a:bodyPr wrap="none" lIns="186494" tIns="149195" rIns="186494" bIns="149195" rtlCol="0">
            <a:spAutoFit/>
          </a:bodyPr>
          <a:lstStyle/>
          <a:p>
            <a:pPr defTabSz="950973">
              <a:lnSpc>
                <a:spcPct val="90000"/>
              </a:lnSpc>
            </a:pPr>
            <a:r>
              <a:rPr lang="en-US" sz="1223" dirty="0">
                <a:gradFill>
                  <a:gsLst>
                    <a:gs pos="0">
                      <a:srgbClr val="FFFFFF"/>
                    </a:gs>
                    <a:gs pos="100000">
                      <a:srgbClr val="FFFFFF"/>
                    </a:gs>
                  </a:gsLst>
                  <a:lin ang="5400000" scaled="0"/>
                </a:gradFill>
                <a:ea typeface="Segoe UI" pitchFamily="34" charset="0"/>
                <a:cs typeface="Segoe UI" pitchFamily="34" charset="0"/>
              </a:rPr>
              <a:t>Release Management </a:t>
            </a:r>
            <a:br>
              <a:rPr lang="en-US" sz="1223" dirty="0">
                <a:gradFill>
                  <a:gsLst>
                    <a:gs pos="0">
                      <a:srgbClr val="FFFFFF"/>
                    </a:gs>
                    <a:gs pos="100000">
                      <a:srgbClr val="FFFFFF"/>
                    </a:gs>
                  </a:gsLst>
                  <a:lin ang="5400000" scaled="0"/>
                </a:gradFill>
                <a:ea typeface="Segoe UI" pitchFamily="34" charset="0"/>
                <a:cs typeface="Segoe UI" pitchFamily="34" charset="0"/>
              </a:rPr>
            </a:br>
            <a:r>
              <a:rPr lang="en-US" sz="1223" dirty="0">
                <a:gradFill>
                  <a:gsLst>
                    <a:gs pos="0">
                      <a:srgbClr val="FFFFFF"/>
                    </a:gs>
                    <a:gs pos="100000">
                      <a:srgbClr val="FFFFFF"/>
                    </a:gs>
                  </a:gsLst>
                  <a:lin ang="5400000" scaled="0"/>
                </a:gradFill>
                <a:ea typeface="Segoe UI" pitchFamily="34" charset="0"/>
                <a:cs typeface="Segoe UI" pitchFamily="34" charset="0"/>
              </a:rPr>
              <a:t>for Visual Studio</a:t>
            </a:r>
          </a:p>
        </p:txBody>
      </p:sp>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09123" y="1426579"/>
            <a:ext cx="1435344" cy="570856"/>
          </a:xfrm>
          <a:prstGeom prst="rect">
            <a:avLst/>
          </a:prstGeom>
        </p:spPr>
      </p:pic>
      <p:pic>
        <p:nvPicPr>
          <p:cNvPr id="240" name="Picture 2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74812" y="1386473"/>
            <a:ext cx="1435344" cy="570856"/>
          </a:xfrm>
          <a:prstGeom prst="rect">
            <a:avLst/>
          </a:prstGeom>
        </p:spPr>
      </p:pic>
      <p:pic>
        <p:nvPicPr>
          <p:cNvPr id="241" name="Picture 2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823898" y="6135495"/>
            <a:ext cx="1040576" cy="413851"/>
          </a:xfrm>
          <a:prstGeom prst="rect">
            <a:avLst/>
          </a:prstGeom>
        </p:spPr>
      </p:pic>
      <p:pic>
        <p:nvPicPr>
          <p:cNvPr id="5" name="Picture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2776" y="4701766"/>
            <a:ext cx="1718284" cy="343787"/>
          </a:xfrm>
          <a:prstGeom prst="rect">
            <a:avLst/>
          </a:prstGeom>
        </p:spPr>
      </p:pic>
      <p:pic>
        <p:nvPicPr>
          <p:cNvPr id="247" name="Picture 24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37201" y="3921442"/>
            <a:ext cx="1718284" cy="343787"/>
          </a:xfrm>
          <a:prstGeom prst="rect">
            <a:avLst/>
          </a:prstGeom>
        </p:spPr>
      </p:pic>
      <p:pic>
        <p:nvPicPr>
          <p:cNvPr id="249" name="Picture 24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38973" y="1486267"/>
            <a:ext cx="1718284" cy="343787"/>
          </a:xfrm>
          <a:prstGeom prst="rect">
            <a:avLst/>
          </a:prstGeom>
        </p:spPr>
      </p:pic>
      <p:sp>
        <p:nvSpPr>
          <p:cNvPr id="250" name="TextBox 249"/>
          <p:cNvSpPr txBox="1"/>
          <p:nvPr/>
        </p:nvSpPr>
        <p:spPr>
          <a:xfrm>
            <a:off x="1322219" y="6256386"/>
            <a:ext cx="1755041" cy="191959"/>
          </a:xfrm>
          <a:prstGeom prst="rect">
            <a:avLst/>
          </a:prstGeom>
          <a:noFill/>
        </p:spPr>
        <p:txBody>
          <a:bodyPr wrap="square" lIns="0" tIns="0" rIns="0" bIns="0" rtlCol="0">
            <a:spAutoFit/>
          </a:bodyPr>
          <a:lstStyle/>
          <a:p>
            <a:pPr defTabSz="950973"/>
            <a:r>
              <a:rPr lang="en-US" sz="1223" dirty="0">
                <a:gradFill>
                  <a:gsLst>
                    <a:gs pos="0">
                      <a:srgbClr val="FFFFFF"/>
                    </a:gs>
                    <a:gs pos="100000">
                      <a:srgbClr val="FFFFFF"/>
                    </a:gs>
                  </a:gsLst>
                  <a:lin ang="5400000" scaled="0"/>
                </a:gradFill>
                <a:ea typeface="Segoe UI" pitchFamily="34" charset="0"/>
                <a:cs typeface="Segoe UI" pitchFamily="34" charset="0"/>
              </a:rPr>
              <a:t>Team Foundation Server</a:t>
            </a:r>
          </a:p>
        </p:txBody>
      </p:sp>
      <p:pic>
        <p:nvPicPr>
          <p:cNvPr id="251" name="Picture 25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68427" y="6180473"/>
            <a:ext cx="1718284" cy="343787"/>
          </a:xfrm>
          <a:prstGeom prst="rect">
            <a:avLst/>
          </a:prstGeom>
        </p:spPr>
      </p:pic>
      <p:sp>
        <p:nvSpPr>
          <p:cNvPr id="7" name="TextBox 6"/>
          <p:cNvSpPr txBox="1"/>
          <p:nvPr/>
        </p:nvSpPr>
        <p:spPr>
          <a:xfrm>
            <a:off x="577141" y="3053985"/>
            <a:ext cx="2882617" cy="499107"/>
          </a:xfrm>
          <a:prstGeom prst="rect">
            <a:avLst/>
          </a:prstGeom>
          <a:noFill/>
        </p:spPr>
        <p:txBody>
          <a:bodyPr wrap="square" lIns="186521" tIns="149217" rIns="186521" bIns="149217" rtlCol="0">
            <a:spAutoFit/>
          </a:bodyPr>
          <a:lstStyle/>
          <a:p>
            <a:pPr algn="ctr" eaLnBrk="0" fontAlgn="base" hangingPunct="0">
              <a:lnSpc>
                <a:spcPct val="90000"/>
              </a:lnSpc>
              <a:spcBef>
                <a:spcPct val="0"/>
              </a:spcBef>
              <a:spcAft>
                <a:spcPts val="612"/>
              </a:spcAft>
            </a:pPr>
            <a:r>
              <a:rPr lang="en-US" sz="1428" dirty="0">
                <a:gradFill>
                  <a:gsLst>
                    <a:gs pos="2917">
                      <a:prstClr val="white"/>
                    </a:gs>
                    <a:gs pos="30000">
                      <a:prstClr val="white"/>
                    </a:gs>
                  </a:gsLst>
                  <a:lin ang="5400000" scaled="0"/>
                </a:gradFill>
                <a:latin typeface="Calibri" panose="020F0502020204030204" pitchFamily="34" charset="0"/>
              </a:rPr>
              <a:t>Developer Workstations</a:t>
            </a:r>
          </a:p>
        </p:txBody>
      </p:sp>
      <p:grpSp>
        <p:nvGrpSpPr>
          <p:cNvPr id="16" name="Group 15"/>
          <p:cNvGrpSpPr/>
          <p:nvPr/>
        </p:nvGrpSpPr>
        <p:grpSpPr>
          <a:xfrm>
            <a:off x="798800" y="3460293"/>
            <a:ext cx="2368986" cy="465834"/>
            <a:chOff x="782344" y="3392752"/>
            <a:chExt cx="2322746" cy="456741"/>
          </a:xfrm>
        </p:grpSpPr>
        <p:grpSp>
          <p:nvGrpSpPr>
            <p:cNvPr id="19" name="Group 18"/>
            <p:cNvGrpSpPr/>
            <p:nvPr/>
          </p:nvGrpSpPr>
          <p:grpSpPr>
            <a:xfrm>
              <a:off x="782344" y="3393987"/>
              <a:ext cx="589953" cy="454188"/>
              <a:chOff x="688638" y="3388251"/>
              <a:chExt cx="453196" cy="372941"/>
            </a:xfrm>
          </p:grpSpPr>
          <p:sp>
            <p:nvSpPr>
              <p:cNvPr id="8" name="Rectangle 7"/>
              <p:cNvSpPr/>
              <p:nvPr/>
            </p:nvSpPr>
            <p:spPr bwMode="auto">
              <a:xfrm>
                <a:off x="688638" y="3388251"/>
                <a:ext cx="453196" cy="274517"/>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0" fontAlgn="base" hangingPunct="0">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Connector 9"/>
              <p:cNvCxnSpPr/>
              <p:nvPr/>
            </p:nvCxnSpPr>
            <p:spPr>
              <a:xfrm>
                <a:off x="754507" y="3755068"/>
                <a:ext cx="328241" cy="0"/>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Arc 10"/>
              <p:cNvSpPr/>
              <p:nvPr/>
            </p:nvSpPr>
            <p:spPr>
              <a:xfrm rot="5400000">
                <a:off x="722648" y="3601268"/>
                <a:ext cx="177012" cy="141648"/>
              </a:xfrm>
              <a:prstGeom prst="arc">
                <a:avLst>
                  <a:gd name="adj1" fmla="val 16177955"/>
                  <a:gd name="adj2" fmla="val 21599874"/>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eaLnBrk="0" fontAlgn="base" hangingPunct="0">
                  <a:spcBef>
                    <a:spcPct val="0"/>
                  </a:spcBef>
                  <a:spcAft>
                    <a:spcPct val="0"/>
                  </a:spcAft>
                </a:pPr>
                <a:endParaRPr lang="en-US" sz="1836">
                  <a:solidFill>
                    <a:prstClr val="white"/>
                  </a:solidFill>
                </a:endParaRPr>
              </a:p>
            </p:txBody>
          </p:sp>
          <p:sp>
            <p:nvSpPr>
              <p:cNvPr id="253" name="Arc 252"/>
              <p:cNvSpPr/>
              <p:nvPr/>
            </p:nvSpPr>
            <p:spPr>
              <a:xfrm rot="5400000" flipV="1">
                <a:off x="938694" y="3602133"/>
                <a:ext cx="177012" cy="141105"/>
              </a:xfrm>
              <a:prstGeom prst="arc">
                <a:avLst>
                  <a:gd name="adj1" fmla="val 16177955"/>
                  <a:gd name="adj2" fmla="val 21599874"/>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eaLnBrk="0" fontAlgn="base" hangingPunct="0">
                  <a:spcBef>
                    <a:spcPct val="0"/>
                  </a:spcBef>
                  <a:spcAft>
                    <a:spcPct val="0"/>
                  </a:spcAft>
                </a:pPr>
                <a:endParaRPr lang="en-US" sz="1836">
                  <a:solidFill>
                    <a:prstClr val="white"/>
                  </a:solidFill>
                </a:endParaRPr>
              </a:p>
            </p:txBody>
          </p:sp>
          <p:sp>
            <p:nvSpPr>
              <p:cNvPr id="12" name="Rectangle 11"/>
              <p:cNvSpPr/>
              <p:nvPr/>
            </p:nvSpPr>
            <p:spPr bwMode="auto">
              <a:xfrm>
                <a:off x="881979" y="3671499"/>
                <a:ext cx="74669" cy="835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0" fontAlgn="base" hangingPunct="0">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Isosceles Triangle 12"/>
              <p:cNvSpPr/>
              <p:nvPr/>
            </p:nvSpPr>
            <p:spPr bwMode="auto">
              <a:xfrm>
                <a:off x="850876" y="3697428"/>
                <a:ext cx="65293" cy="4652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0" fontAlgn="base" hangingPunct="0">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Isosceles Triangle 13"/>
              <p:cNvSpPr/>
              <p:nvPr/>
            </p:nvSpPr>
            <p:spPr bwMode="auto">
              <a:xfrm>
                <a:off x="904999" y="3685595"/>
                <a:ext cx="85838" cy="6209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0" fontAlgn="base" hangingPunct="0">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14" name="Group 313"/>
            <p:cNvGrpSpPr/>
            <p:nvPr/>
          </p:nvGrpSpPr>
          <p:grpSpPr>
            <a:xfrm>
              <a:off x="1652094" y="3392752"/>
              <a:ext cx="589953" cy="454188"/>
              <a:chOff x="688638" y="3388251"/>
              <a:chExt cx="453196" cy="372941"/>
            </a:xfrm>
          </p:grpSpPr>
          <p:sp>
            <p:nvSpPr>
              <p:cNvPr id="315" name="Rectangle 314"/>
              <p:cNvSpPr/>
              <p:nvPr/>
            </p:nvSpPr>
            <p:spPr bwMode="auto">
              <a:xfrm>
                <a:off x="688638" y="3388251"/>
                <a:ext cx="453196" cy="274517"/>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0" fontAlgn="base" hangingPunct="0">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16" name="Straight Connector 315"/>
              <p:cNvCxnSpPr/>
              <p:nvPr/>
            </p:nvCxnSpPr>
            <p:spPr>
              <a:xfrm>
                <a:off x="754507" y="3755068"/>
                <a:ext cx="328241" cy="0"/>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7" name="Arc 316"/>
              <p:cNvSpPr/>
              <p:nvPr/>
            </p:nvSpPr>
            <p:spPr>
              <a:xfrm rot="5400000">
                <a:off x="722648" y="3601268"/>
                <a:ext cx="177012" cy="141648"/>
              </a:xfrm>
              <a:prstGeom prst="arc">
                <a:avLst>
                  <a:gd name="adj1" fmla="val 16177955"/>
                  <a:gd name="adj2" fmla="val 21599874"/>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eaLnBrk="0" fontAlgn="base" hangingPunct="0">
                  <a:spcBef>
                    <a:spcPct val="0"/>
                  </a:spcBef>
                  <a:spcAft>
                    <a:spcPct val="0"/>
                  </a:spcAft>
                </a:pPr>
                <a:endParaRPr lang="en-US" sz="1836">
                  <a:solidFill>
                    <a:prstClr val="white"/>
                  </a:solidFill>
                </a:endParaRPr>
              </a:p>
            </p:txBody>
          </p:sp>
          <p:sp>
            <p:nvSpPr>
              <p:cNvPr id="318" name="Arc 317"/>
              <p:cNvSpPr/>
              <p:nvPr/>
            </p:nvSpPr>
            <p:spPr>
              <a:xfrm rot="5400000" flipV="1">
                <a:off x="938694" y="3602133"/>
                <a:ext cx="177012" cy="141105"/>
              </a:xfrm>
              <a:prstGeom prst="arc">
                <a:avLst>
                  <a:gd name="adj1" fmla="val 16177955"/>
                  <a:gd name="adj2" fmla="val 21599874"/>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eaLnBrk="0" fontAlgn="base" hangingPunct="0">
                  <a:spcBef>
                    <a:spcPct val="0"/>
                  </a:spcBef>
                  <a:spcAft>
                    <a:spcPct val="0"/>
                  </a:spcAft>
                </a:pPr>
                <a:endParaRPr lang="en-US" sz="1836">
                  <a:solidFill>
                    <a:prstClr val="white"/>
                  </a:solidFill>
                </a:endParaRPr>
              </a:p>
            </p:txBody>
          </p:sp>
          <p:sp>
            <p:nvSpPr>
              <p:cNvPr id="319" name="Rectangle 318"/>
              <p:cNvSpPr/>
              <p:nvPr/>
            </p:nvSpPr>
            <p:spPr bwMode="auto">
              <a:xfrm>
                <a:off x="881979" y="3671499"/>
                <a:ext cx="74669" cy="835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0" fontAlgn="base" hangingPunct="0">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20" name="Isosceles Triangle 319"/>
              <p:cNvSpPr/>
              <p:nvPr/>
            </p:nvSpPr>
            <p:spPr bwMode="auto">
              <a:xfrm>
                <a:off x="850876" y="3697428"/>
                <a:ext cx="65293" cy="4652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0" fontAlgn="base" hangingPunct="0">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21" name="Isosceles Triangle 320"/>
              <p:cNvSpPr/>
              <p:nvPr/>
            </p:nvSpPr>
            <p:spPr bwMode="auto">
              <a:xfrm>
                <a:off x="904999" y="3685595"/>
                <a:ext cx="85838" cy="6209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0" fontAlgn="base" hangingPunct="0">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23" name="Group 322"/>
            <p:cNvGrpSpPr/>
            <p:nvPr/>
          </p:nvGrpSpPr>
          <p:grpSpPr>
            <a:xfrm>
              <a:off x="2515137" y="3395305"/>
              <a:ext cx="589953" cy="454188"/>
              <a:chOff x="688638" y="3388251"/>
              <a:chExt cx="453196" cy="372941"/>
            </a:xfrm>
          </p:grpSpPr>
          <p:sp>
            <p:nvSpPr>
              <p:cNvPr id="324" name="Rectangle 323"/>
              <p:cNvSpPr/>
              <p:nvPr/>
            </p:nvSpPr>
            <p:spPr bwMode="auto">
              <a:xfrm>
                <a:off x="688638" y="3388251"/>
                <a:ext cx="453196" cy="274517"/>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0" fontAlgn="base" hangingPunct="0">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25" name="Straight Connector 324"/>
              <p:cNvCxnSpPr/>
              <p:nvPr/>
            </p:nvCxnSpPr>
            <p:spPr>
              <a:xfrm>
                <a:off x="754507" y="3755068"/>
                <a:ext cx="328241" cy="0"/>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6" name="Arc 325"/>
              <p:cNvSpPr/>
              <p:nvPr/>
            </p:nvSpPr>
            <p:spPr>
              <a:xfrm rot="5400000">
                <a:off x="722648" y="3601268"/>
                <a:ext cx="177012" cy="141648"/>
              </a:xfrm>
              <a:prstGeom prst="arc">
                <a:avLst>
                  <a:gd name="adj1" fmla="val 16177955"/>
                  <a:gd name="adj2" fmla="val 21599874"/>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eaLnBrk="0" fontAlgn="base" hangingPunct="0">
                  <a:spcBef>
                    <a:spcPct val="0"/>
                  </a:spcBef>
                  <a:spcAft>
                    <a:spcPct val="0"/>
                  </a:spcAft>
                </a:pPr>
                <a:endParaRPr lang="en-US" sz="1836">
                  <a:solidFill>
                    <a:prstClr val="white"/>
                  </a:solidFill>
                </a:endParaRPr>
              </a:p>
            </p:txBody>
          </p:sp>
          <p:sp>
            <p:nvSpPr>
              <p:cNvPr id="327" name="Arc 326"/>
              <p:cNvSpPr/>
              <p:nvPr/>
            </p:nvSpPr>
            <p:spPr>
              <a:xfrm rot="5400000" flipV="1">
                <a:off x="938694" y="3602133"/>
                <a:ext cx="177012" cy="141105"/>
              </a:xfrm>
              <a:prstGeom prst="arc">
                <a:avLst>
                  <a:gd name="adj1" fmla="val 16177955"/>
                  <a:gd name="adj2" fmla="val 21599874"/>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eaLnBrk="0" fontAlgn="base" hangingPunct="0">
                  <a:spcBef>
                    <a:spcPct val="0"/>
                  </a:spcBef>
                  <a:spcAft>
                    <a:spcPct val="0"/>
                  </a:spcAft>
                </a:pPr>
                <a:endParaRPr lang="en-US" sz="1836">
                  <a:solidFill>
                    <a:prstClr val="white"/>
                  </a:solidFill>
                </a:endParaRPr>
              </a:p>
            </p:txBody>
          </p:sp>
          <p:sp>
            <p:nvSpPr>
              <p:cNvPr id="328" name="Rectangle 327"/>
              <p:cNvSpPr/>
              <p:nvPr/>
            </p:nvSpPr>
            <p:spPr bwMode="auto">
              <a:xfrm>
                <a:off x="881979" y="3671499"/>
                <a:ext cx="74669" cy="835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0" fontAlgn="base" hangingPunct="0">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29" name="Isosceles Triangle 328"/>
              <p:cNvSpPr/>
              <p:nvPr/>
            </p:nvSpPr>
            <p:spPr bwMode="auto">
              <a:xfrm>
                <a:off x="850876" y="3697428"/>
                <a:ext cx="65293" cy="4652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0" fontAlgn="base" hangingPunct="0">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30" name="Isosceles Triangle 329"/>
              <p:cNvSpPr/>
              <p:nvPr/>
            </p:nvSpPr>
            <p:spPr bwMode="auto">
              <a:xfrm>
                <a:off x="904999" y="3685595"/>
                <a:ext cx="85838" cy="6209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0" fontAlgn="base" hangingPunct="0">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343" name="Rounded Rectangle 342"/>
          <p:cNvSpPr/>
          <p:nvPr/>
        </p:nvSpPr>
        <p:spPr bwMode="auto">
          <a:xfrm>
            <a:off x="7971486" y="5063228"/>
            <a:ext cx="1906497" cy="574573"/>
          </a:xfrm>
          <a:prstGeom prst="roundRect">
            <a:avLst>
              <a:gd name="adj" fmla="val 0"/>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45706" numCol="1" spcCol="0" rtlCol="0" fromWordArt="0" anchor="b" anchorCtr="0" forceAA="0" compatLnSpc="1">
            <a:prstTxWarp prst="textNoShape">
              <a:avLst/>
            </a:prstTxWarp>
            <a:noAutofit/>
          </a:bodyPr>
          <a:lstStyle/>
          <a:p>
            <a:pPr algn="ctr" defTabSz="932114" fontAlgn="base">
              <a:lnSpc>
                <a:spcPct val="90000"/>
              </a:lnSpc>
              <a:spcBef>
                <a:spcPct val="0"/>
              </a:spcBef>
              <a:spcAft>
                <a:spcPct val="0"/>
              </a:spcAft>
            </a:pPr>
            <a:r>
              <a:rPr lang="en-US" sz="1428" dirty="0">
                <a:solidFill>
                  <a:srgbClr val="FFFFFF"/>
                </a:solidFill>
                <a:latin typeface="Segoe UI Light"/>
                <a:ea typeface="Segoe UI" pitchFamily="34" charset="0"/>
                <a:cs typeface="Segoe UI" pitchFamily="34" charset="0"/>
              </a:rPr>
              <a:t>Dev/Test</a:t>
            </a:r>
          </a:p>
        </p:txBody>
      </p:sp>
      <p:cxnSp>
        <p:nvCxnSpPr>
          <p:cNvPr id="15" name="Straight Connector 14"/>
          <p:cNvCxnSpPr/>
          <p:nvPr/>
        </p:nvCxnSpPr>
        <p:spPr>
          <a:xfrm>
            <a:off x="643434" y="6589218"/>
            <a:ext cx="11240466"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643433" y="5650385"/>
            <a:ext cx="276523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a:off x="3752104" y="5650385"/>
            <a:ext cx="1800272"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a:off x="3752104" y="2972971"/>
            <a:ext cx="1800272"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a:off x="5908047" y="5650385"/>
            <a:ext cx="1800272"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a:off x="10159081" y="5650385"/>
            <a:ext cx="1800272"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58" name="Picture 6" descr="C:\temp\VS_Wht_rgb.png"/>
          <p:cNvPicPr>
            <a:picLocks noChangeAspect="1" noChangeArrowheads="1"/>
          </p:cNvPicPr>
          <p:nvPr/>
        </p:nvPicPr>
        <p:blipFill>
          <a:blip r:embed="rId10" cstate="print">
            <a:extLst>
              <a:ext uri="{28A0092B-C50C-407E-A947-70E740481C1C}">
                <a14:useLocalDpi xmlns:a14="http://schemas.microsoft.com/office/drawing/2010/main" val="0"/>
              </a:ext>
            </a:extLst>
          </a:blip>
          <a:srcRect l="4938" t="21764" r="76846" b="19292"/>
          <a:stretch>
            <a:fillRect/>
          </a:stretch>
        </p:blipFill>
        <p:spPr bwMode="auto">
          <a:xfrm>
            <a:off x="957799" y="3502368"/>
            <a:ext cx="292882" cy="2660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9" name="Picture 6" descr="C:\temp\VS_Wht_rgb.png"/>
          <p:cNvPicPr>
            <a:picLocks noChangeAspect="1" noChangeArrowheads="1"/>
          </p:cNvPicPr>
          <p:nvPr/>
        </p:nvPicPr>
        <p:blipFill>
          <a:blip r:embed="rId10" cstate="print">
            <a:extLst>
              <a:ext uri="{28A0092B-C50C-407E-A947-70E740481C1C}">
                <a14:useLocalDpi xmlns:a14="http://schemas.microsoft.com/office/drawing/2010/main" val="0"/>
              </a:ext>
            </a:extLst>
          </a:blip>
          <a:srcRect l="4938" t="21764" r="76846" b="19292"/>
          <a:stretch>
            <a:fillRect/>
          </a:stretch>
        </p:blipFill>
        <p:spPr bwMode="auto">
          <a:xfrm>
            <a:off x="1844516" y="3502368"/>
            <a:ext cx="292882" cy="2660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0" name="Picture 6" descr="C:\temp\VS_Wht_rgb.png"/>
          <p:cNvPicPr>
            <a:picLocks noChangeAspect="1" noChangeArrowheads="1"/>
          </p:cNvPicPr>
          <p:nvPr/>
        </p:nvPicPr>
        <p:blipFill>
          <a:blip r:embed="rId10" cstate="print">
            <a:extLst>
              <a:ext uri="{28A0092B-C50C-407E-A947-70E740481C1C}">
                <a14:useLocalDpi xmlns:a14="http://schemas.microsoft.com/office/drawing/2010/main" val="0"/>
              </a:ext>
            </a:extLst>
          </a:blip>
          <a:srcRect l="4938" t="21764" r="76846" b="19292"/>
          <a:stretch>
            <a:fillRect/>
          </a:stretch>
        </p:blipFill>
        <p:spPr bwMode="auto">
          <a:xfrm>
            <a:off x="2722542" y="3502368"/>
            <a:ext cx="292882" cy="2660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2" name="Rectangle 235"/>
          <p:cNvSpPr>
            <a:spLocks noChangeArrowheads="1"/>
          </p:cNvSpPr>
          <p:nvPr/>
        </p:nvSpPr>
        <p:spPr bwMode="auto">
          <a:xfrm>
            <a:off x="458456" y="1195573"/>
            <a:ext cx="3094435" cy="1854451"/>
          </a:xfrm>
          <a:prstGeom prst="rect">
            <a:avLst/>
          </a:prstGeom>
          <a:solidFill>
            <a:srgbClr val="ECF1F2"/>
          </a:solidFill>
          <a:ln w="0">
            <a:no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solidFill>
                <a:prstClr val="white"/>
              </a:solidFill>
            </a:endParaRPr>
          </a:p>
        </p:txBody>
      </p:sp>
      <p:sp>
        <p:nvSpPr>
          <p:cNvPr id="206" name="Rounded Rectangle 205"/>
          <p:cNvSpPr/>
          <p:nvPr/>
        </p:nvSpPr>
        <p:spPr bwMode="auto">
          <a:xfrm>
            <a:off x="7960915" y="2529846"/>
            <a:ext cx="1906226" cy="2359817"/>
          </a:xfrm>
          <a:prstGeom prst="roundRect">
            <a:avLst>
              <a:gd name="adj" fmla="val 0"/>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45700" numCol="1" spcCol="0" rtlCol="0" fromWordArt="0" anchor="b" anchorCtr="0" forceAA="0" compatLnSpc="1">
            <a:prstTxWarp prst="textNoShape">
              <a:avLst/>
            </a:prstTxWarp>
            <a:noAutofit/>
          </a:bodyPr>
          <a:lstStyle/>
          <a:p>
            <a:pPr algn="ctr" defTabSz="931935" fontAlgn="base">
              <a:lnSpc>
                <a:spcPct val="90000"/>
              </a:lnSpc>
              <a:spcBef>
                <a:spcPct val="0"/>
              </a:spcBef>
              <a:spcAft>
                <a:spcPct val="0"/>
              </a:spcAft>
            </a:pPr>
            <a:r>
              <a:rPr lang="en-US" sz="1428" dirty="0">
                <a:solidFill>
                  <a:srgbClr val="FFFFFF"/>
                </a:solidFill>
                <a:latin typeface="Segoe UI Light"/>
                <a:ea typeface="Segoe UI" pitchFamily="34" charset="0"/>
                <a:cs typeface="Segoe UI" pitchFamily="34" charset="0"/>
              </a:rPr>
              <a:t>Production / Stage</a:t>
            </a:r>
          </a:p>
        </p:txBody>
      </p:sp>
      <p:sp>
        <p:nvSpPr>
          <p:cNvPr id="420" name="Freeform 279"/>
          <p:cNvSpPr>
            <a:spLocks/>
          </p:cNvSpPr>
          <p:nvPr/>
        </p:nvSpPr>
        <p:spPr bwMode="auto">
          <a:xfrm>
            <a:off x="1016135" y="2232809"/>
            <a:ext cx="86444" cy="259921"/>
          </a:xfrm>
          <a:custGeom>
            <a:avLst/>
            <a:gdLst>
              <a:gd name="T0" fmla="*/ 0 w 44"/>
              <a:gd name="T1" fmla="*/ 0 h 154"/>
              <a:gd name="T2" fmla="*/ 44 w 44"/>
              <a:gd name="T3" fmla="*/ 23 h 154"/>
              <a:gd name="T4" fmla="*/ 44 w 44"/>
              <a:gd name="T5" fmla="*/ 154 h 154"/>
              <a:gd name="T6" fmla="*/ 0 w 44"/>
              <a:gd name="T7" fmla="*/ 154 h 154"/>
              <a:gd name="T8" fmla="*/ 0 w 44"/>
              <a:gd name="T9" fmla="*/ 0 h 154"/>
            </a:gdLst>
            <a:ahLst/>
            <a:cxnLst>
              <a:cxn ang="0">
                <a:pos x="T0" y="T1"/>
              </a:cxn>
              <a:cxn ang="0">
                <a:pos x="T2" y="T3"/>
              </a:cxn>
              <a:cxn ang="0">
                <a:pos x="T4" y="T5"/>
              </a:cxn>
              <a:cxn ang="0">
                <a:pos x="T6" y="T7"/>
              </a:cxn>
              <a:cxn ang="0">
                <a:pos x="T8" y="T9"/>
              </a:cxn>
            </a:cxnLst>
            <a:rect l="0" t="0" r="r" b="b"/>
            <a:pathLst>
              <a:path w="44" h="154">
                <a:moveTo>
                  <a:pt x="0" y="0"/>
                </a:moveTo>
                <a:lnTo>
                  <a:pt x="44" y="23"/>
                </a:lnTo>
                <a:lnTo>
                  <a:pt x="44" y="154"/>
                </a:lnTo>
                <a:lnTo>
                  <a:pt x="0" y="154"/>
                </a:lnTo>
                <a:lnTo>
                  <a:pt x="0" y="0"/>
                </a:lnTo>
                <a:close/>
              </a:path>
            </a:pathLst>
          </a:custGeom>
          <a:solidFill>
            <a:schemeClr val="bg1">
              <a:alpha val="13000"/>
            </a:schemeClr>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a:solidFill>
                <a:prstClr val="white"/>
              </a:solidFill>
            </a:endParaRPr>
          </a:p>
        </p:txBody>
      </p:sp>
      <p:sp>
        <p:nvSpPr>
          <p:cNvPr id="192" name="Rectangle 191"/>
          <p:cNvSpPr/>
          <p:nvPr/>
        </p:nvSpPr>
        <p:spPr bwMode="auto">
          <a:xfrm>
            <a:off x="883245" y="4635559"/>
            <a:ext cx="2268190" cy="885216"/>
          </a:xfrm>
          <a:prstGeom prst="rect">
            <a:avLst/>
          </a:prstGeom>
          <a:noFill/>
          <a:ln w="28575">
            <a:solidFill>
              <a:srgbClr val="FFFFFF">
                <a:alpha val="7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eaLnBrk="0" fontAlgn="base" hangingPunct="0">
              <a:lnSpc>
                <a:spcPct val="90000"/>
              </a:lnSpc>
              <a:spcBef>
                <a:spcPct val="0"/>
              </a:spcBef>
              <a:spcAft>
                <a:spcPct val="0"/>
              </a:spcAft>
            </a:pPr>
            <a:endParaRPr lang="en-US" sz="2497" dirty="0" err="1">
              <a:gradFill>
                <a:gsLst>
                  <a:gs pos="0">
                    <a:srgbClr val="FFFFFF"/>
                  </a:gs>
                  <a:gs pos="100000">
                    <a:srgbClr val="FFFFFF"/>
                  </a:gs>
                </a:gsLst>
                <a:lin ang="5400000" scaled="0"/>
              </a:gradFill>
              <a:ea typeface="Segoe UI" pitchFamily="34" charset="0"/>
              <a:cs typeface="Segoe UI" pitchFamily="34" charset="0"/>
            </a:endParaRPr>
          </a:p>
        </p:txBody>
      </p:sp>
      <p:sp>
        <p:nvSpPr>
          <p:cNvPr id="193" name="Rectangle 192"/>
          <p:cNvSpPr/>
          <p:nvPr/>
        </p:nvSpPr>
        <p:spPr>
          <a:xfrm>
            <a:off x="1252881" y="4346980"/>
            <a:ext cx="1493121" cy="318286"/>
          </a:xfrm>
          <a:prstGeom prst="rect">
            <a:avLst/>
          </a:prstGeom>
        </p:spPr>
        <p:txBody>
          <a:bodyPr wrap="square">
            <a:spAutoFit/>
          </a:bodyPr>
          <a:lstStyle/>
          <a:p>
            <a:pPr algn="ctr" defTabSz="932060"/>
            <a:r>
              <a:rPr lang="en-US" sz="1428" dirty="0">
                <a:gradFill>
                  <a:gsLst>
                    <a:gs pos="0">
                      <a:srgbClr val="FFFFFF"/>
                    </a:gs>
                    <a:gs pos="100000">
                      <a:srgbClr val="FFFFFF"/>
                    </a:gs>
                  </a:gsLst>
                  <a:lin ang="5400000" scaled="0"/>
                </a:gradFill>
                <a:ea typeface="Segoe UI" pitchFamily="34" charset="0"/>
                <a:cs typeface="Segoe UI" pitchFamily="34" charset="0"/>
              </a:rPr>
              <a:t>Source</a:t>
            </a:r>
          </a:p>
        </p:txBody>
      </p:sp>
      <p:grpSp>
        <p:nvGrpSpPr>
          <p:cNvPr id="194" name="Group 193"/>
          <p:cNvGrpSpPr/>
          <p:nvPr/>
        </p:nvGrpSpPr>
        <p:grpSpPr>
          <a:xfrm>
            <a:off x="8037691" y="1407320"/>
            <a:ext cx="1750290" cy="993392"/>
            <a:chOff x="8154079" y="1500188"/>
            <a:chExt cx="2496095" cy="1416683"/>
          </a:xfrm>
        </p:grpSpPr>
        <p:sp>
          <p:nvSpPr>
            <p:cNvPr id="195" name="original cloud"/>
            <p:cNvSpPr>
              <a:spLocks noChangeAspect="1"/>
            </p:cNvSpPr>
            <p:nvPr/>
          </p:nvSpPr>
          <p:spPr bwMode="black">
            <a:xfrm>
              <a:off x="8154079" y="1500188"/>
              <a:ext cx="2496095" cy="141668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a:noFill/>
            </a:ln>
            <a:extLst/>
          </p:spPr>
          <p:txBody>
            <a:bodyPr vert="horz" wrap="square" lIns="91390" tIns="45696" rIns="91390" bIns="45696" numCol="1" anchor="t" anchorCtr="0" compatLnSpc="1">
              <a:prstTxWarp prst="textNoShape">
                <a:avLst/>
              </a:prstTxWarp>
            </a:bodyPr>
            <a:lstStyle/>
            <a:p>
              <a:pPr defTabSz="792410" eaLnBrk="0" fontAlgn="base" hangingPunct="0">
                <a:spcBef>
                  <a:spcPct val="0"/>
                </a:spcBef>
                <a:spcAft>
                  <a:spcPct val="0"/>
                </a:spcAft>
              </a:pPr>
              <a:endParaRPr lang="en-US" sz="1798" dirty="0">
                <a:solidFill>
                  <a:srgbClr val="00188F"/>
                </a:solidFill>
                <a:latin typeface="Calibri" panose="020F0502020204030204" pitchFamily="34" charset="0"/>
              </a:endParaRPr>
            </a:p>
          </p:txBody>
        </p:sp>
        <p:sp>
          <p:nvSpPr>
            <p:cNvPr id="196" name="arrow cycle"/>
            <p:cNvSpPr>
              <a:spLocks noChangeAspect="1" noEditPoints="1"/>
            </p:cNvSpPr>
            <p:nvPr/>
          </p:nvSpPr>
          <p:spPr bwMode="auto">
            <a:xfrm rot="11880000">
              <a:off x="9049600" y="1936321"/>
              <a:ext cx="831010" cy="737611"/>
            </a:xfrm>
            <a:custGeom>
              <a:avLst/>
              <a:gdLst>
                <a:gd name="T0" fmla="*/ 238 w 529"/>
                <a:gd name="T1" fmla="*/ 1 h 469"/>
                <a:gd name="T2" fmla="*/ 185 w 529"/>
                <a:gd name="T3" fmla="*/ 100 h 469"/>
                <a:gd name="T4" fmla="*/ 165 w 529"/>
                <a:gd name="T5" fmla="*/ 63 h 469"/>
                <a:gd name="T6" fmla="*/ 158 w 529"/>
                <a:gd name="T7" fmla="*/ 67 h 469"/>
                <a:gd name="T8" fmla="*/ 70 w 529"/>
                <a:gd name="T9" fmla="*/ 164 h 469"/>
                <a:gd name="T10" fmla="*/ 69 w 529"/>
                <a:gd name="T11" fmla="*/ 165 h 469"/>
                <a:gd name="T12" fmla="*/ 55 w 529"/>
                <a:gd name="T13" fmla="*/ 256 h 469"/>
                <a:gd name="T14" fmla="*/ 55 w 529"/>
                <a:gd name="T15" fmla="*/ 256 h 469"/>
                <a:gd name="T16" fmla="*/ 55 w 529"/>
                <a:gd name="T17" fmla="*/ 257 h 469"/>
                <a:gd name="T18" fmla="*/ 58 w 529"/>
                <a:gd name="T19" fmla="*/ 273 h 469"/>
                <a:gd name="T20" fmla="*/ 58 w 529"/>
                <a:gd name="T21" fmla="*/ 274 h 469"/>
                <a:gd name="T22" fmla="*/ 58 w 529"/>
                <a:gd name="T23" fmla="*/ 277 h 469"/>
                <a:gd name="T24" fmla="*/ 61 w 529"/>
                <a:gd name="T25" fmla="*/ 290 h 469"/>
                <a:gd name="T26" fmla="*/ 62 w 529"/>
                <a:gd name="T27" fmla="*/ 292 h 469"/>
                <a:gd name="T28" fmla="*/ 63 w 529"/>
                <a:gd name="T29" fmla="*/ 296 h 469"/>
                <a:gd name="T30" fmla="*/ 68 w 529"/>
                <a:gd name="T31" fmla="*/ 309 h 469"/>
                <a:gd name="T32" fmla="*/ 68 w 529"/>
                <a:gd name="T33" fmla="*/ 310 h 469"/>
                <a:gd name="T34" fmla="*/ 70 w 529"/>
                <a:gd name="T35" fmla="*/ 314 h 469"/>
                <a:gd name="T36" fmla="*/ 75 w 529"/>
                <a:gd name="T37" fmla="*/ 325 h 469"/>
                <a:gd name="T38" fmla="*/ 77 w 529"/>
                <a:gd name="T39" fmla="*/ 329 h 469"/>
                <a:gd name="T40" fmla="*/ 158 w 529"/>
                <a:gd name="T41" fmla="*/ 417 h 469"/>
                <a:gd name="T42" fmla="*/ 261 w 529"/>
                <a:gd name="T43" fmla="*/ 444 h 469"/>
                <a:gd name="T44" fmla="*/ 274 w 529"/>
                <a:gd name="T45" fmla="*/ 444 h 469"/>
                <a:gd name="T46" fmla="*/ 260 w 529"/>
                <a:gd name="T47" fmla="*/ 469 h 469"/>
                <a:gd name="T48" fmla="*/ 149 w 529"/>
                <a:gd name="T49" fmla="*/ 438 h 469"/>
                <a:gd name="T50" fmla="*/ 144 w 529"/>
                <a:gd name="T51" fmla="*/ 436 h 469"/>
                <a:gd name="T52" fmla="*/ 53 w 529"/>
                <a:gd name="T53" fmla="*/ 132 h 469"/>
                <a:gd name="T54" fmla="*/ 238 w 529"/>
                <a:gd name="T55" fmla="*/ 1 h 469"/>
                <a:gd name="T56" fmla="*/ 476 w 529"/>
                <a:gd name="T57" fmla="*/ 337 h 469"/>
                <a:gd name="T58" fmla="*/ 386 w 529"/>
                <a:gd name="T59" fmla="*/ 33 h 469"/>
                <a:gd name="T60" fmla="*/ 381 w 529"/>
                <a:gd name="T61" fmla="*/ 30 h 469"/>
                <a:gd name="T62" fmla="*/ 270 w 529"/>
                <a:gd name="T63" fmla="*/ 0 h 469"/>
                <a:gd name="T64" fmla="*/ 256 w 529"/>
                <a:gd name="T65" fmla="*/ 25 h 469"/>
                <a:gd name="T66" fmla="*/ 268 w 529"/>
                <a:gd name="T67" fmla="*/ 25 h 469"/>
                <a:gd name="T68" fmla="*/ 371 w 529"/>
                <a:gd name="T69" fmla="*/ 52 h 469"/>
                <a:gd name="T70" fmla="*/ 453 w 529"/>
                <a:gd name="T71" fmla="*/ 139 h 469"/>
                <a:gd name="T72" fmla="*/ 455 w 529"/>
                <a:gd name="T73" fmla="*/ 144 h 469"/>
                <a:gd name="T74" fmla="*/ 460 w 529"/>
                <a:gd name="T75" fmla="*/ 154 h 469"/>
                <a:gd name="T76" fmla="*/ 462 w 529"/>
                <a:gd name="T77" fmla="*/ 159 h 469"/>
                <a:gd name="T78" fmla="*/ 462 w 529"/>
                <a:gd name="T79" fmla="*/ 159 h 469"/>
                <a:gd name="T80" fmla="*/ 466 w 529"/>
                <a:gd name="T81" fmla="*/ 172 h 469"/>
                <a:gd name="T82" fmla="*/ 468 w 529"/>
                <a:gd name="T83" fmla="*/ 176 h 469"/>
                <a:gd name="T84" fmla="*/ 468 w 529"/>
                <a:gd name="T85" fmla="*/ 178 h 469"/>
                <a:gd name="T86" fmla="*/ 471 w 529"/>
                <a:gd name="T87" fmla="*/ 192 h 469"/>
                <a:gd name="T88" fmla="*/ 472 w 529"/>
                <a:gd name="T89" fmla="*/ 195 h 469"/>
                <a:gd name="T90" fmla="*/ 472 w 529"/>
                <a:gd name="T91" fmla="*/ 196 h 469"/>
                <a:gd name="T92" fmla="*/ 474 w 529"/>
                <a:gd name="T93" fmla="*/ 211 h 469"/>
                <a:gd name="T94" fmla="*/ 474 w 529"/>
                <a:gd name="T95" fmla="*/ 212 h 469"/>
                <a:gd name="T96" fmla="*/ 474 w 529"/>
                <a:gd name="T97" fmla="*/ 213 h 469"/>
                <a:gd name="T98" fmla="*/ 460 w 529"/>
                <a:gd name="T99" fmla="*/ 304 h 469"/>
                <a:gd name="T100" fmla="*/ 460 w 529"/>
                <a:gd name="T101" fmla="*/ 304 h 469"/>
                <a:gd name="T102" fmla="*/ 372 w 529"/>
                <a:gd name="T103" fmla="*/ 402 h 469"/>
                <a:gd name="T104" fmla="*/ 365 w 529"/>
                <a:gd name="T105" fmla="*/ 405 h 469"/>
                <a:gd name="T106" fmla="*/ 345 w 529"/>
                <a:gd name="T107" fmla="*/ 368 h 469"/>
                <a:gd name="T108" fmla="*/ 291 w 529"/>
                <a:gd name="T109" fmla="*/ 468 h 469"/>
                <a:gd name="T110" fmla="*/ 476 w 529"/>
                <a:gd name="T111" fmla="*/ 33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9" h="469">
                  <a:moveTo>
                    <a:pt x="238" y="1"/>
                  </a:moveTo>
                  <a:cubicBezTo>
                    <a:pt x="185" y="100"/>
                    <a:pt x="185" y="100"/>
                    <a:pt x="185" y="100"/>
                  </a:cubicBezTo>
                  <a:cubicBezTo>
                    <a:pt x="165" y="63"/>
                    <a:pt x="165" y="63"/>
                    <a:pt x="165" y="63"/>
                  </a:cubicBezTo>
                  <a:cubicBezTo>
                    <a:pt x="158" y="67"/>
                    <a:pt x="158" y="67"/>
                    <a:pt x="158" y="67"/>
                  </a:cubicBezTo>
                  <a:cubicBezTo>
                    <a:pt x="118" y="88"/>
                    <a:pt x="87" y="122"/>
                    <a:pt x="70" y="164"/>
                  </a:cubicBezTo>
                  <a:cubicBezTo>
                    <a:pt x="69" y="165"/>
                    <a:pt x="69" y="165"/>
                    <a:pt x="69" y="165"/>
                  </a:cubicBezTo>
                  <a:cubicBezTo>
                    <a:pt x="58" y="193"/>
                    <a:pt x="53" y="225"/>
                    <a:pt x="55" y="256"/>
                  </a:cubicBezTo>
                  <a:cubicBezTo>
                    <a:pt x="55" y="256"/>
                    <a:pt x="55" y="256"/>
                    <a:pt x="55" y="256"/>
                  </a:cubicBezTo>
                  <a:cubicBezTo>
                    <a:pt x="55" y="256"/>
                    <a:pt x="55" y="257"/>
                    <a:pt x="55" y="257"/>
                  </a:cubicBezTo>
                  <a:cubicBezTo>
                    <a:pt x="56" y="262"/>
                    <a:pt x="57" y="267"/>
                    <a:pt x="58" y="273"/>
                  </a:cubicBezTo>
                  <a:cubicBezTo>
                    <a:pt x="58" y="274"/>
                    <a:pt x="58" y="274"/>
                    <a:pt x="58" y="274"/>
                  </a:cubicBezTo>
                  <a:cubicBezTo>
                    <a:pt x="58" y="275"/>
                    <a:pt x="58" y="276"/>
                    <a:pt x="58" y="277"/>
                  </a:cubicBezTo>
                  <a:cubicBezTo>
                    <a:pt x="59" y="281"/>
                    <a:pt x="60" y="285"/>
                    <a:pt x="61" y="290"/>
                  </a:cubicBezTo>
                  <a:cubicBezTo>
                    <a:pt x="62" y="292"/>
                    <a:pt x="62" y="292"/>
                    <a:pt x="62" y="292"/>
                  </a:cubicBezTo>
                  <a:cubicBezTo>
                    <a:pt x="62" y="293"/>
                    <a:pt x="63" y="295"/>
                    <a:pt x="63" y="296"/>
                  </a:cubicBezTo>
                  <a:cubicBezTo>
                    <a:pt x="64" y="300"/>
                    <a:pt x="66" y="304"/>
                    <a:pt x="68" y="309"/>
                  </a:cubicBezTo>
                  <a:cubicBezTo>
                    <a:pt x="68" y="310"/>
                    <a:pt x="68" y="310"/>
                    <a:pt x="68" y="310"/>
                  </a:cubicBezTo>
                  <a:cubicBezTo>
                    <a:pt x="68" y="311"/>
                    <a:pt x="69" y="313"/>
                    <a:pt x="70" y="314"/>
                  </a:cubicBezTo>
                  <a:cubicBezTo>
                    <a:pt x="71" y="318"/>
                    <a:pt x="73" y="321"/>
                    <a:pt x="75" y="325"/>
                  </a:cubicBezTo>
                  <a:cubicBezTo>
                    <a:pt x="75" y="326"/>
                    <a:pt x="76" y="328"/>
                    <a:pt x="77" y="329"/>
                  </a:cubicBezTo>
                  <a:cubicBezTo>
                    <a:pt x="95" y="368"/>
                    <a:pt x="124" y="399"/>
                    <a:pt x="158" y="417"/>
                  </a:cubicBezTo>
                  <a:cubicBezTo>
                    <a:pt x="163" y="420"/>
                    <a:pt x="200" y="444"/>
                    <a:pt x="261" y="444"/>
                  </a:cubicBezTo>
                  <a:cubicBezTo>
                    <a:pt x="266" y="444"/>
                    <a:pt x="270" y="444"/>
                    <a:pt x="274" y="444"/>
                  </a:cubicBezTo>
                  <a:cubicBezTo>
                    <a:pt x="260" y="469"/>
                    <a:pt x="260" y="469"/>
                    <a:pt x="260" y="469"/>
                  </a:cubicBezTo>
                  <a:cubicBezTo>
                    <a:pt x="221" y="468"/>
                    <a:pt x="182" y="457"/>
                    <a:pt x="149" y="438"/>
                  </a:cubicBezTo>
                  <a:cubicBezTo>
                    <a:pt x="144" y="436"/>
                    <a:pt x="144" y="436"/>
                    <a:pt x="144" y="436"/>
                  </a:cubicBezTo>
                  <a:cubicBezTo>
                    <a:pt x="40" y="374"/>
                    <a:pt x="0" y="241"/>
                    <a:pt x="53" y="132"/>
                  </a:cubicBezTo>
                  <a:cubicBezTo>
                    <a:pt x="88" y="59"/>
                    <a:pt x="159" y="10"/>
                    <a:pt x="238" y="1"/>
                  </a:cubicBezTo>
                  <a:close/>
                  <a:moveTo>
                    <a:pt x="476" y="337"/>
                  </a:moveTo>
                  <a:cubicBezTo>
                    <a:pt x="529" y="227"/>
                    <a:pt x="490" y="95"/>
                    <a:pt x="386" y="33"/>
                  </a:cubicBezTo>
                  <a:cubicBezTo>
                    <a:pt x="381" y="30"/>
                    <a:pt x="381" y="30"/>
                    <a:pt x="381" y="30"/>
                  </a:cubicBezTo>
                  <a:cubicBezTo>
                    <a:pt x="347" y="11"/>
                    <a:pt x="309" y="1"/>
                    <a:pt x="270" y="0"/>
                  </a:cubicBezTo>
                  <a:cubicBezTo>
                    <a:pt x="256" y="25"/>
                    <a:pt x="256" y="25"/>
                    <a:pt x="256" y="25"/>
                  </a:cubicBezTo>
                  <a:cubicBezTo>
                    <a:pt x="259" y="25"/>
                    <a:pt x="263" y="25"/>
                    <a:pt x="268" y="25"/>
                  </a:cubicBezTo>
                  <a:cubicBezTo>
                    <a:pt x="329" y="25"/>
                    <a:pt x="366" y="48"/>
                    <a:pt x="371" y="52"/>
                  </a:cubicBezTo>
                  <a:cubicBezTo>
                    <a:pt x="405" y="69"/>
                    <a:pt x="434" y="100"/>
                    <a:pt x="453" y="139"/>
                  </a:cubicBezTo>
                  <a:cubicBezTo>
                    <a:pt x="454" y="141"/>
                    <a:pt x="454" y="142"/>
                    <a:pt x="455" y="144"/>
                  </a:cubicBezTo>
                  <a:cubicBezTo>
                    <a:pt x="457" y="147"/>
                    <a:pt x="458" y="151"/>
                    <a:pt x="460" y="154"/>
                  </a:cubicBezTo>
                  <a:cubicBezTo>
                    <a:pt x="461" y="156"/>
                    <a:pt x="461" y="157"/>
                    <a:pt x="462" y="159"/>
                  </a:cubicBezTo>
                  <a:cubicBezTo>
                    <a:pt x="462" y="159"/>
                    <a:pt x="462" y="159"/>
                    <a:pt x="462" y="159"/>
                  </a:cubicBezTo>
                  <a:cubicBezTo>
                    <a:pt x="464" y="165"/>
                    <a:pt x="465" y="169"/>
                    <a:pt x="466" y="172"/>
                  </a:cubicBezTo>
                  <a:cubicBezTo>
                    <a:pt x="467" y="174"/>
                    <a:pt x="467" y="175"/>
                    <a:pt x="468" y="176"/>
                  </a:cubicBezTo>
                  <a:cubicBezTo>
                    <a:pt x="468" y="178"/>
                    <a:pt x="468" y="178"/>
                    <a:pt x="468" y="178"/>
                  </a:cubicBezTo>
                  <a:cubicBezTo>
                    <a:pt x="470" y="184"/>
                    <a:pt x="471" y="188"/>
                    <a:pt x="471" y="192"/>
                  </a:cubicBezTo>
                  <a:cubicBezTo>
                    <a:pt x="471" y="193"/>
                    <a:pt x="472" y="194"/>
                    <a:pt x="472" y="195"/>
                  </a:cubicBezTo>
                  <a:cubicBezTo>
                    <a:pt x="472" y="196"/>
                    <a:pt x="472" y="196"/>
                    <a:pt x="472" y="196"/>
                  </a:cubicBezTo>
                  <a:cubicBezTo>
                    <a:pt x="473" y="202"/>
                    <a:pt x="474" y="207"/>
                    <a:pt x="474" y="211"/>
                  </a:cubicBezTo>
                  <a:cubicBezTo>
                    <a:pt x="474" y="212"/>
                    <a:pt x="474" y="212"/>
                    <a:pt x="474" y="212"/>
                  </a:cubicBezTo>
                  <a:cubicBezTo>
                    <a:pt x="474" y="213"/>
                    <a:pt x="474" y="213"/>
                    <a:pt x="474" y="213"/>
                  </a:cubicBezTo>
                  <a:cubicBezTo>
                    <a:pt x="477" y="244"/>
                    <a:pt x="472" y="275"/>
                    <a:pt x="460" y="304"/>
                  </a:cubicBezTo>
                  <a:cubicBezTo>
                    <a:pt x="460" y="304"/>
                    <a:pt x="460" y="304"/>
                    <a:pt x="460" y="304"/>
                  </a:cubicBezTo>
                  <a:cubicBezTo>
                    <a:pt x="443" y="346"/>
                    <a:pt x="411" y="381"/>
                    <a:pt x="372" y="402"/>
                  </a:cubicBezTo>
                  <a:cubicBezTo>
                    <a:pt x="365" y="405"/>
                    <a:pt x="365" y="405"/>
                    <a:pt x="365" y="405"/>
                  </a:cubicBezTo>
                  <a:cubicBezTo>
                    <a:pt x="345" y="368"/>
                    <a:pt x="345" y="368"/>
                    <a:pt x="345" y="368"/>
                  </a:cubicBezTo>
                  <a:cubicBezTo>
                    <a:pt x="291" y="468"/>
                    <a:pt x="291" y="468"/>
                    <a:pt x="291" y="468"/>
                  </a:cubicBezTo>
                  <a:cubicBezTo>
                    <a:pt x="371" y="459"/>
                    <a:pt x="441" y="409"/>
                    <a:pt x="476" y="337"/>
                  </a:cubicBezTo>
                  <a:close/>
                </a:path>
              </a:pathLst>
            </a:custGeom>
            <a:solidFill>
              <a:schemeClr val="accent1"/>
            </a:solidFill>
            <a:ln>
              <a:noFill/>
            </a:ln>
          </p:spPr>
          <p:txBody>
            <a:bodyPr vert="horz" wrap="square" lIns="91390" tIns="45696" rIns="91390" bIns="45696" numCol="1" anchor="t" anchorCtr="0" compatLnSpc="1">
              <a:prstTxWarp prst="textNoShape">
                <a:avLst/>
              </a:prstTxWarp>
            </a:bodyPr>
            <a:lstStyle/>
            <a:p>
              <a:pPr defTabSz="792410" eaLnBrk="0" fontAlgn="base" hangingPunct="0">
                <a:spcBef>
                  <a:spcPct val="0"/>
                </a:spcBef>
                <a:spcAft>
                  <a:spcPct val="0"/>
                </a:spcAft>
              </a:pPr>
              <a:endParaRPr lang="en-US" sz="1798" dirty="0">
                <a:solidFill>
                  <a:srgbClr val="505050"/>
                </a:solidFill>
                <a:latin typeface="Calibri" panose="020F0502020204030204" pitchFamily="34" charset="0"/>
              </a:endParaRPr>
            </a:p>
          </p:txBody>
        </p:sp>
        <p:sp>
          <p:nvSpPr>
            <p:cNvPr id="197" name="TextBox 196"/>
            <p:cNvSpPr txBox="1"/>
            <p:nvPr/>
          </p:nvSpPr>
          <p:spPr>
            <a:xfrm>
              <a:off x="9132155" y="2128045"/>
              <a:ext cx="643377" cy="369879"/>
            </a:xfrm>
            <a:prstGeom prst="rect">
              <a:avLst/>
            </a:prstGeom>
            <a:noFill/>
          </p:spPr>
          <p:txBody>
            <a:bodyPr wrap="square" lIns="0" tIns="0" rIns="0" bIns="0" rtlCol="0">
              <a:spAutoFit/>
            </a:bodyPr>
            <a:lstStyle/>
            <a:p>
              <a:pPr algn="ctr" defTabSz="951121" eaLnBrk="0" fontAlgn="base" hangingPunct="0">
                <a:lnSpc>
                  <a:spcPct val="90000"/>
                </a:lnSpc>
                <a:spcBef>
                  <a:spcPct val="0"/>
                </a:spcBef>
                <a:spcAft>
                  <a:spcPts val="612"/>
                </a:spcAft>
              </a:pPr>
              <a:r>
                <a:rPr lang="en-US" sz="612" spc="-51" dirty="0">
                  <a:gradFill>
                    <a:gsLst>
                      <a:gs pos="2917">
                        <a:srgbClr val="0072C6"/>
                      </a:gs>
                      <a:gs pos="30000">
                        <a:srgbClr val="0072C6"/>
                      </a:gs>
                    </a:gsLst>
                    <a:lin ang="5400000" scaled="0"/>
                  </a:gradFill>
                  <a:latin typeface="Segoe UI Semibold" panose="020B0702040204020203" pitchFamily="34" charset="0"/>
                  <a:cs typeface="Segoe UI Semibold" panose="020B0702040204020203" pitchFamily="34" charset="0"/>
                </a:rPr>
                <a:t>ONE </a:t>
              </a:r>
              <a:br>
                <a:rPr lang="en-US" sz="612" spc="-51" dirty="0">
                  <a:gradFill>
                    <a:gsLst>
                      <a:gs pos="2917">
                        <a:srgbClr val="0072C6"/>
                      </a:gs>
                      <a:gs pos="30000">
                        <a:srgbClr val="0072C6"/>
                      </a:gs>
                    </a:gsLst>
                    <a:lin ang="5400000" scaled="0"/>
                  </a:gradFill>
                  <a:latin typeface="Segoe UI Semibold" panose="020B0702040204020203" pitchFamily="34" charset="0"/>
                  <a:cs typeface="Segoe UI Semibold" panose="020B0702040204020203" pitchFamily="34" charset="0"/>
                </a:rPr>
              </a:br>
              <a:r>
                <a:rPr lang="en-US" sz="612" spc="-51" dirty="0">
                  <a:gradFill>
                    <a:gsLst>
                      <a:gs pos="2917">
                        <a:srgbClr val="0072C6"/>
                      </a:gs>
                      <a:gs pos="30000">
                        <a:srgbClr val="0072C6"/>
                      </a:gs>
                    </a:gsLst>
                    <a:lin ang="5400000" scaled="0"/>
                  </a:gradFill>
                  <a:latin typeface="Segoe UI Semibold" panose="020B0702040204020203" pitchFamily="34" charset="0"/>
                  <a:cs typeface="Segoe UI Semibold" panose="020B0702040204020203" pitchFamily="34" charset="0"/>
                </a:rPr>
                <a:t>CONSISTENT PLATFORM</a:t>
              </a:r>
            </a:p>
          </p:txBody>
        </p:sp>
        <p:sp>
          <p:nvSpPr>
            <p:cNvPr id="198" name="TextBox 197"/>
            <p:cNvSpPr txBox="1"/>
            <p:nvPr/>
          </p:nvSpPr>
          <p:spPr>
            <a:xfrm>
              <a:off x="8354618" y="2414793"/>
              <a:ext cx="699818" cy="328658"/>
            </a:xfrm>
            <a:prstGeom prst="rect">
              <a:avLst/>
            </a:prstGeom>
            <a:noFill/>
          </p:spPr>
          <p:txBody>
            <a:bodyPr wrap="square" lIns="0" tIns="0" rIns="0" bIns="0" rtlCol="0">
              <a:spAutoFit/>
            </a:bodyPr>
            <a:lstStyle/>
            <a:p>
              <a:pPr algn="ctr" defTabSz="951121" eaLnBrk="0" fontAlgn="base" hangingPunct="0">
                <a:lnSpc>
                  <a:spcPct val="90000"/>
                </a:lnSpc>
                <a:spcBef>
                  <a:spcPct val="0"/>
                </a:spcBef>
                <a:spcAft>
                  <a:spcPts val="612"/>
                </a:spcAft>
              </a:pPr>
              <a:r>
                <a:rPr lang="en-US" sz="816" spc="-51" dirty="0">
                  <a:gradFill>
                    <a:gsLst>
                      <a:gs pos="2917">
                        <a:srgbClr val="002050"/>
                      </a:gs>
                      <a:gs pos="30000">
                        <a:srgbClr val="002050"/>
                      </a:gs>
                    </a:gsLst>
                    <a:lin ang="5400000" scaled="0"/>
                  </a:gradFill>
                  <a:latin typeface="Segoe UI Semibold" panose="020B0702040204020203" pitchFamily="34" charset="0"/>
                  <a:cs typeface="Segoe UI Semibold" panose="020B0702040204020203" pitchFamily="34" charset="0"/>
                </a:rPr>
                <a:t>ON-PREMISES</a:t>
              </a:r>
            </a:p>
          </p:txBody>
        </p:sp>
        <p:sp>
          <p:nvSpPr>
            <p:cNvPr id="199" name="TextBox 198"/>
            <p:cNvSpPr txBox="1"/>
            <p:nvPr/>
          </p:nvSpPr>
          <p:spPr>
            <a:xfrm>
              <a:off x="9746699" y="2389029"/>
              <a:ext cx="826731" cy="328658"/>
            </a:xfrm>
            <a:prstGeom prst="rect">
              <a:avLst/>
            </a:prstGeom>
            <a:noFill/>
          </p:spPr>
          <p:txBody>
            <a:bodyPr wrap="square" lIns="0" tIns="0" rIns="0" bIns="0" rtlCol="0">
              <a:spAutoFit/>
            </a:bodyPr>
            <a:lstStyle/>
            <a:p>
              <a:pPr algn="ctr" defTabSz="951121" eaLnBrk="0" fontAlgn="base" hangingPunct="0">
                <a:lnSpc>
                  <a:spcPct val="90000"/>
                </a:lnSpc>
                <a:spcBef>
                  <a:spcPct val="0"/>
                </a:spcBef>
                <a:spcAft>
                  <a:spcPts val="612"/>
                </a:spcAft>
              </a:pPr>
              <a:r>
                <a:rPr lang="en-US" sz="816" spc="-51" dirty="0">
                  <a:gradFill>
                    <a:gsLst>
                      <a:gs pos="2917">
                        <a:srgbClr val="002050"/>
                      </a:gs>
                      <a:gs pos="30000">
                        <a:srgbClr val="002050"/>
                      </a:gs>
                    </a:gsLst>
                    <a:lin ang="5400000" scaled="0"/>
                  </a:gradFill>
                  <a:latin typeface="Segoe UI Semibold" panose="020B0702040204020203" pitchFamily="34" charset="0"/>
                  <a:cs typeface="Segoe UI Semibold" panose="020B0702040204020203" pitchFamily="34" charset="0"/>
                </a:rPr>
                <a:t>SERVICE PROVIDER</a:t>
              </a:r>
            </a:p>
          </p:txBody>
        </p:sp>
        <p:cxnSp>
          <p:nvCxnSpPr>
            <p:cNvPr id="200" name="Straight Connector 199"/>
            <p:cNvCxnSpPr/>
            <p:nvPr/>
          </p:nvCxnSpPr>
          <p:spPr>
            <a:xfrm>
              <a:off x="9415530" y="2690913"/>
              <a:ext cx="0" cy="209854"/>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flipH="1">
              <a:off x="9831280" y="1938449"/>
              <a:ext cx="598065" cy="261382"/>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a:endCxn id="195" idx="4"/>
            </p:cNvCxnSpPr>
            <p:nvPr/>
          </p:nvCxnSpPr>
          <p:spPr>
            <a:xfrm flipH="1" flipV="1">
              <a:off x="8693510" y="2085011"/>
              <a:ext cx="382897" cy="146561"/>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pic>
        <p:nvPicPr>
          <p:cNvPr id="204" name="Picture 203"/>
          <p:cNvPicPr>
            <a:picLocks noChangeAspect="1"/>
          </p:cNvPicPr>
          <p:nvPr/>
        </p:nvPicPr>
        <p:blipFill rotWithShape="1">
          <a:blip r:embed="rId11">
            <a:extLst>
              <a:ext uri="{28A0092B-C50C-407E-A947-70E740481C1C}">
                <a14:useLocalDpi xmlns:a14="http://schemas.microsoft.com/office/drawing/2010/main" val="0"/>
              </a:ext>
            </a:extLst>
          </a:blip>
          <a:srcRect r="18856"/>
          <a:stretch/>
        </p:blipFill>
        <p:spPr>
          <a:xfrm>
            <a:off x="8096084" y="3410972"/>
            <a:ext cx="1638083" cy="233151"/>
          </a:xfrm>
          <a:prstGeom prst="rect">
            <a:avLst/>
          </a:prstGeom>
          <a:noFill/>
          <a:ln>
            <a:noFill/>
          </a:ln>
        </p:spPr>
      </p:pic>
      <p:pic>
        <p:nvPicPr>
          <p:cNvPr id="205" name="Picture 2" descr="https://mediabank.partners.extranet.microsoft.com/Assets/Active/M-Q/Microsoft_.NET/Microsoft_NET_ADO_.NET/Logos+Logotypes/NET-ADO_bL.png"/>
          <p:cNvPicPr>
            <a:picLocks noChangeAspect="1" noChangeArrowheads="1"/>
          </p:cNvPicPr>
          <p:nvPr/>
        </p:nvPicPr>
        <p:blipFill>
          <a:blip r:embed="rId12" cstate="print">
            <a:alphaModFix/>
            <a:duotone>
              <a:prstClr val="black"/>
              <a:schemeClr val="tx1">
                <a:tint val="45000"/>
                <a:satMod val="400000"/>
              </a:schemeClr>
            </a:duotone>
            <a:extLst>
              <a:ext uri="{BEBA8EAE-BF5A-486C-A8C5-ECC9F3942E4B}">
                <a14:imgProps xmlns:a14="http://schemas.microsoft.com/office/drawing/2010/main">
                  <a14:imgLayer r:embed="rId13">
                    <a14:imgEffect>
                      <a14:brightnessContrast bright="100000"/>
                    </a14:imgEffect>
                  </a14:imgLayer>
                </a14:imgProps>
              </a:ext>
            </a:extLst>
          </a:blip>
          <a:srcRect r="31488"/>
          <a:stretch>
            <a:fillRect/>
          </a:stretch>
        </p:blipFill>
        <p:spPr bwMode="auto">
          <a:xfrm>
            <a:off x="8341635" y="2888149"/>
            <a:ext cx="1146980" cy="349960"/>
          </a:xfrm>
          <a:prstGeom prst="rect">
            <a:avLst/>
          </a:prstGeom>
          <a:noFill/>
        </p:spPr>
      </p:pic>
      <p:pic>
        <p:nvPicPr>
          <p:cNvPr id="4" name="Picture 3"/>
          <p:cNvPicPr>
            <a:picLocks noChangeAspect="1"/>
          </p:cNvPicPr>
          <p:nvPr/>
        </p:nvPicPr>
        <p:blipFill rotWithShape="1">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l="4861" t="10254" r="7561" b="7597"/>
          <a:stretch/>
        </p:blipFill>
        <p:spPr>
          <a:xfrm>
            <a:off x="8410222" y="3816986"/>
            <a:ext cx="1050254" cy="500578"/>
          </a:xfrm>
          <a:prstGeom prst="rect">
            <a:avLst/>
          </a:prstGeom>
        </p:spPr>
      </p:pic>
      <p:sp>
        <p:nvSpPr>
          <p:cNvPr id="207" name="TextBox 206"/>
          <p:cNvSpPr txBox="1"/>
          <p:nvPr/>
        </p:nvSpPr>
        <p:spPr>
          <a:xfrm>
            <a:off x="8562975" y="1516105"/>
            <a:ext cx="522344" cy="200824"/>
          </a:xfrm>
          <a:prstGeom prst="rect">
            <a:avLst/>
          </a:prstGeom>
          <a:noFill/>
        </p:spPr>
        <p:txBody>
          <a:bodyPr wrap="square" lIns="0" tIns="0" rIns="0" bIns="0" rtlCol="0">
            <a:spAutoFit/>
          </a:bodyPr>
          <a:lstStyle/>
          <a:p>
            <a:pPr defTabSz="951121" eaLnBrk="0" fontAlgn="base" hangingPunct="0">
              <a:lnSpc>
                <a:spcPct val="80000"/>
              </a:lnSpc>
              <a:spcBef>
                <a:spcPct val="0"/>
              </a:spcBef>
            </a:pPr>
            <a:r>
              <a:rPr lang="en-US" sz="800" spc="-51" dirty="0">
                <a:gradFill>
                  <a:gsLst>
                    <a:gs pos="2917">
                      <a:srgbClr val="002050"/>
                    </a:gs>
                    <a:gs pos="30000">
                      <a:srgbClr val="002050"/>
                    </a:gs>
                  </a:gsLst>
                  <a:lin ang="5400000" scaled="0"/>
                </a:gradFill>
                <a:latin typeface="Segoe UI Semibold" panose="020B0702040204020203" pitchFamily="34" charset="0"/>
                <a:cs typeface="Segoe UI Semibold" panose="020B0702040204020203" pitchFamily="34" charset="0"/>
              </a:rPr>
              <a:t>MICROSOFT AZURE</a:t>
            </a:r>
          </a:p>
        </p:txBody>
      </p:sp>
      <p:grpSp>
        <p:nvGrpSpPr>
          <p:cNvPr id="216" name="Group 215"/>
          <p:cNvGrpSpPr/>
          <p:nvPr/>
        </p:nvGrpSpPr>
        <p:grpSpPr>
          <a:xfrm>
            <a:off x="1332866" y="1752454"/>
            <a:ext cx="1398008" cy="1297570"/>
            <a:chOff x="8701088" y="2387600"/>
            <a:chExt cx="2187575" cy="2030413"/>
          </a:xfrm>
        </p:grpSpPr>
        <p:sp>
          <p:nvSpPr>
            <p:cNvPr id="217" name="Freeform 6"/>
            <p:cNvSpPr>
              <a:spLocks/>
            </p:cNvSpPr>
            <p:nvPr/>
          </p:nvSpPr>
          <p:spPr bwMode="auto">
            <a:xfrm>
              <a:off x="9118600" y="2814638"/>
              <a:ext cx="534988" cy="159702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18" name="Freeform 8"/>
            <p:cNvSpPr>
              <a:spLocks/>
            </p:cNvSpPr>
            <p:nvPr/>
          </p:nvSpPr>
          <p:spPr bwMode="auto">
            <a:xfrm>
              <a:off x="9801225" y="2787650"/>
              <a:ext cx="747713" cy="1624013"/>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19" name="Freeform 9"/>
            <p:cNvSpPr>
              <a:spLocks/>
            </p:cNvSpPr>
            <p:nvPr/>
          </p:nvSpPr>
          <p:spPr bwMode="auto">
            <a:xfrm>
              <a:off x="10417175" y="2486025"/>
              <a:ext cx="311150" cy="360363"/>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E4A2A"/>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20" name="Freeform 10"/>
            <p:cNvSpPr>
              <a:spLocks/>
            </p:cNvSpPr>
            <p:nvPr/>
          </p:nvSpPr>
          <p:spPr bwMode="auto">
            <a:xfrm>
              <a:off x="10514013" y="2890838"/>
              <a:ext cx="107950" cy="546100"/>
            </a:xfrm>
            <a:custGeom>
              <a:avLst/>
              <a:gdLst>
                <a:gd name="T0" fmla="*/ 42 w 68"/>
                <a:gd name="T1" fmla="*/ 37 h 344"/>
                <a:gd name="T2" fmla="*/ 62 w 68"/>
                <a:gd name="T3" fmla="*/ 20 h 344"/>
                <a:gd name="T4" fmla="*/ 34 w 68"/>
                <a:gd name="T5" fmla="*/ 0 h 344"/>
                <a:gd name="T6" fmla="*/ 6 w 68"/>
                <a:gd name="T7" fmla="*/ 20 h 344"/>
                <a:gd name="T8" fmla="*/ 26 w 68"/>
                <a:gd name="T9" fmla="*/ 37 h 344"/>
                <a:gd name="T10" fmla="*/ 0 w 68"/>
                <a:gd name="T11" fmla="*/ 316 h 344"/>
                <a:gd name="T12" fmla="*/ 34 w 68"/>
                <a:gd name="T13" fmla="*/ 344 h 344"/>
                <a:gd name="T14" fmla="*/ 68 w 68"/>
                <a:gd name="T15" fmla="*/ 316 h 344"/>
                <a:gd name="T16" fmla="*/ 42 w 68"/>
                <a:gd name="T17" fmla="*/ 3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44">
                  <a:moveTo>
                    <a:pt x="42" y="37"/>
                  </a:moveTo>
                  <a:lnTo>
                    <a:pt x="62" y="20"/>
                  </a:lnTo>
                  <a:lnTo>
                    <a:pt x="34" y="0"/>
                  </a:lnTo>
                  <a:lnTo>
                    <a:pt x="6" y="20"/>
                  </a:lnTo>
                  <a:lnTo>
                    <a:pt x="26" y="37"/>
                  </a:lnTo>
                  <a:lnTo>
                    <a:pt x="0" y="316"/>
                  </a:lnTo>
                  <a:lnTo>
                    <a:pt x="34" y="344"/>
                  </a:lnTo>
                  <a:lnTo>
                    <a:pt x="68" y="316"/>
                  </a:lnTo>
                  <a:lnTo>
                    <a:pt x="42" y="37"/>
                  </a:ln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21" name="Freeform 11"/>
            <p:cNvSpPr>
              <a:spLocks/>
            </p:cNvSpPr>
            <p:nvPr/>
          </p:nvSpPr>
          <p:spPr bwMode="auto">
            <a:xfrm>
              <a:off x="10696575" y="2874963"/>
              <a:ext cx="192088" cy="496888"/>
            </a:xfrm>
            <a:custGeom>
              <a:avLst/>
              <a:gdLst>
                <a:gd name="T0" fmla="*/ 0 w 60"/>
                <a:gd name="T1" fmla="*/ 7 h 155"/>
                <a:gd name="T2" fmla="*/ 24 w 60"/>
                <a:gd name="T3" fmla="*/ 0 h 155"/>
                <a:gd name="T4" fmla="*/ 60 w 60"/>
                <a:gd name="T5" fmla="*/ 155 h 155"/>
                <a:gd name="T6" fmla="*/ 35 w 60"/>
                <a:gd name="T7" fmla="*/ 155 h 155"/>
                <a:gd name="T8" fmla="*/ 0 w 60"/>
                <a:gd name="T9" fmla="*/ 7 h 155"/>
              </a:gdLst>
              <a:ahLst/>
              <a:cxnLst>
                <a:cxn ang="0">
                  <a:pos x="T0" y="T1"/>
                </a:cxn>
                <a:cxn ang="0">
                  <a:pos x="T2" y="T3"/>
                </a:cxn>
                <a:cxn ang="0">
                  <a:pos x="T4" y="T5"/>
                </a:cxn>
                <a:cxn ang="0">
                  <a:pos x="T6" y="T7"/>
                </a:cxn>
                <a:cxn ang="0">
                  <a:pos x="T8" y="T9"/>
                </a:cxn>
              </a:cxnLst>
              <a:rect l="0" t="0" r="r" b="b"/>
              <a:pathLst>
                <a:path w="60" h="155">
                  <a:moveTo>
                    <a:pt x="0" y="7"/>
                  </a:moveTo>
                  <a:cubicBezTo>
                    <a:pt x="8" y="5"/>
                    <a:pt x="16" y="3"/>
                    <a:pt x="24" y="0"/>
                  </a:cubicBezTo>
                  <a:cubicBezTo>
                    <a:pt x="47" y="51"/>
                    <a:pt x="54" y="100"/>
                    <a:pt x="60" y="155"/>
                  </a:cubicBezTo>
                  <a:cubicBezTo>
                    <a:pt x="35" y="155"/>
                    <a:pt x="35" y="155"/>
                    <a:pt x="35" y="155"/>
                  </a:cubicBezTo>
                  <a:cubicBezTo>
                    <a:pt x="29" y="102"/>
                    <a:pt x="23" y="55"/>
                    <a:pt x="0" y="7"/>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22" name="Freeform 12"/>
            <p:cNvSpPr>
              <a:spLocks/>
            </p:cNvSpPr>
            <p:nvPr/>
          </p:nvSpPr>
          <p:spPr bwMode="auto">
            <a:xfrm>
              <a:off x="10448925" y="3814763"/>
              <a:ext cx="115888" cy="596900"/>
            </a:xfrm>
            <a:custGeom>
              <a:avLst/>
              <a:gdLst>
                <a:gd name="T0" fmla="*/ 63 w 73"/>
                <a:gd name="T1" fmla="*/ 376 h 376"/>
                <a:gd name="T2" fmla="*/ 10 w 73"/>
                <a:gd name="T3" fmla="*/ 376 h 376"/>
                <a:gd name="T4" fmla="*/ 0 w 73"/>
                <a:gd name="T5" fmla="*/ 0 h 376"/>
                <a:gd name="T6" fmla="*/ 73 w 73"/>
                <a:gd name="T7" fmla="*/ 0 h 376"/>
                <a:gd name="T8" fmla="*/ 63 w 73"/>
                <a:gd name="T9" fmla="*/ 376 h 376"/>
              </a:gdLst>
              <a:ahLst/>
              <a:cxnLst>
                <a:cxn ang="0">
                  <a:pos x="T0" y="T1"/>
                </a:cxn>
                <a:cxn ang="0">
                  <a:pos x="T2" y="T3"/>
                </a:cxn>
                <a:cxn ang="0">
                  <a:pos x="T4" y="T5"/>
                </a:cxn>
                <a:cxn ang="0">
                  <a:pos x="T6" y="T7"/>
                </a:cxn>
                <a:cxn ang="0">
                  <a:pos x="T8" y="T9"/>
                </a:cxn>
              </a:cxnLst>
              <a:rect l="0" t="0" r="r" b="b"/>
              <a:pathLst>
                <a:path w="73" h="376">
                  <a:moveTo>
                    <a:pt x="63" y="376"/>
                  </a:moveTo>
                  <a:lnTo>
                    <a:pt x="10" y="376"/>
                  </a:lnTo>
                  <a:lnTo>
                    <a:pt x="0" y="0"/>
                  </a:lnTo>
                  <a:lnTo>
                    <a:pt x="73" y="0"/>
                  </a:lnTo>
                  <a:lnTo>
                    <a:pt x="63" y="376"/>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23" name="Freeform 13"/>
            <p:cNvSpPr>
              <a:spLocks/>
            </p:cNvSpPr>
            <p:nvPr/>
          </p:nvSpPr>
          <p:spPr bwMode="auto">
            <a:xfrm>
              <a:off x="10455275" y="4360863"/>
              <a:ext cx="106363" cy="50800"/>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E4A2A"/>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24" name="Freeform 14"/>
            <p:cNvSpPr>
              <a:spLocks/>
            </p:cNvSpPr>
            <p:nvPr/>
          </p:nvSpPr>
          <p:spPr bwMode="auto">
            <a:xfrm>
              <a:off x="10583863" y="3814763"/>
              <a:ext cx="112713" cy="596900"/>
            </a:xfrm>
            <a:custGeom>
              <a:avLst/>
              <a:gdLst>
                <a:gd name="T0" fmla="*/ 8 w 71"/>
                <a:gd name="T1" fmla="*/ 376 h 376"/>
                <a:gd name="T2" fmla="*/ 61 w 71"/>
                <a:gd name="T3" fmla="*/ 376 h 376"/>
                <a:gd name="T4" fmla="*/ 71 w 71"/>
                <a:gd name="T5" fmla="*/ 0 h 376"/>
                <a:gd name="T6" fmla="*/ 0 w 71"/>
                <a:gd name="T7" fmla="*/ 0 h 376"/>
                <a:gd name="T8" fmla="*/ 8 w 71"/>
                <a:gd name="T9" fmla="*/ 376 h 376"/>
              </a:gdLst>
              <a:ahLst/>
              <a:cxnLst>
                <a:cxn ang="0">
                  <a:pos x="T0" y="T1"/>
                </a:cxn>
                <a:cxn ang="0">
                  <a:pos x="T2" y="T3"/>
                </a:cxn>
                <a:cxn ang="0">
                  <a:pos x="T4" y="T5"/>
                </a:cxn>
                <a:cxn ang="0">
                  <a:pos x="T6" y="T7"/>
                </a:cxn>
                <a:cxn ang="0">
                  <a:pos x="T8" y="T9"/>
                </a:cxn>
              </a:cxnLst>
              <a:rect l="0" t="0" r="r" b="b"/>
              <a:pathLst>
                <a:path w="71" h="376">
                  <a:moveTo>
                    <a:pt x="8" y="376"/>
                  </a:moveTo>
                  <a:lnTo>
                    <a:pt x="61" y="376"/>
                  </a:lnTo>
                  <a:lnTo>
                    <a:pt x="71" y="0"/>
                  </a:lnTo>
                  <a:lnTo>
                    <a:pt x="0" y="0"/>
                  </a:lnTo>
                  <a:lnTo>
                    <a:pt x="8" y="376"/>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25" name="Freeform 15"/>
            <p:cNvSpPr>
              <a:spLocks/>
            </p:cNvSpPr>
            <p:nvPr/>
          </p:nvSpPr>
          <p:spPr bwMode="auto">
            <a:xfrm>
              <a:off x="10587038" y="4360863"/>
              <a:ext cx="106363" cy="50800"/>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E4A2A"/>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26" name="Freeform 16"/>
            <p:cNvSpPr>
              <a:spLocks/>
            </p:cNvSpPr>
            <p:nvPr/>
          </p:nvSpPr>
          <p:spPr bwMode="auto">
            <a:xfrm>
              <a:off x="10818813" y="3371850"/>
              <a:ext cx="57150" cy="65088"/>
            </a:xfrm>
            <a:custGeom>
              <a:avLst/>
              <a:gdLst>
                <a:gd name="T0" fmla="*/ 0 w 18"/>
                <a:gd name="T1" fmla="*/ 0 h 20"/>
                <a:gd name="T2" fmla="*/ 0 w 18"/>
                <a:gd name="T3" fmla="*/ 11 h 20"/>
                <a:gd name="T4" fmla="*/ 9 w 18"/>
                <a:gd name="T5" fmla="*/ 20 h 20"/>
                <a:gd name="T6" fmla="*/ 18 w 18"/>
                <a:gd name="T7" fmla="*/ 11 h 20"/>
                <a:gd name="T8" fmla="*/ 18 w 18"/>
                <a:gd name="T9" fmla="*/ 0 h 20"/>
                <a:gd name="T10" fmla="*/ 0 w 18"/>
                <a:gd name="T11" fmla="*/ 0 h 20"/>
              </a:gdLst>
              <a:ahLst/>
              <a:cxnLst>
                <a:cxn ang="0">
                  <a:pos x="T0" y="T1"/>
                </a:cxn>
                <a:cxn ang="0">
                  <a:pos x="T2" y="T3"/>
                </a:cxn>
                <a:cxn ang="0">
                  <a:pos x="T4" y="T5"/>
                </a:cxn>
                <a:cxn ang="0">
                  <a:pos x="T6" y="T7"/>
                </a:cxn>
                <a:cxn ang="0">
                  <a:pos x="T8" y="T9"/>
                </a:cxn>
                <a:cxn ang="0">
                  <a:pos x="T10" y="T11"/>
                </a:cxn>
              </a:cxnLst>
              <a:rect l="0" t="0" r="r" b="b"/>
              <a:pathLst>
                <a:path w="18" h="20">
                  <a:moveTo>
                    <a:pt x="0" y="0"/>
                  </a:moveTo>
                  <a:cubicBezTo>
                    <a:pt x="0" y="11"/>
                    <a:pt x="0" y="11"/>
                    <a:pt x="0" y="11"/>
                  </a:cubicBezTo>
                  <a:cubicBezTo>
                    <a:pt x="0" y="16"/>
                    <a:pt x="4" y="20"/>
                    <a:pt x="9" y="20"/>
                  </a:cubicBezTo>
                  <a:cubicBezTo>
                    <a:pt x="14" y="20"/>
                    <a:pt x="18" y="16"/>
                    <a:pt x="18" y="11"/>
                  </a:cubicBezTo>
                  <a:cubicBezTo>
                    <a:pt x="18" y="0"/>
                    <a:pt x="18" y="0"/>
                    <a:pt x="18" y="0"/>
                  </a:cubicBezTo>
                  <a:lnTo>
                    <a:pt x="0" y="0"/>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27" name="Freeform 17"/>
            <p:cNvSpPr>
              <a:spLocks/>
            </p:cNvSpPr>
            <p:nvPr/>
          </p:nvSpPr>
          <p:spPr bwMode="auto">
            <a:xfrm>
              <a:off x="10244138" y="2874963"/>
              <a:ext cx="195263" cy="496888"/>
            </a:xfrm>
            <a:custGeom>
              <a:avLst/>
              <a:gdLst>
                <a:gd name="T0" fmla="*/ 61 w 61"/>
                <a:gd name="T1" fmla="*/ 7 h 155"/>
                <a:gd name="T2" fmla="*/ 36 w 61"/>
                <a:gd name="T3" fmla="*/ 0 h 155"/>
                <a:gd name="T4" fmla="*/ 0 w 61"/>
                <a:gd name="T5" fmla="*/ 155 h 155"/>
                <a:gd name="T6" fmla="*/ 25 w 61"/>
                <a:gd name="T7" fmla="*/ 155 h 155"/>
                <a:gd name="T8" fmla="*/ 61 w 61"/>
                <a:gd name="T9" fmla="*/ 7 h 155"/>
              </a:gdLst>
              <a:ahLst/>
              <a:cxnLst>
                <a:cxn ang="0">
                  <a:pos x="T0" y="T1"/>
                </a:cxn>
                <a:cxn ang="0">
                  <a:pos x="T2" y="T3"/>
                </a:cxn>
                <a:cxn ang="0">
                  <a:pos x="T4" y="T5"/>
                </a:cxn>
                <a:cxn ang="0">
                  <a:pos x="T6" y="T7"/>
                </a:cxn>
                <a:cxn ang="0">
                  <a:pos x="T8" y="T9"/>
                </a:cxn>
              </a:cxnLst>
              <a:rect l="0" t="0" r="r" b="b"/>
              <a:pathLst>
                <a:path w="61" h="155">
                  <a:moveTo>
                    <a:pt x="61" y="7"/>
                  </a:moveTo>
                  <a:cubicBezTo>
                    <a:pt x="53" y="5"/>
                    <a:pt x="44" y="3"/>
                    <a:pt x="36" y="0"/>
                  </a:cubicBezTo>
                  <a:cubicBezTo>
                    <a:pt x="12" y="51"/>
                    <a:pt x="5" y="100"/>
                    <a:pt x="0" y="155"/>
                  </a:cubicBezTo>
                  <a:cubicBezTo>
                    <a:pt x="25" y="155"/>
                    <a:pt x="25" y="155"/>
                    <a:pt x="25" y="155"/>
                  </a:cubicBezTo>
                  <a:cubicBezTo>
                    <a:pt x="31" y="102"/>
                    <a:pt x="38" y="55"/>
                    <a:pt x="61" y="7"/>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28" name="Freeform 18"/>
            <p:cNvSpPr>
              <a:spLocks/>
            </p:cNvSpPr>
            <p:nvPr/>
          </p:nvSpPr>
          <p:spPr bwMode="auto">
            <a:xfrm>
              <a:off x="10253663" y="3371850"/>
              <a:ext cx="60325" cy="65088"/>
            </a:xfrm>
            <a:custGeom>
              <a:avLst/>
              <a:gdLst>
                <a:gd name="T0" fmla="*/ 19 w 19"/>
                <a:gd name="T1" fmla="*/ 0 h 20"/>
                <a:gd name="T2" fmla="*/ 19 w 19"/>
                <a:gd name="T3" fmla="*/ 11 h 20"/>
                <a:gd name="T4" fmla="*/ 10 w 19"/>
                <a:gd name="T5" fmla="*/ 20 h 20"/>
                <a:gd name="T6" fmla="*/ 0 w 19"/>
                <a:gd name="T7" fmla="*/ 11 h 20"/>
                <a:gd name="T8" fmla="*/ 0 w 19"/>
                <a:gd name="T9" fmla="*/ 0 h 20"/>
                <a:gd name="T10" fmla="*/ 19 w 19"/>
                <a:gd name="T11" fmla="*/ 0 h 20"/>
              </a:gdLst>
              <a:ahLst/>
              <a:cxnLst>
                <a:cxn ang="0">
                  <a:pos x="T0" y="T1"/>
                </a:cxn>
                <a:cxn ang="0">
                  <a:pos x="T2" y="T3"/>
                </a:cxn>
                <a:cxn ang="0">
                  <a:pos x="T4" y="T5"/>
                </a:cxn>
                <a:cxn ang="0">
                  <a:pos x="T6" y="T7"/>
                </a:cxn>
                <a:cxn ang="0">
                  <a:pos x="T8" y="T9"/>
                </a:cxn>
                <a:cxn ang="0">
                  <a:pos x="T10" y="T11"/>
                </a:cxn>
              </a:cxnLst>
              <a:rect l="0" t="0" r="r" b="b"/>
              <a:pathLst>
                <a:path w="19" h="20">
                  <a:moveTo>
                    <a:pt x="19" y="0"/>
                  </a:moveTo>
                  <a:cubicBezTo>
                    <a:pt x="19" y="11"/>
                    <a:pt x="19" y="11"/>
                    <a:pt x="19" y="11"/>
                  </a:cubicBezTo>
                  <a:cubicBezTo>
                    <a:pt x="19" y="16"/>
                    <a:pt x="15" y="20"/>
                    <a:pt x="10" y="20"/>
                  </a:cubicBezTo>
                  <a:cubicBezTo>
                    <a:pt x="4" y="20"/>
                    <a:pt x="0" y="16"/>
                    <a:pt x="0" y="11"/>
                  </a:cubicBezTo>
                  <a:cubicBezTo>
                    <a:pt x="0" y="0"/>
                    <a:pt x="0" y="0"/>
                    <a:pt x="0" y="0"/>
                  </a:cubicBezTo>
                  <a:lnTo>
                    <a:pt x="19" y="0"/>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29" name="Freeform 19"/>
            <p:cNvSpPr>
              <a:spLocks/>
            </p:cNvSpPr>
            <p:nvPr/>
          </p:nvSpPr>
          <p:spPr bwMode="auto">
            <a:xfrm>
              <a:off x="10363200" y="2862263"/>
              <a:ext cx="409575" cy="635000"/>
            </a:xfrm>
            <a:custGeom>
              <a:avLst/>
              <a:gdLst>
                <a:gd name="T0" fmla="*/ 165 w 258"/>
                <a:gd name="T1" fmla="*/ 0 h 400"/>
                <a:gd name="T2" fmla="*/ 129 w 258"/>
                <a:gd name="T3" fmla="*/ 291 h 400"/>
                <a:gd name="T4" fmla="*/ 93 w 258"/>
                <a:gd name="T5" fmla="*/ 0 h 400"/>
                <a:gd name="T6" fmla="*/ 0 w 258"/>
                <a:gd name="T7" fmla="*/ 8 h 400"/>
                <a:gd name="T8" fmla="*/ 18 w 258"/>
                <a:gd name="T9" fmla="*/ 400 h 400"/>
                <a:gd name="T10" fmla="*/ 238 w 258"/>
                <a:gd name="T11" fmla="*/ 400 h 400"/>
                <a:gd name="T12" fmla="*/ 258 w 258"/>
                <a:gd name="T13" fmla="*/ 8 h 400"/>
                <a:gd name="T14" fmla="*/ 165 w 258"/>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400">
                  <a:moveTo>
                    <a:pt x="165" y="0"/>
                  </a:moveTo>
                  <a:lnTo>
                    <a:pt x="129" y="291"/>
                  </a:lnTo>
                  <a:lnTo>
                    <a:pt x="93" y="0"/>
                  </a:lnTo>
                  <a:lnTo>
                    <a:pt x="0" y="8"/>
                  </a:lnTo>
                  <a:lnTo>
                    <a:pt x="18" y="400"/>
                  </a:lnTo>
                  <a:lnTo>
                    <a:pt x="238" y="400"/>
                  </a:lnTo>
                  <a:lnTo>
                    <a:pt x="258" y="8"/>
                  </a:lnTo>
                  <a:lnTo>
                    <a:pt x="165" y="0"/>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30" name="Freeform 32"/>
            <p:cNvSpPr>
              <a:spLocks/>
            </p:cNvSpPr>
            <p:nvPr/>
          </p:nvSpPr>
          <p:spPr bwMode="auto">
            <a:xfrm>
              <a:off x="10448925" y="2611438"/>
              <a:ext cx="231775" cy="279400"/>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31" name="Freeform 33"/>
            <p:cNvSpPr>
              <a:spLocks/>
            </p:cNvSpPr>
            <p:nvPr/>
          </p:nvSpPr>
          <p:spPr bwMode="auto">
            <a:xfrm>
              <a:off x="10391775" y="3497263"/>
              <a:ext cx="349250" cy="382588"/>
            </a:xfrm>
            <a:custGeom>
              <a:avLst/>
              <a:gdLst>
                <a:gd name="T0" fmla="*/ 210 w 220"/>
                <a:gd name="T1" fmla="*/ 241 h 241"/>
                <a:gd name="T2" fmla="*/ 10 w 220"/>
                <a:gd name="T3" fmla="*/ 241 h 241"/>
                <a:gd name="T4" fmla="*/ 0 w 220"/>
                <a:gd name="T5" fmla="*/ 0 h 241"/>
                <a:gd name="T6" fmla="*/ 220 w 220"/>
                <a:gd name="T7" fmla="*/ 0 h 241"/>
                <a:gd name="T8" fmla="*/ 210 w 220"/>
                <a:gd name="T9" fmla="*/ 241 h 241"/>
              </a:gdLst>
              <a:ahLst/>
              <a:cxnLst>
                <a:cxn ang="0">
                  <a:pos x="T0" y="T1"/>
                </a:cxn>
                <a:cxn ang="0">
                  <a:pos x="T2" y="T3"/>
                </a:cxn>
                <a:cxn ang="0">
                  <a:pos x="T4" y="T5"/>
                </a:cxn>
                <a:cxn ang="0">
                  <a:pos x="T6" y="T7"/>
                </a:cxn>
                <a:cxn ang="0">
                  <a:pos x="T8" y="T9"/>
                </a:cxn>
              </a:cxnLst>
              <a:rect l="0" t="0" r="r" b="b"/>
              <a:pathLst>
                <a:path w="220" h="241">
                  <a:moveTo>
                    <a:pt x="210" y="241"/>
                  </a:moveTo>
                  <a:lnTo>
                    <a:pt x="10" y="241"/>
                  </a:lnTo>
                  <a:lnTo>
                    <a:pt x="0" y="0"/>
                  </a:lnTo>
                  <a:lnTo>
                    <a:pt x="220" y="0"/>
                  </a:lnTo>
                  <a:lnTo>
                    <a:pt x="210" y="241"/>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32" name="Rectangle 34"/>
            <p:cNvSpPr>
              <a:spLocks noChangeArrowheads="1"/>
            </p:cNvSpPr>
            <p:nvPr/>
          </p:nvSpPr>
          <p:spPr bwMode="auto">
            <a:xfrm>
              <a:off x="9002713" y="2814638"/>
              <a:ext cx="128588" cy="37782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33" name="Freeform 35"/>
            <p:cNvSpPr>
              <a:spLocks/>
            </p:cNvSpPr>
            <p:nvPr/>
          </p:nvSpPr>
          <p:spPr bwMode="auto">
            <a:xfrm>
              <a:off x="8896350" y="4338638"/>
              <a:ext cx="160338" cy="79375"/>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34" name="Freeform 36"/>
            <p:cNvSpPr>
              <a:spLocks/>
            </p:cNvSpPr>
            <p:nvPr/>
          </p:nvSpPr>
          <p:spPr bwMode="auto">
            <a:xfrm>
              <a:off x="9072563" y="4338638"/>
              <a:ext cx="160338" cy="79375"/>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35" name="Freeform 37"/>
            <p:cNvSpPr>
              <a:spLocks/>
            </p:cNvSpPr>
            <p:nvPr/>
          </p:nvSpPr>
          <p:spPr bwMode="auto">
            <a:xfrm>
              <a:off x="8953500" y="2486025"/>
              <a:ext cx="247650" cy="298450"/>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36" name="Freeform 38"/>
            <p:cNvSpPr>
              <a:spLocks/>
            </p:cNvSpPr>
            <p:nvPr/>
          </p:nvSpPr>
          <p:spPr bwMode="auto">
            <a:xfrm>
              <a:off x="8921750" y="2454275"/>
              <a:ext cx="244475" cy="279400"/>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37" name="Freeform 39"/>
            <p:cNvSpPr>
              <a:spLocks/>
            </p:cNvSpPr>
            <p:nvPr/>
          </p:nvSpPr>
          <p:spPr bwMode="auto">
            <a:xfrm>
              <a:off x="9002713" y="2711450"/>
              <a:ext cx="128588" cy="134938"/>
            </a:xfrm>
            <a:custGeom>
              <a:avLst/>
              <a:gdLst>
                <a:gd name="T0" fmla="*/ 81 w 81"/>
                <a:gd name="T1" fmla="*/ 65 h 85"/>
                <a:gd name="T2" fmla="*/ 40 w 81"/>
                <a:gd name="T3" fmla="*/ 85 h 85"/>
                <a:gd name="T4" fmla="*/ 0 w 81"/>
                <a:gd name="T5" fmla="*/ 65 h 85"/>
                <a:gd name="T6" fmla="*/ 0 w 81"/>
                <a:gd name="T7" fmla="*/ 0 h 85"/>
                <a:gd name="T8" fmla="*/ 81 w 81"/>
                <a:gd name="T9" fmla="*/ 0 h 85"/>
                <a:gd name="T10" fmla="*/ 81 w 81"/>
                <a:gd name="T11" fmla="*/ 65 h 85"/>
              </a:gdLst>
              <a:ahLst/>
              <a:cxnLst>
                <a:cxn ang="0">
                  <a:pos x="T0" y="T1"/>
                </a:cxn>
                <a:cxn ang="0">
                  <a:pos x="T2" y="T3"/>
                </a:cxn>
                <a:cxn ang="0">
                  <a:pos x="T4" y="T5"/>
                </a:cxn>
                <a:cxn ang="0">
                  <a:pos x="T6" y="T7"/>
                </a:cxn>
                <a:cxn ang="0">
                  <a:pos x="T8" y="T9"/>
                </a:cxn>
                <a:cxn ang="0">
                  <a:pos x="T10" y="T11"/>
                </a:cxn>
              </a:cxnLst>
              <a:rect l="0" t="0" r="r" b="b"/>
              <a:pathLst>
                <a:path w="81" h="85">
                  <a:moveTo>
                    <a:pt x="81" y="65"/>
                  </a:moveTo>
                  <a:lnTo>
                    <a:pt x="40" y="85"/>
                  </a:lnTo>
                  <a:lnTo>
                    <a:pt x="0" y="65"/>
                  </a:lnTo>
                  <a:lnTo>
                    <a:pt x="0" y="0"/>
                  </a:lnTo>
                  <a:lnTo>
                    <a:pt x="81" y="0"/>
                  </a:lnTo>
                  <a:lnTo>
                    <a:pt x="81" y="65"/>
                  </a:lnTo>
                  <a:close/>
                </a:path>
              </a:pathLst>
            </a:custGeom>
            <a:solidFill>
              <a:srgbClr val="C3A47C"/>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38" name="Freeform 40"/>
            <p:cNvSpPr>
              <a:spLocks/>
            </p:cNvSpPr>
            <p:nvPr/>
          </p:nvSpPr>
          <p:spPr bwMode="auto">
            <a:xfrm>
              <a:off x="9031288" y="2846388"/>
              <a:ext cx="69850" cy="500063"/>
            </a:xfrm>
            <a:custGeom>
              <a:avLst/>
              <a:gdLst>
                <a:gd name="T0" fmla="*/ 34 w 44"/>
                <a:gd name="T1" fmla="*/ 24 h 315"/>
                <a:gd name="T2" fmla="*/ 44 w 44"/>
                <a:gd name="T3" fmla="*/ 18 h 315"/>
                <a:gd name="T4" fmla="*/ 22 w 44"/>
                <a:gd name="T5" fmla="*/ 0 h 315"/>
                <a:gd name="T6" fmla="*/ 0 w 44"/>
                <a:gd name="T7" fmla="*/ 18 h 315"/>
                <a:gd name="T8" fmla="*/ 10 w 44"/>
                <a:gd name="T9" fmla="*/ 24 h 315"/>
                <a:gd name="T10" fmla="*/ 8 w 44"/>
                <a:gd name="T11" fmla="*/ 291 h 315"/>
                <a:gd name="T12" fmla="*/ 22 w 44"/>
                <a:gd name="T13" fmla="*/ 315 h 315"/>
                <a:gd name="T14" fmla="*/ 34 w 44"/>
                <a:gd name="T15" fmla="*/ 291 h 315"/>
                <a:gd name="T16" fmla="*/ 34 w 44"/>
                <a:gd name="T17" fmla="*/ 2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15">
                  <a:moveTo>
                    <a:pt x="34" y="24"/>
                  </a:moveTo>
                  <a:lnTo>
                    <a:pt x="44" y="18"/>
                  </a:lnTo>
                  <a:lnTo>
                    <a:pt x="22" y="0"/>
                  </a:lnTo>
                  <a:lnTo>
                    <a:pt x="0" y="18"/>
                  </a:lnTo>
                  <a:lnTo>
                    <a:pt x="10" y="24"/>
                  </a:lnTo>
                  <a:lnTo>
                    <a:pt x="8" y="291"/>
                  </a:lnTo>
                  <a:lnTo>
                    <a:pt x="22" y="315"/>
                  </a:lnTo>
                  <a:lnTo>
                    <a:pt x="34" y="291"/>
                  </a:lnTo>
                  <a:lnTo>
                    <a:pt x="34" y="2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39" name="Freeform 41"/>
            <p:cNvSpPr>
              <a:spLocks/>
            </p:cNvSpPr>
            <p:nvPr/>
          </p:nvSpPr>
          <p:spPr bwMode="auto">
            <a:xfrm>
              <a:off x="8701088" y="2852738"/>
              <a:ext cx="273050" cy="700088"/>
            </a:xfrm>
            <a:custGeom>
              <a:avLst/>
              <a:gdLst>
                <a:gd name="T0" fmla="*/ 85 w 85"/>
                <a:gd name="T1" fmla="*/ 9 h 218"/>
                <a:gd name="T2" fmla="*/ 51 w 85"/>
                <a:gd name="T3" fmla="*/ 0 h 218"/>
                <a:gd name="T4" fmla="*/ 0 w 85"/>
                <a:gd name="T5" fmla="*/ 218 h 218"/>
                <a:gd name="T6" fmla="*/ 35 w 85"/>
                <a:gd name="T7" fmla="*/ 218 h 218"/>
                <a:gd name="T8" fmla="*/ 85 w 85"/>
                <a:gd name="T9" fmla="*/ 9 h 218"/>
              </a:gdLst>
              <a:ahLst/>
              <a:cxnLst>
                <a:cxn ang="0">
                  <a:pos x="T0" y="T1"/>
                </a:cxn>
                <a:cxn ang="0">
                  <a:pos x="T2" y="T3"/>
                </a:cxn>
                <a:cxn ang="0">
                  <a:pos x="T4" y="T5"/>
                </a:cxn>
                <a:cxn ang="0">
                  <a:pos x="T6" y="T7"/>
                </a:cxn>
                <a:cxn ang="0">
                  <a:pos x="T8" y="T9"/>
                </a:cxn>
              </a:cxnLst>
              <a:rect l="0" t="0" r="r" b="b"/>
              <a:pathLst>
                <a:path w="85" h="218">
                  <a:moveTo>
                    <a:pt x="85" y="9"/>
                  </a:moveTo>
                  <a:cubicBezTo>
                    <a:pt x="74" y="6"/>
                    <a:pt x="62" y="3"/>
                    <a:pt x="51" y="0"/>
                  </a:cubicBezTo>
                  <a:cubicBezTo>
                    <a:pt x="19" y="71"/>
                    <a:pt x="8" y="141"/>
                    <a:pt x="0" y="218"/>
                  </a:cubicBezTo>
                  <a:cubicBezTo>
                    <a:pt x="35" y="218"/>
                    <a:pt x="35" y="218"/>
                    <a:pt x="35" y="218"/>
                  </a:cubicBezTo>
                  <a:cubicBezTo>
                    <a:pt x="43" y="144"/>
                    <a:pt x="53" y="77"/>
                    <a:pt x="85" y="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42" name="Freeform 42"/>
            <p:cNvSpPr>
              <a:spLocks/>
            </p:cNvSpPr>
            <p:nvPr/>
          </p:nvSpPr>
          <p:spPr bwMode="auto">
            <a:xfrm>
              <a:off x="9163050" y="2852738"/>
              <a:ext cx="269875" cy="700088"/>
            </a:xfrm>
            <a:custGeom>
              <a:avLst/>
              <a:gdLst>
                <a:gd name="T0" fmla="*/ 0 w 84"/>
                <a:gd name="T1" fmla="*/ 9 h 218"/>
                <a:gd name="T2" fmla="*/ 33 w 84"/>
                <a:gd name="T3" fmla="*/ 0 h 218"/>
                <a:gd name="T4" fmla="*/ 84 w 84"/>
                <a:gd name="T5" fmla="*/ 218 h 218"/>
                <a:gd name="T6" fmla="*/ 50 w 84"/>
                <a:gd name="T7" fmla="*/ 218 h 218"/>
                <a:gd name="T8" fmla="*/ 0 w 84"/>
                <a:gd name="T9" fmla="*/ 9 h 218"/>
              </a:gdLst>
              <a:ahLst/>
              <a:cxnLst>
                <a:cxn ang="0">
                  <a:pos x="T0" y="T1"/>
                </a:cxn>
                <a:cxn ang="0">
                  <a:pos x="T2" y="T3"/>
                </a:cxn>
                <a:cxn ang="0">
                  <a:pos x="T4" y="T5"/>
                </a:cxn>
                <a:cxn ang="0">
                  <a:pos x="T6" y="T7"/>
                </a:cxn>
                <a:cxn ang="0">
                  <a:pos x="T8" y="T9"/>
                </a:cxn>
              </a:cxnLst>
              <a:rect l="0" t="0" r="r" b="b"/>
              <a:pathLst>
                <a:path w="84" h="218">
                  <a:moveTo>
                    <a:pt x="0" y="9"/>
                  </a:moveTo>
                  <a:cubicBezTo>
                    <a:pt x="11" y="6"/>
                    <a:pt x="22" y="3"/>
                    <a:pt x="33" y="0"/>
                  </a:cubicBezTo>
                  <a:cubicBezTo>
                    <a:pt x="66" y="71"/>
                    <a:pt x="77" y="141"/>
                    <a:pt x="84" y="218"/>
                  </a:cubicBezTo>
                  <a:cubicBezTo>
                    <a:pt x="50" y="218"/>
                    <a:pt x="50" y="218"/>
                    <a:pt x="50" y="218"/>
                  </a:cubicBezTo>
                  <a:cubicBezTo>
                    <a:pt x="42" y="144"/>
                    <a:pt x="31" y="77"/>
                    <a:pt x="0" y="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43" name="Freeform 43"/>
            <p:cNvSpPr>
              <a:spLocks/>
            </p:cNvSpPr>
            <p:nvPr/>
          </p:nvSpPr>
          <p:spPr bwMode="auto">
            <a:xfrm>
              <a:off x="8899525" y="3616325"/>
              <a:ext cx="160338" cy="738188"/>
            </a:xfrm>
            <a:custGeom>
              <a:avLst/>
              <a:gdLst>
                <a:gd name="T0" fmla="*/ 85 w 101"/>
                <a:gd name="T1" fmla="*/ 465 h 465"/>
                <a:gd name="T2" fmla="*/ 12 w 101"/>
                <a:gd name="T3" fmla="*/ 465 h 465"/>
                <a:gd name="T4" fmla="*/ 0 w 101"/>
                <a:gd name="T5" fmla="*/ 0 h 465"/>
                <a:gd name="T6" fmla="*/ 101 w 101"/>
                <a:gd name="T7" fmla="*/ 0 h 465"/>
                <a:gd name="T8" fmla="*/ 85 w 101"/>
                <a:gd name="T9" fmla="*/ 465 h 465"/>
              </a:gdLst>
              <a:ahLst/>
              <a:cxnLst>
                <a:cxn ang="0">
                  <a:pos x="T0" y="T1"/>
                </a:cxn>
                <a:cxn ang="0">
                  <a:pos x="T2" y="T3"/>
                </a:cxn>
                <a:cxn ang="0">
                  <a:pos x="T4" y="T5"/>
                </a:cxn>
                <a:cxn ang="0">
                  <a:pos x="T6" y="T7"/>
                </a:cxn>
                <a:cxn ang="0">
                  <a:pos x="T8" y="T9"/>
                </a:cxn>
              </a:cxnLst>
              <a:rect l="0" t="0" r="r" b="b"/>
              <a:pathLst>
                <a:path w="101" h="465">
                  <a:moveTo>
                    <a:pt x="85" y="465"/>
                  </a:moveTo>
                  <a:lnTo>
                    <a:pt x="12" y="465"/>
                  </a:lnTo>
                  <a:lnTo>
                    <a:pt x="0" y="0"/>
                  </a:lnTo>
                  <a:lnTo>
                    <a:pt x="101" y="0"/>
                  </a:lnTo>
                  <a:lnTo>
                    <a:pt x="85" y="465"/>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44" name="Freeform 44"/>
            <p:cNvSpPr>
              <a:spLocks/>
            </p:cNvSpPr>
            <p:nvPr/>
          </p:nvSpPr>
          <p:spPr bwMode="auto">
            <a:xfrm>
              <a:off x="9066213" y="3616325"/>
              <a:ext cx="163513" cy="738188"/>
            </a:xfrm>
            <a:custGeom>
              <a:avLst/>
              <a:gdLst>
                <a:gd name="T0" fmla="*/ 91 w 103"/>
                <a:gd name="T1" fmla="*/ 465 h 465"/>
                <a:gd name="T2" fmla="*/ 18 w 103"/>
                <a:gd name="T3" fmla="*/ 465 h 465"/>
                <a:gd name="T4" fmla="*/ 0 w 103"/>
                <a:gd name="T5" fmla="*/ 0 h 465"/>
                <a:gd name="T6" fmla="*/ 103 w 103"/>
                <a:gd name="T7" fmla="*/ 0 h 465"/>
                <a:gd name="T8" fmla="*/ 91 w 103"/>
                <a:gd name="T9" fmla="*/ 465 h 465"/>
              </a:gdLst>
              <a:ahLst/>
              <a:cxnLst>
                <a:cxn ang="0">
                  <a:pos x="T0" y="T1"/>
                </a:cxn>
                <a:cxn ang="0">
                  <a:pos x="T2" y="T3"/>
                </a:cxn>
                <a:cxn ang="0">
                  <a:pos x="T4" y="T5"/>
                </a:cxn>
                <a:cxn ang="0">
                  <a:pos x="T6" y="T7"/>
                </a:cxn>
                <a:cxn ang="0">
                  <a:pos x="T8" y="T9"/>
                </a:cxn>
              </a:cxnLst>
              <a:rect l="0" t="0" r="r" b="b"/>
              <a:pathLst>
                <a:path w="103" h="465">
                  <a:moveTo>
                    <a:pt x="91" y="465"/>
                  </a:moveTo>
                  <a:lnTo>
                    <a:pt x="18" y="465"/>
                  </a:lnTo>
                  <a:lnTo>
                    <a:pt x="0" y="0"/>
                  </a:lnTo>
                  <a:lnTo>
                    <a:pt x="103" y="0"/>
                  </a:lnTo>
                  <a:lnTo>
                    <a:pt x="91" y="465"/>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46" name="Freeform 45"/>
            <p:cNvSpPr>
              <a:spLocks/>
            </p:cNvSpPr>
            <p:nvPr/>
          </p:nvSpPr>
          <p:spPr bwMode="auto">
            <a:xfrm>
              <a:off x="8716963" y="3552825"/>
              <a:ext cx="79375" cy="88900"/>
            </a:xfrm>
            <a:custGeom>
              <a:avLst/>
              <a:gdLst>
                <a:gd name="T0" fmla="*/ 0 w 25"/>
                <a:gd name="T1" fmla="*/ 0 h 28"/>
                <a:gd name="T2" fmla="*/ 0 w 25"/>
                <a:gd name="T3" fmla="*/ 15 h 28"/>
                <a:gd name="T4" fmla="*/ 13 w 25"/>
                <a:gd name="T5" fmla="*/ 28 h 28"/>
                <a:gd name="T6" fmla="*/ 25 w 25"/>
                <a:gd name="T7" fmla="*/ 15 h 28"/>
                <a:gd name="T8" fmla="*/ 25 w 25"/>
                <a:gd name="T9" fmla="*/ 0 h 28"/>
                <a:gd name="T10" fmla="*/ 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0" y="0"/>
                  </a:moveTo>
                  <a:cubicBezTo>
                    <a:pt x="0" y="15"/>
                    <a:pt x="0" y="15"/>
                    <a:pt x="0" y="15"/>
                  </a:cubicBezTo>
                  <a:cubicBezTo>
                    <a:pt x="0" y="22"/>
                    <a:pt x="6" y="28"/>
                    <a:pt x="13" y="28"/>
                  </a:cubicBezTo>
                  <a:cubicBezTo>
                    <a:pt x="20" y="28"/>
                    <a:pt x="25" y="22"/>
                    <a:pt x="25" y="15"/>
                  </a:cubicBezTo>
                  <a:cubicBezTo>
                    <a:pt x="25" y="0"/>
                    <a:pt x="25" y="0"/>
                    <a:pt x="25" y="0"/>
                  </a:cubicBezTo>
                  <a:lnTo>
                    <a:pt x="0" y="0"/>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48" name="Freeform 46"/>
            <p:cNvSpPr>
              <a:spLocks/>
            </p:cNvSpPr>
            <p:nvPr/>
          </p:nvSpPr>
          <p:spPr bwMode="auto">
            <a:xfrm>
              <a:off x="9336088" y="3552825"/>
              <a:ext cx="82550" cy="88900"/>
            </a:xfrm>
            <a:custGeom>
              <a:avLst/>
              <a:gdLst>
                <a:gd name="T0" fmla="*/ 0 w 26"/>
                <a:gd name="T1" fmla="*/ 0 h 28"/>
                <a:gd name="T2" fmla="*/ 0 w 26"/>
                <a:gd name="T3" fmla="*/ 15 h 28"/>
                <a:gd name="T4" fmla="*/ 13 w 26"/>
                <a:gd name="T5" fmla="*/ 28 h 28"/>
                <a:gd name="T6" fmla="*/ 26 w 26"/>
                <a:gd name="T7" fmla="*/ 15 h 28"/>
                <a:gd name="T8" fmla="*/ 26 w 26"/>
                <a:gd name="T9" fmla="*/ 0 h 28"/>
                <a:gd name="T10" fmla="*/ 0 w 26"/>
                <a:gd name="T11" fmla="*/ 0 h 28"/>
              </a:gdLst>
              <a:ahLst/>
              <a:cxnLst>
                <a:cxn ang="0">
                  <a:pos x="T0" y="T1"/>
                </a:cxn>
                <a:cxn ang="0">
                  <a:pos x="T2" y="T3"/>
                </a:cxn>
                <a:cxn ang="0">
                  <a:pos x="T4" y="T5"/>
                </a:cxn>
                <a:cxn ang="0">
                  <a:pos x="T6" y="T7"/>
                </a:cxn>
                <a:cxn ang="0">
                  <a:pos x="T8" y="T9"/>
                </a:cxn>
                <a:cxn ang="0">
                  <a:pos x="T10" y="T11"/>
                </a:cxn>
              </a:cxnLst>
              <a:rect l="0" t="0" r="r" b="b"/>
              <a:pathLst>
                <a:path w="26" h="28">
                  <a:moveTo>
                    <a:pt x="0" y="0"/>
                  </a:moveTo>
                  <a:cubicBezTo>
                    <a:pt x="0" y="15"/>
                    <a:pt x="0" y="15"/>
                    <a:pt x="0" y="15"/>
                  </a:cubicBezTo>
                  <a:cubicBezTo>
                    <a:pt x="0" y="22"/>
                    <a:pt x="6" y="28"/>
                    <a:pt x="13" y="28"/>
                  </a:cubicBezTo>
                  <a:cubicBezTo>
                    <a:pt x="20" y="28"/>
                    <a:pt x="26" y="22"/>
                    <a:pt x="26" y="15"/>
                  </a:cubicBezTo>
                  <a:cubicBezTo>
                    <a:pt x="26" y="0"/>
                    <a:pt x="26" y="0"/>
                    <a:pt x="26" y="0"/>
                  </a:cubicBezTo>
                  <a:lnTo>
                    <a:pt x="0" y="0"/>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52" name="Freeform 47"/>
            <p:cNvSpPr>
              <a:spLocks/>
            </p:cNvSpPr>
            <p:nvPr/>
          </p:nvSpPr>
          <p:spPr bwMode="auto">
            <a:xfrm>
              <a:off x="8861425" y="2814638"/>
              <a:ext cx="406400" cy="801688"/>
            </a:xfrm>
            <a:custGeom>
              <a:avLst/>
              <a:gdLst>
                <a:gd name="T0" fmla="*/ 170 w 256"/>
                <a:gd name="T1" fmla="*/ 0 h 505"/>
                <a:gd name="T2" fmla="*/ 129 w 256"/>
                <a:gd name="T3" fmla="*/ 315 h 505"/>
                <a:gd name="T4" fmla="*/ 89 w 256"/>
                <a:gd name="T5" fmla="*/ 0 h 505"/>
                <a:gd name="T6" fmla="*/ 0 w 256"/>
                <a:gd name="T7" fmla="*/ 24 h 505"/>
                <a:gd name="T8" fmla="*/ 6 w 256"/>
                <a:gd name="T9" fmla="*/ 505 h 505"/>
                <a:gd name="T10" fmla="*/ 252 w 256"/>
                <a:gd name="T11" fmla="*/ 505 h 505"/>
                <a:gd name="T12" fmla="*/ 256 w 256"/>
                <a:gd name="T13" fmla="*/ 24 h 505"/>
                <a:gd name="T14" fmla="*/ 170 w 256"/>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505">
                  <a:moveTo>
                    <a:pt x="170" y="0"/>
                  </a:moveTo>
                  <a:lnTo>
                    <a:pt x="129" y="315"/>
                  </a:lnTo>
                  <a:lnTo>
                    <a:pt x="89" y="0"/>
                  </a:lnTo>
                  <a:lnTo>
                    <a:pt x="0" y="24"/>
                  </a:lnTo>
                  <a:lnTo>
                    <a:pt x="6" y="505"/>
                  </a:lnTo>
                  <a:lnTo>
                    <a:pt x="252" y="505"/>
                  </a:lnTo>
                  <a:lnTo>
                    <a:pt x="256" y="24"/>
                  </a:lnTo>
                  <a:lnTo>
                    <a:pt x="17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74" name="Freeform 48"/>
            <p:cNvSpPr>
              <a:spLocks/>
            </p:cNvSpPr>
            <p:nvPr/>
          </p:nvSpPr>
          <p:spPr bwMode="auto">
            <a:xfrm>
              <a:off x="9169400" y="2586038"/>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77" name="Freeform 49"/>
            <p:cNvSpPr>
              <a:spLocks/>
            </p:cNvSpPr>
            <p:nvPr/>
          </p:nvSpPr>
          <p:spPr bwMode="auto">
            <a:xfrm>
              <a:off x="9169400" y="25828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80" name="Freeform 50"/>
            <p:cNvSpPr>
              <a:spLocks/>
            </p:cNvSpPr>
            <p:nvPr/>
          </p:nvSpPr>
          <p:spPr bwMode="auto">
            <a:xfrm>
              <a:off x="9163050" y="25733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22" name="Freeform 51"/>
            <p:cNvSpPr>
              <a:spLocks/>
            </p:cNvSpPr>
            <p:nvPr/>
          </p:nvSpPr>
          <p:spPr bwMode="auto">
            <a:xfrm>
              <a:off x="9166225" y="25765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31" name="Freeform 52"/>
            <p:cNvSpPr>
              <a:spLocks/>
            </p:cNvSpPr>
            <p:nvPr/>
          </p:nvSpPr>
          <p:spPr bwMode="auto">
            <a:xfrm>
              <a:off x="8964613" y="25733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44" name="Freeform 53"/>
            <p:cNvSpPr>
              <a:spLocks/>
            </p:cNvSpPr>
            <p:nvPr/>
          </p:nvSpPr>
          <p:spPr bwMode="auto">
            <a:xfrm>
              <a:off x="9169400" y="258921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45" name="Freeform 54"/>
            <p:cNvSpPr>
              <a:spLocks/>
            </p:cNvSpPr>
            <p:nvPr/>
          </p:nvSpPr>
          <p:spPr bwMode="auto">
            <a:xfrm>
              <a:off x="9169400" y="259556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46" name="Rectangle 55"/>
            <p:cNvSpPr>
              <a:spLocks noChangeArrowheads="1"/>
            </p:cNvSpPr>
            <p:nvPr/>
          </p:nvSpPr>
          <p:spPr bwMode="auto">
            <a:xfrm>
              <a:off x="9159875" y="2570163"/>
              <a:ext cx="1588" cy="1588"/>
            </a:xfrm>
            <a:prstGeom prst="rect">
              <a:avLst/>
            </a:prstGeom>
            <a:solidFill>
              <a:srgbClr val="FFD60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48" name="Freeform 56"/>
            <p:cNvSpPr>
              <a:spLocks/>
            </p:cNvSpPr>
            <p:nvPr/>
          </p:nvSpPr>
          <p:spPr bwMode="auto">
            <a:xfrm>
              <a:off x="8956675" y="25923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49" name="Freeform 57"/>
            <p:cNvSpPr>
              <a:spLocks/>
            </p:cNvSpPr>
            <p:nvPr/>
          </p:nvSpPr>
          <p:spPr bwMode="auto">
            <a:xfrm>
              <a:off x="8959850" y="25828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53" name="Freeform 58"/>
            <p:cNvSpPr>
              <a:spLocks/>
            </p:cNvSpPr>
            <p:nvPr/>
          </p:nvSpPr>
          <p:spPr bwMode="auto">
            <a:xfrm>
              <a:off x="8959850" y="2576513"/>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21" name="Freeform 59"/>
            <p:cNvSpPr>
              <a:spLocks/>
            </p:cNvSpPr>
            <p:nvPr/>
          </p:nvSpPr>
          <p:spPr bwMode="auto">
            <a:xfrm>
              <a:off x="8956675" y="2586038"/>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22" name="Freeform 60"/>
            <p:cNvSpPr>
              <a:spLocks/>
            </p:cNvSpPr>
            <p:nvPr/>
          </p:nvSpPr>
          <p:spPr bwMode="auto">
            <a:xfrm>
              <a:off x="8937625" y="2560638"/>
              <a:ext cx="250825" cy="223838"/>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23" name="Freeform 61"/>
            <p:cNvSpPr>
              <a:spLocks noEditPoints="1"/>
            </p:cNvSpPr>
            <p:nvPr/>
          </p:nvSpPr>
          <p:spPr bwMode="auto">
            <a:xfrm>
              <a:off x="8959850" y="2605088"/>
              <a:ext cx="215900" cy="71438"/>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24" name="Oval 62"/>
            <p:cNvSpPr>
              <a:spLocks noChangeArrowheads="1"/>
            </p:cNvSpPr>
            <p:nvPr/>
          </p:nvSpPr>
          <p:spPr bwMode="auto">
            <a:xfrm>
              <a:off x="8964613" y="2614613"/>
              <a:ext cx="6350" cy="635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25" name="Oval 63"/>
            <p:cNvSpPr>
              <a:spLocks noChangeArrowheads="1"/>
            </p:cNvSpPr>
            <p:nvPr/>
          </p:nvSpPr>
          <p:spPr bwMode="auto">
            <a:xfrm>
              <a:off x="9163050" y="2614613"/>
              <a:ext cx="6350" cy="635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26" name="Freeform 67"/>
            <p:cNvSpPr>
              <a:spLocks/>
            </p:cNvSpPr>
            <p:nvPr/>
          </p:nvSpPr>
          <p:spPr bwMode="auto">
            <a:xfrm>
              <a:off x="9766300" y="2736850"/>
              <a:ext cx="157163" cy="169863"/>
            </a:xfrm>
            <a:custGeom>
              <a:avLst/>
              <a:gdLst>
                <a:gd name="T0" fmla="*/ 0 w 99"/>
                <a:gd name="T1" fmla="*/ 10 h 107"/>
                <a:gd name="T2" fmla="*/ 10 w 99"/>
                <a:gd name="T3" fmla="*/ 0 h 107"/>
                <a:gd name="T4" fmla="*/ 89 w 99"/>
                <a:gd name="T5" fmla="*/ 0 h 107"/>
                <a:gd name="T6" fmla="*/ 99 w 99"/>
                <a:gd name="T7" fmla="*/ 10 h 107"/>
                <a:gd name="T8" fmla="*/ 72 w 99"/>
                <a:gd name="T9" fmla="*/ 99 h 107"/>
                <a:gd name="T10" fmla="*/ 36 w 99"/>
                <a:gd name="T11" fmla="*/ 107 h 107"/>
                <a:gd name="T12" fmla="*/ 6 w 99"/>
                <a:gd name="T13" fmla="*/ 65 h 107"/>
                <a:gd name="T14" fmla="*/ 0 w 99"/>
                <a:gd name="T15" fmla="*/ 10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07">
                  <a:moveTo>
                    <a:pt x="0" y="10"/>
                  </a:moveTo>
                  <a:lnTo>
                    <a:pt x="10" y="0"/>
                  </a:lnTo>
                  <a:lnTo>
                    <a:pt x="89" y="0"/>
                  </a:lnTo>
                  <a:lnTo>
                    <a:pt x="99" y="10"/>
                  </a:lnTo>
                  <a:lnTo>
                    <a:pt x="72" y="99"/>
                  </a:lnTo>
                  <a:lnTo>
                    <a:pt x="36" y="107"/>
                  </a:lnTo>
                  <a:lnTo>
                    <a:pt x="6" y="65"/>
                  </a:lnTo>
                  <a:lnTo>
                    <a:pt x="0" y="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27" name="Freeform 68"/>
            <p:cNvSpPr>
              <a:spLocks/>
            </p:cNvSpPr>
            <p:nvPr/>
          </p:nvSpPr>
          <p:spPr bwMode="auto">
            <a:xfrm>
              <a:off x="9675813" y="4335463"/>
              <a:ext cx="157163" cy="79375"/>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28" name="Freeform 69"/>
            <p:cNvSpPr>
              <a:spLocks/>
            </p:cNvSpPr>
            <p:nvPr/>
          </p:nvSpPr>
          <p:spPr bwMode="auto">
            <a:xfrm>
              <a:off x="9653588" y="3484563"/>
              <a:ext cx="201613" cy="866775"/>
            </a:xfrm>
            <a:custGeom>
              <a:avLst/>
              <a:gdLst>
                <a:gd name="T0" fmla="*/ 99 w 127"/>
                <a:gd name="T1" fmla="*/ 546 h 546"/>
                <a:gd name="T2" fmla="*/ 24 w 127"/>
                <a:gd name="T3" fmla="*/ 546 h 546"/>
                <a:gd name="T4" fmla="*/ 0 w 127"/>
                <a:gd name="T5" fmla="*/ 0 h 546"/>
                <a:gd name="T6" fmla="*/ 127 w 127"/>
                <a:gd name="T7" fmla="*/ 0 h 546"/>
                <a:gd name="T8" fmla="*/ 99 w 127"/>
                <a:gd name="T9" fmla="*/ 546 h 546"/>
              </a:gdLst>
              <a:ahLst/>
              <a:cxnLst>
                <a:cxn ang="0">
                  <a:pos x="T0" y="T1"/>
                </a:cxn>
                <a:cxn ang="0">
                  <a:pos x="T2" y="T3"/>
                </a:cxn>
                <a:cxn ang="0">
                  <a:pos x="T4" y="T5"/>
                </a:cxn>
                <a:cxn ang="0">
                  <a:pos x="T6" y="T7"/>
                </a:cxn>
                <a:cxn ang="0">
                  <a:pos x="T8" y="T9"/>
                </a:cxn>
              </a:cxnLst>
              <a:rect l="0" t="0" r="r" b="b"/>
              <a:pathLst>
                <a:path w="127" h="546">
                  <a:moveTo>
                    <a:pt x="99" y="546"/>
                  </a:moveTo>
                  <a:lnTo>
                    <a:pt x="24" y="546"/>
                  </a:lnTo>
                  <a:lnTo>
                    <a:pt x="0" y="0"/>
                  </a:lnTo>
                  <a:lnTo>
                    <a:pt x="127" y="0"/>
                  </a:lnTo>
                  <a:lnTo>
                    <a:pt x="99" y="54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29" name="Freeform 70"/>
            <p:cNvSpPr>
              <a:spLocks/>
            </p:cNvSpPr>
            <p:nvPr/>
          </p:nvSpPr>
          <p:spPr bwMode="auto">
            <a:xfrm>
              <a:off x="9829800" y="3484563"/>
              <a:ext cx="201613" cy="866775"/>
            </a:xfrm>
            <a:custGeom>
              <a:avLst/>
              <a:gdLst>
                <a:gd name="T0" fmla="*/ 103 w 127"/>
                <a:gd name="T1" fmla="*/ 546 h 546"/>
                <a:gd name="T2" fmla="*/ 28 w 127"/>
                <a:gd name="T3" fmla="*/ 546 h 546"/>
                <a:gd name="T4" fmla="*/ 0 w 127"/>
                <a:gd name="T5" fmla="*/ 0 h 546"/>
                <a:gd name="T6" fmla="*/ 127 w 127"/>
                <a:gd name="T7" fmla="*/ 0 h 546"/>
                <a:gd name="T8" fmla="*/ 103 w 127"/>
                <a:gd name="T9" fmla="*/ 546 h 546"/>
              </a:gdLst>
              <a:ahLst/>
              <a:cxnLst>
                <a:cxn ang="0">
                  <a:pos x="T0" y="T1"/>
                </a:cxn>
                <a:cxn ang="0">
                  <a:pos x="T2" y="T3"/>
                </a:cxn>
                <a:cxn ang="0">
                  <a:pos x="T4" y="T5"/>
                </a:cxn>
                <a:cxn ang="0">
                  <a:pos x="T6" y="T7"/>
                </a:cxn>
                <a:cxn ang="0">
                  <a:pos x="T8" y="T9"/>
                </a:cxn>
              </a:cxnLst>
              <a:rect l="0" t="0" r="r" b="b"/>
              <a:pathLst>
                <a:path w="127" h="546">
                  <a:moveTo>
                    <a:pt x="103" y="546"/>
                  </a:moveTo>
                  <a:lnTo>
                    <a:pt x="28" y="546"/>
                  </a:lnTo>
                  <a:lnTo>
                    <a:pt x="0" y="0"/>
                  </a:lnTo>
                  <a:lnTo>
                    <a:pt x="127" y="0"/>
                  </a:lnTo>
                  <a:lnTo>
                    <a:pt x="103" y="54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30" name="Freeform 71"/>
            <p:cNvSpPr>
              <a:spLocks/>
            </p:cNvSpPr>
            <p:nvPr/>
          </p:nvSpPr>
          <p:spPr bwMode="auto">
            <a:xfrm>
              <a:off x="9858375" y="4335463"/>
              <a:ext cx="157163" cy="79375"/>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31" name="Freeform 72"/>
            <p:cNvSpPr>
              <a:spLocks/>
            </p:cNvSpPr>
            <p:nvPr/>
          </p:nvSpPr>
          <p:spPr bwMode="auto">
            <a:xfrm>
              <a:off x="9750425" y="2755900"/>
              <a:ext cx="195263" cy="530225"/>
            </a:xfrm>
            <a:custGeom>
              <a:avLst/>
              <a:gdLst>
                <a:gd name="T0" fmla="*/ 123 w 123"/>
                <a:gd name="T1" fmla="*/ 71 h 334"/>
                <a:gd name="T2" fmla="*/ 62 w 123"/>
                <a:gd name="T3" fmla="*/ 0 h 334"/>
                <a:gd name="T4" fmla="*/ 0 w 123"/>
                <a:gd name="T5" fmla="*/ 65 h 334"/>
                <a:gd name="T6" fmla="*/ 46 w 123"/>
                <a:gd name="T7" fmla="*/ 308 h 334"/>
                <a:gd name="T8" fmla="*/ 58 w 123"/>
                <a:gd name="T9" fmla="*/ 334 h 334"/>
                <a:gd name="T10" fmla="*/ 72 w 123"/>
                <a:gd name="T11" fmla="*/ 308 h 334"/>
                <a:gd name="T12" fmla="*/ 123 w 123"/>
                <a:gd name="T13" fmla="*/ 71 h 334"/>
              </a:gdLst>
              <a:ahLst/>
              <a:cxnLst>
                <a:cxn ang="0">
                  <a:pos x="T0" y="T1"/>
                </a:cxn>
                <a:cxn ang="0">
                  <a:pos x="T2" y="T3"/>
                </a:cxn>
                <a:cxn ang="0">
                  <a:pos x="T4" y="T5"/>
                </a:cxn>
                <a:cxn ang="0">
                  <a:pos x="T6" y="T7"/>
                </a:cxn>
                <a:cxn ang="0">
                  <a:pos x="T8" y="T9"/>
                </a:cxn>
                <a:cxn ang="0">
                  <a:pos x="T10" y="T11"/>
                </a:cxn>
                <a:cxn ang="0">
                  <a:pos x="T12" y="T13"/>
                </a:cxn>
              </a:cxnLst>
              <a:rect l="0" t="0" r="r" b="b"/>
              <a:pathLst>
                <a:path w="123" h="334">
                  <a:moveTo>
                    <a:pt x="123" y="71"/>
                  </a:moveTo>
                  <a:lnTo>
                    <a:pt x="62" y="0"/>
                  </a:lnTo>
                  <a:lnTo>
                    <a:pt x="0" y="65"/>
                  </a:lnTo>
                  <a:lnTo>
                    <a:pt x="46" y="308"/>
                  </a:lnTo>
                  <a:lnTo>
                    <a:pt x="58" y="334"/>
                  </a:lnTo>
                  <a:lnTo>
                    <a:pt x="72" y="308"/>
                  </a:lnTo>
                  <a:lnTo>
                    <a:pt x="123" y="71"/>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32" name="Freeform 73"/>
            <p:cNvSpPr>
              <a:spLocks/>
            </p:cNvSpPr>
            <p:nvPr/>
          </p:nvSpPr>
          <p:spPr bwMode="auto">
            <a:xfrm>
              <a:off x="9729788" y="2400300"/>
              <a:ext cx="247650" cy="311150"/>
            </a:xfrm>
            <a:custGeom>
              <a:avLst/>
              <a:gdLst>
                <a:gd name="T0" fmla="*/ 68 w 77"/>
                <a:gd name="T1" fmla="*/ 59 h 97"/>
                <a:gd name="T2" fmla="*/ 28 w 77"/>
                <a:gd name="T3" fmla="*/ 90 h 97"/>
                <a:gd name="T4" fmla="*/ 8 w 77"/>
                <a:gd name="T5" fmla="*/ 39 h 97"/>
                <a:gd name="T6" fmla="*/ 57 w 77"/>
                <a:gd name="T7" fmla="*/ 6 h 97"/>
                <a:gd name="T8" fmla="*/ 68 w 77"/>
                <a:gd name="T9" fmla="*/ 59 h 97"/>
              </a:gdLst>
              <a:ahLst/>
              <a:cxnLst>
                <a:cxn ang="0">
                  <a:pos x="T0" y="T1"/>
                </a:cxn>
                <a:cxn ang="0">
                  <a:pos x="T2" y="T3"/>
                </a:cxn>
                <a:cxn ang="0">
                  <a:pos x="T4" y="T5"/>
                </a:cxn>
                <a:cxn ang="0">
                  <a:pos x="T6" y="T7"/>
                </a:cxn>
                <a:cxn ang="0">
                  <a:pos x="T8" y="T9"/>
                </a:cxn>
              </a:cxnLst>
              <a:rect l="0" t="0" r="r" b="b"/>
              <a:pathLst>
                <a:path w="77" h="97">
                  <a:moveTo>
                    <a:pt x="68" y="59"/>
                  </a:moveTo>
                  <a:cubicBezTo>
                    <a:pt x="54" y="97"/>
                    <a:pt x="46" y="96"/>
                    <a:pt x="28" y="90"/>
                  </a:cubicBezTo>
                  <a:cubicBezTo>
                    <a:pt x="9" y="84"/>
                    <a:pt x="0" y="61"/>
                    <a:pt x="8" y="39"/>
                  </a:cubicBezTo>
                  <a:cubicBezTo>
                    <a:pt x="15" y="17"/>
                    <a:pt x="39" y="0"/>
                    <a:pt x="57" y="6"/>
                  </a:cubicBezTo>
                  <a:cubicBezTo>
                    <a:pt x="76" y="12"/>
                    <a:pt x="77" y="37"/>
                    <a:pt x="68" y="59"/>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33" name="Freeform 74"/>
            <p:cNvSpPr>
              <a:spLocks/>
            </p:cNvSpPr>
            <p:nvPr/>
          </p:nvSpPr>
          <p:spPr bwMode="auto">
            <a:xfrm>
              <a:off x="9685338" y="2387600"/>
              <a:ext cx="276225" cy="339725"/>
            </a:xfrm>
            <a:custGeom>
              <a:avLst/>
              <a:gdLst>
                <a:gd name="T0" fmla="*/ 74 w 86"/>
                <a:gd name="T1" fmla="*/ 22 h 106"/>
                <a:gd name="T2" fmla="*/ 62 w 86"/>
                <a:gd name="T3" fmla="*/ 90 h 106"/>
                <a:gd name="T4" fmla="*/ 25 w 86"/>
                <a:gd name="T5" fmla="*/ 87 h 106"/>
                <a:gd name="T6" fmla="*/ 25 w 86"/>
                <a:gd name="T7" fmla="*/ 8 h 106"/>
                <a:gd name="T8" fmla="*/ 74 w 86"/>
                <a:gd name="T9" fmla="*/ 22 h 106"/>
              </a:gdLst>
              <a:ahLst/>
              <a:cxnLst>
                <a:cxn ang="0">
                  <a:pos x="T0" y="T1"/>
                </a:cxn>
                <a:cxn ang="0">
                  <a:pos x="T2" y="T3"/>
                </a:cxn>
                <a:cxn ang="0">
                  <a:pos x="T4" y="T5"/>
                </a:cxn>
                <a:cxn ang="0">
                  <a:pos x="T6" y="T7"/>
                </a:cxn>
                <a:cxn ang="0">
                  <a:pos x="T8" y="T9"/>
                </a:cxn>
              </a:cxnLst>
              <a:rect l="0" t="0" r="r" b="b"/>
              <a:pathLst>
                <a:path w="86" h="106">
                  <a:moveTo>
                    <a:pt x="74" y="22"/>
                  </a:moveTo>
                  <a:cubicBezTo>
                    <a:pt x="86" y="41"/>
                    <a:pt x="77" y="81"/>
                    <a:pt x="62" y="90"/>
                  </a:cubicBezTo>
                  <a:cubicBezTo>
                    <a:pt x="48" y="98"/>
                    <a:pt x="36" y="106"/>
                    <a:pt x="25" y="87"/>
                  </a:cubicBezTo>
                  <a:cubicBezTo>
                    <a:pt x="14" y="68"/>
                    <a:pt x="0" y="19"/>
                    <a:pt x="25" y="8"/>
                  </a:cubicBezTo>
                  <a:cubicBezTo>
                    <a:pt x="40" y="0"/>
                    <a:pt x="63" y="3"/>
                    <a:pt x="74" y="22"/>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34" name="Freeform 75"/>
            <p:cNvSpPr>
              <a:spLocks/>
            </p:cNvSpPr>
            <p:nvPr/>
          </p:nvSpPr>
          <p:spPr bwMode="auto">
            <a:xfrm>
              <a:off x="9782175" y="2636838"/>
              <a:ext cx="125413" cy="150813"/>
            </a:xfrm>
            <a:custGeom>
              <a:avLst/>
              <a:gdLst>
                <a:gd name="T0" fmla="*/ 79 w 79"/>
                <a:gd name="T1" fmla="*/ 63 h 95"/>
                <a:gd name="T2" fmla="*/ 38 w 79"/>
                <a:gd name="T3" fmla="*/ 95 h 95"/>
                <a:gd name="T4" fmla="*/ 0 w 79"/>
                <a:gd name="T5" fmla="*/ 63 h 95"/>
                <a:gd name="T6" fmla="*/ 0 w 79"/>
                <a:gd name="T7" fmla="*/ 0 h 95"/>
                <a:gd name="T8" fmla="*/ 79 w 79"/>
                <a:gd name="T9" fmla="*/ 0 h 95"/>
                <a:gd name="T10" fmla="*/ 79 w 79"/>
                <a:gd name="T11" fmla="*/ 63 h 95"/>
              </a:gdLst>
              <a:ahLst/>
              <a:cxnLst>
                <a:cxn ang="0">
                  <a:pos x="T0" y="T1"/>
                </a:cxn>
                <a:cxn ang="0">
                  <a:pos x="T2" y="T3"/>
                </a:cxn>
                <a:cxn ang="0">
                  <a:pos x="T4" y="T5"/>
                </a:cxn>
                <a:cxn ang="0">
                  <a:pos x="T6" y="T7"/>
                </a:cxn>
                <a:cxn ang="0">
                  <a:pos x="T8" y="T9"/>
                </a:cxn>
                <a:cxn ang="0">
                  <a:pos x="T10" y="T11"/>
                </a:cxn>
              </a:cxnLst>
              <a:rect l="0" t="0" r="r" b="b"/>
              <a:pathLst>
                <a:path w="79" h="95">
                  <a:moveTo>
                    <a:pt x="79" y="63"/>
                  </a:moveTo>
                  <a:lnTo>
                    <a:pt x="38" y="95"/>
                  </a:lnTo>
                  <a:lnTo>
                    <a:pt x="0" y="63"/>
                  </a:lnTo>
                  <a:lnTo>
                    <a:pt x="0" y="0"/>
                  </a:lnTo>
                  <a:lnTo>
                    <a:pt x="79" y="0"/>
                  </a:lnTo>
                  <a:lnTo>
                    <a:pt x="79" y="63"/>
                  </a:lnTo>
                  <a:close/>
                </a:path>
              </a:pathLst>
            </a:custGeom>
            <a:solidFill>
              <a:srgbClr val="C3A47C"/>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35" name="Freeform 76"/>
            <p:cNvSpPr>
              <a:spLocks/>
            </p:cNvSpPr>
            <p:nvPr/>
          </p:nvSpPr>
          <p:spPr bwMode="auto">
            <a:xfrm>
              <a:off x="9480550" y="2774950"/>
              <a:ext cx="269875" cy="700088"/>
            </a:xfrm>
            <a:custGeom>
              <a:avLst/>
              <a:gdLst>
                <a:gd name="T0" fmla="*/ 84 w 84"/>
                <a:gd name="T1" fmla="*/ 9 h 218"/>
                <a:gd name="T2" fmla="*/ 51 w 84"/>
                <a:gd name="T3" fmla="*/ 0 h 218"/>
                <a:gd name="T4" fmla="*/ 0 w 84"/>
                <a:gd name="T5" fmla="*/ 218 h 218"/>
                <a:gd name="T6" fmla="*/ 34 w 84"/>
                <a:gd name="T7" fmla="*/ 218 h 218"/>
                <a:gd name="T8" fmla="*/ 84 w 84"/>
                <a:gd name="T9" fmla="*/ 9 h 218"/>
              </a:gdLst>
              <a:ahLst/>
              <a:cxnLst>
                <a:cxn ang="0">
                  <a:pos x="T0" y="T1"/>
                </a:cxn>
                <a:cxn ang="0">
                  <a:pos x="T2" y="T3"/>
                </a:cxn>
                <a:cxn ang="0">
                  <a:pos x="T4" y="T5"/>
                </a:cxn>
                <a:cxn ang="0">
                  <a:pos x="T6" y="T7"/>
                </a:cxn>
                <a:cxn ang="0">
                  <a:pos x="T8" y="T9"/>
                </a:cxn>
              </a:cxnLst>
              <a:rect l="0" t="0" r="r" b="b"/>
              <a:pathLst>
                <a:path w="84" h="218">
                  <a:moveTo>
                    <a:pt x="84" y="9"/>
                  </a:moveTo>
                  <a:cubicBezTo>
                    <a:pt x="73" y="6"/>
                    <a:pt x="62" y="3"/>
                    <a:pt x="51" y="0"/>
                  </a:cubicBezTo>
                  <a:cubicBezTo>
                    <a:pt x="18" y="71"/>
                    <a:pt x="7" y="141"/>
                    <a:pt x="0" y="218"/>
                  </a:cubicBezTo>
                  <a:cubicBezTo>
                    <a:pt x="34" y="218"/>
                    <a:pt x="34" y="218"/>
                    <a:pt x="34" y="218"/>
                  </a:cubicBezTo>
                  <a:cubicBezTo>
                    <a:pt x="42" y="144"/>
                    <a:pt x="53" y="77"/>
                    <a:pt x="84" y="9"/>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36" name="Freeform 77"/>
            <p:cNvSpPr>
              <a:spLocks/>
            </p:cNvSpPr>
            <p:nvPr/>
          </p:nvSpPr>
          <p:spPr bwMode="auto">
            <a:xfrm>
              <a:off x="9939338" y="2774950"/>
              <a:ext cx="273050" cy="700088"/>
            </a:xfrm>
            <a:custGeom>
              <a:avLst/>
              <a:gdLst>
                <a:gd name="T0" fmla="*/ 0 w 85"/>
                <a:gd name="T1" fmla="*/ 9 h 218"/>
                <a:gd name="T2" fmla="*/ 34 w 85"/>
                <a:gd name="T3" fmla="*/ 0 h 218"/>
                <a:gd name="T4" fmla="*/ 85 w 85"/>
                <a:gd name="T5" fmla="*/ 218 h 218"/>
                <a:gd name="T6" fmla="*/ 50 w 85"/>
                <a:gd name="T7" fmla="*/ 218 h 218"/>
                <a:gd name="T8" fmla="*/ 0 w 85"/>
                <a:gd name="T9" fmla="*/ 9 h 218"/>
              </a:gdLst>
              <a:ahLst/>
              <a:cxnLst>
                <a:cxn ang="0">
                  <a:pos x="T0" y="T1"/>
                </a:cxn>
                <a:cxn ang="0">
                  <a:pos x="T2" y="T3"/>
                </a:cxn>
                <a:cxn ang="0">
                  <a:pos x="T4" y="T5"/>
                </a:cxn>
                <a:cxn ang="0">
                  <a:pos x="T6" y="T7"/>
                </a:cxn>
                <a:cxn ang="0">
                  <a:pos x="T8" y="T9"/>
                </a:cxn>
              </a:cxnLst>
              <a:rect l="0" t="0" r="r" b="b"/>
              <a:pathLst>
                <a:path w="85" h="218">
                  <a:moveTo>
                    <a:pt x="0" y="9"/>
                  </a:moveTo>
                  <a:cubicBezTo>
                    <a:pt x="12" y="6"/>
                    <a:pt x="23" y="3"/>
                    <a:pt x="34" y="0"/>
                  </a:cubicBezTo>
                  <a:cubicBezTo>
                    <a:pt x="67" y="71"/>
                    <a:pt x="77" y="141"/>
                    <a:pt x="85" y="218"/>
                  </a:cubicBezTo>
                  <a:cubicBezTo>
                    <a:pt x="50" y="218"/>
                    <a:pt x="50" y="218"/>
                    <a:pt x="50" y="218"/>
                  </a:cubicBezTo>
                  <a:cubicBezTo>
                    <a:pt x="42" y="144"/>
                    <a:pt x="32" y="77"/>
                    <a:pt x="0" y="9"/>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37" name="Freeform 78"/>
            <p:cNvSpPr>
              <a:spLocks/>
            </p:cNvSpPr>
            <p:nvPr/>
          </p:nvSpPr>
          <p:spPr bwMode="auto">
            <a:xfrm>
              <a:off x="9493250" y="3475038"/>
              <a:ext cx="82550" cy="90488"/>
            </a:xfrm>
            <a:custGeom>
              <a:avLst/>
              <a:gdLst>
                <a:gd name="T0" fmla="*/ 0 w 26"/>
                <a:gd name="T1" fmla="*/ 0 h 28"/>
                <a:gd name="T2" fmla="*/ 0 w 26"/>
                <a:gd name="T3" fmla="*/ 16 h 28"/>
                <a:gd name="T4" fmla="*/ 13 w 26"/>
                <a:gd name="T5" fmla="*/ 28 h 28"/>
                <a:gd name="T6" fmla="*/ 26 w 26"/>
                <a:gd name="T7" fmla="*/ 16 h 28"/>
                <a:gd name="T8" fmla="*/ 26 w 26"/>
                <a:gd name="T9" fmla="*/ 0 h 28"/>
                <a:gd name="T10" fmla="*/ 0 w 26"/>
                <a:gd name="T11" fmla="*/ 0 h 28"/>
              </a:gdLst>
              <a:ahLst/>
              <a:cxnLst>
                <a:cxn ang="0">
                  <a:pos x="T0" y="T1"/>
                </a:cxn>
                <a:cxn ang="0">
                  <a:pos x="T2" y="T3"/>
                </a:cxn>
                <a:cxn ang="0">
                  <a:pos x="T4" y="T5"/>
                </a:cxn>
                <a:cxn ang="0">
                  <a:pos x="T6" y="T7"/>
                </a:cxn>
                <a:cxn ang="0">
                  <a:pos x="T8" y="T9"/>
                </a:cxn>
                <a:cxn ang="0">
                  <a:pos x="T10" y="T11"/>
                </a:cxn>
              </a:cxnLst>
              <a:rect l="0" t="0" r="r" b="b"/>
              <a:pathLst>
                <a:path w="26" h="28">
                  <a:moveTo>
                    <a:pt x="0" y="0"/>
                  </a:moveTo>
                  <a:cubicBezTo>
                    <a:pt x="0" y="16"/>
                    <a:pt x="0" y="16"/>
                    <a:pt x="0" y="16"/>
                  </a:cubicBezTo>
                  <a:cubicBezTo>
                    <a:pt x="0" y="23"/>
                    <a:pt x="6" y="28"/>
                    <a:pt x="13" y="28"/>
                  </a:cubicBezTo>
                  <a:cubicBezTo>
                    <a:pt x="20" y="28"/>
                    <a:pt x="26" y="23"/>
                    <a:pt x="26" y="16"/>
                  </a:cubicBezTo>
                  <a:cubicBezTo>
                    <a:pt x="26" y="0"/>
                    <a:pt x="26" y="0"/>
                    <a:pt x="26" y="0"/>
                  </a:cubicBezTo>
                  <a:lnTo>
                    <a:pt x="0" y="0"/>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38" name="Freeform 79"/>
            <p:cNvSpPr>
              <a:spLocks/>
            </p:cNvSpPr>
            <p:nvPr/>
          </p:nvSpPr>
          <p:spPr bwMode="auto">
            <a:xfrm>
              <a:off x="10115550" y="3475038"/>
              <a:ext cx="80963" cy="90488"/>
            </a:xfrm>
            <a:custGeom>
              <a:avLst/>
              <a:gdLst>
                <a:gd name="T0" fmla="*/ 0 w 25"/>
                <a:gd name="T1" fmla="*/ 0 h 28"/>
                <a:gd name="T2" fmla="*/ 0 w 25"/>
                <a:gd name="T3" fmla="*/ 16 h 28"/>
                <a:gd name="T4" fmla="*/ 12 w 25"/>
                <a:gd name="T5" fmla="*/ 28 h 28"/>
                <a:gd name="T6" fmla="*/ 25 w 25"/>
                <a:gd name="T7" fmla="*/ 16 h 28"/>
                <a:gd name="T8" fmla="*/ 25 w 25"/>
                <a:gd name="T9" fmla="*/ 0 h 28"/>
                <a:gd name="T10" fmla="*/ 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0" y="0"/>
                  </a:moveTo>
                  <a:cubicBezTo>
                    <a:pt x="0" y="16"/>
                    <a:pt x="0" y="16"/>
                    <a:pt x="0" y="16"/>
                  </a:cubicBezTo>
                  <a:cubicBezTo>
                    <a:pt x="0" y="23"/>
                    <a:pt x="5" y="28"/>
                    <a:pt x="12" y="28"/>
                  </a:cubicBezTo>
                  <a:cubicBezTo>
                    <a:pt x="19" y="28"/>
                    <a:pt x="25" y="23"/>
                    <a:pt x="25" y="16"/>
                  </a:cubicBezTo>
                  <a:cubicBezTo>
                    <a:pt x="25" y="0"/>
                    <a:pt x="25" y="0"/>
                    <a:pt x="25" y="0"/>
                  </a:cubicBezTo>
                  <a:lnTo>
                    <a:pt x="0" y="0"/>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39" name="Freeform 80"/>
            <p:cNvSpPr>
              <a:spLocks/>
            </p:cNvSpPr>
            <p:nvPr/>
          </p:nvSpPr>
          <p:spPr bwMode="auto">
            <a:xfrm>
              <a:off x="9640888" y="2752725"/>
              <a:ext cx="407988" cy="709613"/>
            </a:xfrm>
            <a:custGeom>
              <a:avLst/>
              <a:gdLst>
                <a:gd name="T0" fmla="*/ 178 w 257"/>
                <a:gd name="T1" fmla="*/ 0 h 447"/>
                <a:gd name="T2" fmla="*/ 127 w 257"/>
                <a:gd name="T3" fmla="*/ 85 h 447"/>
                <a:gd name="T4" fmla="*/ 79 w 257"/>
                <a:gd name="T5" fmla="*/ 0 h 447"/>
                <a:gd name="T6" fmla="*/ 0 w 257"/>
                <a:gd name="T7" fmla="*/ 14 h 447"/>
                <a:gd name="T8" fmla="*/ 4 w 257"/>
                <a:gd name="T9" fmla="*/ 447 h 447"/>
                <a:gd name="T10" fmla="*/ 250 w 257"/>
                <a:gd name="T11" fmla="*/ 447 h 447"/>
                <a:gd name="T12" fmla="*/ 257 w 257"/>
                <a:gd name="T13" fmla="*/ 14 h 447"/>
                <a:gd name="T14" fmla="*/ 178 w 257"/>
                <a:gd name="T15" fmla="*/ 0 h 4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7" h="447">
                  <a:moveTo>
                    <a:pt x="178" y="0"/>
                  </a:moveTo>
                  <a:lnTo>
                    <a:pt x="127" y="85"/>
                  </a:lnTo>
                  <a:lnTo>
                    <a:pt x="79" y="0"/>
                  </a:lnTo>
                  <a:lnTo>
                    <a:pt x="0" y="14"/>
                  </a:lnTo>
                  <a:lnTo>
                    <a:pt x="4" y="447"/>
                  </a:lnTo>
                  <a:lnTo>
                    <a:pt x="250" y="447"/>
                  </a:lnTo>
                  <a:lnTo>
                    <a:pt x="257" y="14"/>
                  </a:lnTo>
                  <a:lnTo>
                    <a:pt x="178" y="0"/>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40" name="Freeform 81"/>
            <p:cNvSpPr>
              <a:spLocks/>
            </p:cNvSpPr>
            <p:nvPr/>
          </p:nvSpPr>
          <p:spPr bwMode="auto">
            <a:xfrm>
              <a:off x="9945688" y="2509838"/>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41" name="Freeform 82"/>
            <p:cNvSpPr>
              <a:spLocks/>
            </p:cNvSpPr>
            <p:nvPr/>
          </p:nvSpPr>
          <p:spPr bwMode="auto">
            <a:xfrm>
              <a:off x="9945688" y="25066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42" name="Freeform 83"/>
            <p:cNvSpPr>
              <a:spLocks/>
            </p:cNvSpPr>
            <p:nvPr/>
          </p:nvSpPr>
          <p:spPr bwMode="auto">
            <a:xfrm>
              <a:off x="9939338" y="2495550"/>
              <a:ext cx="31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43" name="Freeform 84"/>
            <p:cNvSpPr>
              <a:spLocks/>
            </p:cNvSpPr>
            <p:nvPr/>
          </p:nvSpPr>
          <p:spPr bwMode="auto">
            <a:xfrm>
              <a:off x="9942513" y="25003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44" name="Freeform 85"/>
            <p:cNvSpPr>
              <a:spLocks/>
            </p:cNvSpPr>
            <p:nvPr/>
          </p:nvSpPr>
          <p:spPr bwMode="auto">
            <a:xfrm>
              <a:off x="9740900" y="24955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45" name="Freeform 86"/>
            <p:cNvSpPr>
              <a:spLocks/>
            </p:cNvSpPr>
            <p:nvPr/>
          </p:nvSpPr>
          <p:spPr bwMode="auto">
            <a:xfrm>
              <a:off x="9948863" y="251301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46" name="Freeform 87"/>
            <p:cNvSpPr>
              <a:spLocks/>
            </p:cNvSpPr>
            <p:nvPr/>
          </p:nvSpPr>
          <p:spPr bwMode="auto">
            <a:xfrm>
              <a:off x="9948863" y="251936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47" name="Rectangle 88"/>
            <p:cNvSpPr>
              <a:spLocks noChangeArrowheads="1"/>
            </p:cNvSpPr>
            <p:nvPr/>
          </p:nvSpPr>
          <p:spPr bwMode="auto">
            <a:xfrm>
              <a:off x="9939338" y="2492375"/>
              <a:ext cx="1588" cy="1588"/>
            </a:xfrm>
            <a:prstGeom prst="rect">
              <a:avLst/>
            </a:prstGeom>
            <a:solidFill>
              <a:srgbClr val="FFD60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48" name="Freeform 89"/>
            <p:cNvSpPr>
              <a:spLocks/>
            </p:cNvSpPr>
            <p:nvPr/>
          </p:nvSpPr>
          <p:spPr bwMode="auto">
            <a:xfrm>
              <a:off x="9734550" y="2516188"/>
              <a:ext cx="31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49" name="Freeform 90"/>
            <p:cNvSpPr>
              <a:spLocks/>
            </p:cNvSpPr>
            <p:nvPr/>
          </p:nvSpPr>
          <p:spPr bwMode="auto">
            <a:xfrm>
              <a:off x="9737725" y="25066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50" name="Freeform 91"/>
            <p:cNvSpPr>
              <a:spLocks/>
            </p:cNvSpPr>
            <p:nvPr/>
          </p:nvSpPr>
          <p:spPr bwMode="auto">
            <a:xfrm>
              <a:off x="9740900" y="25034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51" name="Freeform 92"/>
            <p:cNvSpPr>
              <a:spLocks/>
            </p:cNvSpPr>
            <p:nvPr/>
          </p:nvSpPr>
          <p:spPr bwMode="auto">
            <a:xfrm>
              <a:off x="9737725" y="2509838"/>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52" name="Freeform 93"/>
            <p:cNvSpPr>
              <a:spLocks/>
            </p:cNvSpPr>
            <p:nvPr/>
          </p:nvSpPr>
          <p:spPr bwMode="auto">
            <a:xfrm>
              <a:off x="9717088" y="2482850"/>
              <a:ext cx="250825" cy="225425"/>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53" name="Rectangle 94"/>
            <p:cNvSpPr>
              <a:spLocks noChangeArrowheads="1"/>
            </p:cNvSpPr>
            <p:nvPr/>
          </p:nvSpPr>
          <p:spPr bwMode="auto">
            <a:xfrm>
              <a:off x="9647238" y="3462338"/>
              <a:ext cx="390525" cy="2540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54" name="Rectangle 95"/>
            <p:cNvSpPr>
              <a:spLocks noChangeArrowheads="1"/>
            </p:cNvSpPr>
            <p:nvPr/>
          </p:nvSpPr>
          <p:spPr bwMode="auto">
            <a:xfrm>
              <a:off x="9807575" y="3462338"/>
              <a:ext cx="69850" cy="25400"/>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55" name="Oval 96"/>
            <p:cNvSpPr>
              <a:spLocks noChangeArrowheads="1"/>
            </p:cNvSpPr>
            <p:nvPr/>
          </p:nvSpPr>
          <p:spPr bwMode="auto">
            <a:xfrm>
              <a:off x="9836150" y="2811463"/>
              <a:ext cx="12700" cy="12700"/>
            </a:xfrm>
            <a:prstGeom prst="ellipse">
              <a:avLst/>
            </a:pr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56" name="Oval 97"/>
            <p:cNvSpPr>
              <a:spLocks noChangeArrowheads="1"/>
            </p:cNvSpPr>
            <p:nvPr/>
          </p:nvSpPr>
          <p:spPr bwMode="auto">
            <a:xfrm>
              <a:off x="9836150" y="2855913"/>
              <a:ext cx="12700" cy="9525"/>
            </a:xfrm>
            <a:prstGeom prst="ellipse">
              <a:avLst/>
            </a:pr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pic>
        <p:nvPicPr>
          <p:cNvPr id="460" name="Picture 459"/>
          <p:cNvPicPr>
            <a:picLocks noChangeAspect="1"/>
          </p:cNvPicPr>
          <p:nvPr/>
        </p:nvPicPr>
        <p:blipFill rotWithShape="1">
          <a:blip r:embed="rId16"/>
          <a:srcRect r="31790" b="44730"/>
          <a:stretch/>
        </p:blipFill>
        <p:spPr>
          <a:xfrm>
            <a:off x="2800868" y="1864167"/>
            <a:ext cx="742104" cy="1185857"/>
          </a:xfrm>
          <a:prstGeom prst="rect">
            <a:avLst/>
          </a:prstGeom>
        </p:spPr>
      </p:pic>
      <p:pic>
        <p:nvPicPr>
          <p:cNvPr id="461" name="Picture 460"/>
          <p:cNvPicPr>
            <a:picLocks noChangeAspect="1"/>
          </p:cNvPicPr>
          <p:nvPr/>
        </p:nvPicPr>
        <p:blipFill rotWithShape="1">
          <a:blip r:embed="rId17"/>
          <a:srcRect l="40545" b="41525"/>
          <a:stretch/>
        </p:blipFill>
        <p:spPr>
          <a:xfrm>
            <a:off x="539548" y="1662371"/>
            <a:ext cx="786552" cy="1387653"/>
          </a:xfrm>
          <a:prstGeom prst="rect">
            <a:avLst/>
          </a:prstGeom>
        </p:spPr>
      </p:pic>
    </p:spTree>
    <p:extLst>
      <p:ext uri="{BB962C8B-B14F-4D97-AF65-F5344CB8AC3E}">
        <p14:creationId xmlns:p14="http://schemas.microsoft.com/office/powerpoint/2010/main" val="287838537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ounded Rectangle 102"/>
          <p:cNvSpPr/>
          <p:nvPr/>
        </p:nvSpPr>
        <p:spPr bwMode="auto">
          <a:xfrm>
            <a:off x="3626685" y="3345388"/>
            <a:ext cx="2051554" cy="2597892"/>
          </a:xfrm>
          <a:prstGeom prst="roundRect">
            <a:avLst>
              <a:gd name="adj"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45700" numCol="1" spcCol="0" rtlCol="0" fromWordArt="0" anchor="b" anchorCtr="0" forceAA="0" compatLnSpc="1">
            <a:prstTxWarp prst="textNoShape">
              <a:avLst/>
            </a:prstTxWarp>
            <a:noAutofit/>
          </a:bodyPr>
          <a:lstStyle/>
          <a:p>
            <a:pPr algn="ctr" defTabSz="931935" fontAlgn="base">
              <a:lnSpc>
                <a:spcPct val="90000"/>
              </a:lnSpc>
              <a:spcBef>
                <a:spcPct val="0"/>
              </a:spcBef>
              <a:spcAft>
                <a:spcPct val="0"/>
              </a:spcAft>
            </a:pPr>
            <a:r>
              <a:rPr lang="en-US" sz="1428" dirty="0">
                <a:solidFill>
                  <a:srgbClr val="FFFFFF"/>
                </a:solidFill>
                <a:latin typeface="Segoe UI Light"/>
                <a:ea typeface="Segoe UI" pitchFamily="34" charset="0"/>
                <a:cs typeface="Segoe UI" pitchFamily="34" charset="0"/>
              </a:rPr>
              <a:t>Build</a:t>
            </a:r>
          </a:p>
        </p:txBody>
      </p:sp>
      <p:sp>
        <p:nvSpPr>
          <p:cNvPr id="104" name="Rounded Rectangle 103"/>
          <p:cNvSpPr/>
          <p:nvPr/>
        </p:nvSpPr>
        <p:spPr bwMode="auto">
          <a:xfrm>
            <a:off x="3633850" y="1212235"/>
            <a:ext cx="2048945" cy="2059606"/>
          </a:xfrm>
          <a:prstGeom prst="roundRect">
            <a:avLst>
              <a:gd name="adj"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45700" numCol="1" spcCol="0" rtlCol="0" fromWordArt="0" anchor="b" anchorCtr="0" forceAA="0" compatLnSpc="1">
            <a:prstTxWarp prst="textNoShape">
              <a:avLst/>
            </a:prstTxWarp>
            <a:noAutofit/>
          </a:bodyPr>
          <a:lstStyle/>
          <a:p>
            <a:pPr algn="ctr" defTabSz="931935" fontAlgn="base">
              <a:lnSpc>
                <a:spcPct val="90000"/>
              </a:lnSpc>
              <a:spcBef>
                <a:spcPct val="0"/>
              </a:spcBef>
              <a:spcAft>
                <a:spcPct val="0"/>
              </a:spcAft>
            </a:pPr>
            <a:r>
              <a:rPr lang="en-US" sz="1428" dirty="0">
                <a:solidFill>
                  <a:prstClr val="white"/>
                </a:solidFill>
                <a:latin typeface="Segoe UI Light"/>
                <a:ea typeface="Segoe UI" pitchFamily="34" charset="0"/>
                <a:cs typeface="Segoe UI" pitchFamily="34" charset="0"/>
              </a:rPr>
              <a:t>Test</a:t>
            </a:r>
          </a:p>
        </p:txBody>
      </p:sp>
      <p:sp>
        <p:nvSpPr>
          <p:cNvPr id="105" name="Rounded Rectangle 104"/>
          <p:cNvSpPr/>
          <p:nvPr/>
        </p:nvSpPr>
        <p:spPr bwMode="auto">
          <a:xfrm>
            <a:off x="5761441" y="1212238"/>
            <a:ext cx="2051554" cy="4728674"/>
          </a:xfrm>
          <a:prstGeom prst="roundRect">
            <a:avLst>
              <a:gd name="adj"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45700" numCol="1" spcCol="0" rtlCol="0" fromWordArt="0" anchor="b" anchorCtr="0" forceAA="0" compatLnSpc="1">
            <a:prstTxWarp prst="textNoShape">
              <a:avLst/>
            </a:prstTxWarp>
            <a:noAutofit/>
          </a:bodyPr>
          <a:lstStyle/>
          <a:p>
            <a:pPr algn="ctr" defTabSz="931935" fontAlgn="base">
              <a:lnSpc>
                <a:spcPct val="90000"/>
              </a:lnSpc>
              <a:spcBef>
                <a:spcPct val="0"/>
              </a:spcBef>
              <a:spcAft>
                <a:spcPct val="0"/>
              </a:spcAft>
            </a:pPr>
            <a:r>
              <a:rPr lang="en-US" sz="1428" dirty="0">
                <a:solidFill>
                  <a:srgbClr val="FFFFFF"/>
                </a:solidFill>
                <a:latin typeface="Segoe UI Light"/>
                <a:ea typeface="Segoe UI" pitchFamily="34" charset="0"/>
                <a:cs typeface="Segoe UI" pitchFamily="34" charset="0"/>
              </a:rPr>
              <a:t>Deploy</a:t>
            </a:r>
          </a:p>
        </p:txBody>
      </p:sp>
      <p:sp>
        <p:nvSpPr>
          <p:cNvPr id="106" name="Rounded Rectangle 105"/>
          <p:cNvSpPr/>
          <p:nvPr/>
        </p:nvSpPr>
        <p:spPr bwMode="auto">
          <a:xfrm>
            <a:off x="7888250" y="1212236"/>
            <a:ext cx="2051554" cy="4728674"/>
          </a:xfrm>
          <a:prstGeom prst="roundRect">
            <a:avLst>
              <a:gd name="adj"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45700" numCol="1" spcCol="0" rtlCol="0" fromWordArt="0" anchor="b" anchorCtr="0" forceAA="0" compatLnSpc="1">
            <a:prstTxWarp prst="textNoShape">
              <a:avLst/>
            </a:prstTxWarp>
            <a:noAutofit/>
          </a:bodyPr>
          <a:lstStyle/>
          <a:p>
            <a:pPr algn="ctr" defTabSz="931935" fontAlgn="base">
              <a:lnSpc>
                <a:spcPct val="90000"/>
              </a:lnSpc>
              <a:spcBef>
                <a:spcPct val="0"/>
              </a:spcBef>
              <a:spcAft>
                <a:spcPct val="0"/>
              </a:spcAft>
            </a:pPr>
            <a:r>
              <a:rPr lang="en-US" sz="1428" dirty="0">
                <a:solidFill>
                  <a:srgbClr val="FFFFFF"/>
                </a:solidFill>
                <a:latin typeface="Segoe UI Light"/>
                <a:ea typeface="Segoe UI" pitchFamily="34" charset="0"/>
                <a:cs typeface="Segoe UI" pitchFamily="34" charset="0"/>
              </a:rPr>
              <a:t>Environments</a:t>
            </a:r>
          </a:p>
        </p:txBody>
      </p:sp>
      <p:sp>
        <p:nvSpPr>
          <p:cNvPr id="107" name="Rounded Rectangle 106"/>
          <p:cNvSpPr/>
          <p:nvPr/>
        </p:nvSpPr>
        <p:spPr bwMode="auto">
          <a:xfrm>
            <a:off x="10016491" y="1212238"/>
            <a:ext cx="2051554" cy="4728673"/>
          </a:xfrm>
          <a:prstGeom prst="roundRect">
            <a:avLst>
              <a:gd name="adj"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45700" numCol="1" spcCol="0" rtlCol="0" fromWordArt="0" anchor="b" anchorCtr="0" forceAA="0" compatLnSpc="1">
            <a:prstTxWarp prst="textNoShape">
              <a:avLst/>
            </a:prstTxWarp>
            <a:noAutofit/>
          </a:bodyPr>
          <a:lstStyle/>
          <a:p>
            <a:pPr algn="ctr" defTabSz="931935" fontAlgn="base">
              <a:lnSpc>
                <a:spcPct val="90000"/>
              </a:lnSpc>
              <a:spcBef>
                <a:spcPct val="0"/>
              </a:spcBef>
              <a:spcAft>
                <a:spcPct val="0"/>
              </a:spcAft>
            </a:pPr>
            <a:r>
              <a:rPr lang="en-US" sz="1428" dirty="0">
                <a:solidFill>
                  <a:srgbClr val="FFFFFF"/>
                </a:solidFill>
                <a:latin typeface="Segoe UI Light"/>
                <a:ea typeface="Segoe UI" pitchFamily="34" charset="0"/>
                <a:cs typeface="Segoe UI" pitchFamily="34" charset="0"/>
              </a:rPr>
              <a:t>Monitor and Learn</a:t>
            </a:r>
          </a:p>
        </p:txBody>
      </p:sp>
      <p:sp>
        <p:nvSpPr>
          <p:cNvPr id="108" name="Rounded Rectangle 107"/>
          <p:cNvSpPr/>
          <p:nvPr/>
        </p:nvSpPr>
        <p:spPr bwMode="auto">
          <a:xfrm>
            <a:off x="459274" y="6016826"/>
            <a:ext cx="11608773" cy="840134"/>
          </a:xfrm>
          <a:prstGeom prst="roundRect">
            <a:avLst>
              <a:gd name="adj"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45700" numCol="1" spcCol="0" rtlCol="0" fromWordArt="0" anchor="b" anchorCtr="0" forceAA="0" compatLnSpc="1">
            <a:prstTxWarp prst="textNoShape">
              <a:avLst/>
            </a:prstTxWarp>
            <a:noAutofit/>
          </a:bodyPr>
          <a:lstStyle/>
          <a:p>
            <a:pPr algn="ctr" defTabSz="931935" fontAlgn="base">
              <a:lnSpc>
                <a:spcPct val="90000"/>
              </a:lnSpc>
              <a:spcBef>
                <a:spcPct val="0"/>
              </a:spcBef>
              <a:spcAft>
                <a:spcPct val="0"/>
              </a:spcAft>
            </a:pPr>
            <a:r>
              <a:rPr lang="en-US" sz="1428" dirty="0">
                <a:solidFill>
                  <a:srgbClr val="FFFFFF"/>
                </a:solidFill>
                <a:latin typeface="Segoe UI Light"/>
                <a:ea typeface="Segoe UI" pitchFamily="34" charset="0"/>
                <a:cs typeface="Segoe UI" pitchFamily="34" charset="0"/>
              </a:rPr>
              <a:t>Processes</a:t>
            </a:r>
          </a:p>
        </p:txBody>
      </p:sp>
      <p:sp>
        <p:nvSpPr>
          <p:cNvPr id="139" name="Title 3"/>
          <p:cNvSpPr>
            <a:spLocks noGrp="1"/>
          </p:cNvSpPr>
          <p:nvPr>
            <p:ph type="title"/>
          </p:nvPr>
        </p:nvSpPr>
        <p:spPr/>
        <p:txBody>
          <a:bodyPr/>
          <a:lstStyle/>
          <a:p>
            <a:r>
              <a:rPr lang="en-US" dirty="0" smtClean="0">
                <a:gradFill>
                  <a:gsLst>
                    <a:gs pos="0">
                      <a:schemeClr val="tx2"/>
                    </a:gs>
                    <a:gs pos="100000">
                      <a:schemeClr val="tx2"/>
                    </a:gs>
                  </a:gsLst>
                  <a:lin ang="5400000" scaled="1"/>
                </a:gradFill>
              </a:rPr>
              <a:t>Heterogeneous Ecosystem</a:t>
            </a:r>
            <a:endParaRPr lang="en-US" dirty="0">
              <a:gradFill>
                <a:gsLst>
                  <a:gs pos="0">
                    <a:schemeClr val="tx2"/>
                  </a:gs>
                  <a:gs pos="100000">
                    <a:schemeClr val="tx2"/>
                  </a:gs>
                </a:gsLst>
                <a:lin ang="5400000" scaled="1"/>
              </a:gradFill>
            </a:endParaRPr>
          </a:p>
        </p:txBody>
      </p:sp>
      <p:sp>
        <p:nvSpPr>
          <p:cNvPr id="110" name="Rounded Rectangle 109"/>
          <p:cNvSpPr/>
          <p:nvPr/>
        </p:nvSpPr>
        <p:spPr bwMode="auto">
          <a:xfrm>
            <a:off x="7960915" y="5004258"/>
            <a:ext cx="1906226" cy="633240"/>
          </a:xfrm>
          <a:prstGeom prst="roundRect">
            <a:avLst>
              <a:gd name="adj" fmla="val 0"/>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45700" numCol="1" spcCol="0" rtlCol="0" fromWordArt="0" anchor="b" anchorCtr="0" forceAA="0" compatLnSpc="1">
            <a:prstTxWarp prst="textNoShape">
              <a:avLst/>
            </a:prstTxWarp>
            <a:noAutofit/>
          </a:bodyPr>
          <a:lstStyle/>
          <a:p>
            <a:pPr algn="ctr" defTabSz="931935" fontAlgn="base">
              <a:lnSpc>
                <a:spcPct val="90000"/>
              </a:lnSpc>
              <a:spcBef>
                <a:spcPct val="0"/>
              </a:spcBef>
              <a:spcAft>
                <a:spcPct val="0"/>
              </a:spcAft>
            </a:pPr>
            <a:r>
              <a:rPr lang="en-US" sz="1428" dirty="0">
                <a:solidFill>
                  <a:srgbClr val="FFFFFF"/>
                </a:solidFill>
                <a:latin typeface="Segoe UI Light"/>
                <a:ea typeface="Segoe UI" pitchFamily="34" charset="0"/>
                <a:cs typeface="Segoe UI" pitchFamily="34" charset="0"/>
              </a:rPr>
              <a:t>Dev / Test</a:t>
            </a:r>
          </a:p>
        </p:txBody>
      </p:sp>
      <p:sp>
        <p:nvSpPr>
          <p:cNvPr id="111" name="Rounded Rectangle 110"/>
          <p:cNvSpPr/>
          <p:nvPr/>
        </p:nvSpPr>
        <p:spPr bwMode="auto">
          <a:xfrm>
            <a:off x="7960915" y="2529846"/>
            <a:ext cx="1906226" cy="2359817"/>
          </a:xfrm>
          <a:prstGeom prst="roundRect">
            <a:avLst>
              <a:gd name="adj" fmla="val 0"/>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45700" numCol="1" spcCol="0" rtlCol="0" fromWordArt="0" anchor="b" anchorCtr="0" forceAA="0" compatLnSpc="1">
            <a:prstTxWarp prst="textNoShape">
              <a:avLst/>
            </a:prstTxWarp>
            <a:noAutofit/>
          </a:bodyPr>
          <a:lstStyle/>
          <a:p>
            <a:pPr algn="ctr" defTabSz="931935" fontAlgn="base">
              <a:lnSpc>
                <a:spcPct val="90000"/>
              </a:lnSpc>
              <a:spcBef>
                <a:spcPct val="0"/>
              </a:spcBef>
              <a:spcAft>
                <a:spcPct val="0"/>
              </a:spcAft>
            </a:pPr>
            <a:r>
              <a:rPr lang="en-US" sz="1428" dirty="0">
                <a:solidFill>
                  <a:srgbClr val="FFFFFF"/>
                </a:solidFill>
                <a:latin typeface="Segoe UI Light"/>
                <a:ea typeface="Segoe UI" pitchFamily="34" charset="0"/>
                <a:cs typeface="Segoe UI" pitchFamily="34" charset="0"/>
              </a:rPr>
              <a:t>Production / Stage</a:t>
            </a:r>
          </a:p>
        </p:txBody>
      </p:sp>
      <p:grpSp>
        <p:nvGrpSpPr>
          <p:cNvPr id="171" name="Group 170"/>
          <p:cNvGrpSpPr/>
          <p:nvPr/>
        </p:nvGrpSpPr>
        <p:grpSpPr>
          <a:xfrm>
            <a:off x="4080945" y="4160406"/>
            <a:ext cx="1017883" cy="593614"/>
            <a:chOff x="3722745" y="2864738"/>
            <a:chExt cx="1018316" cy="593867"/>
          </a:xfrm>
        </p:grpSpPr>
        <p:grpSp>
          <p:nvGrpSpPr>
            <p:cNvPr id="173" name="Group 172"/>
            <p:cNvGrpSpPr/>
            <p:nvPr/>
          </p:nvGrpSpPr>
          <p:grpSpPr>
            <a:xfrm>
              <a:off x="4392343" y="2916450"/>
              <a:ext cx="348718" cy="537583"/>
              <a:chOff x="6989462" y="4072604"/>
              <a:chExt cx="348718" cy="537583"/>
            </a:xfrm>
          </p:grpSpPr>
          <p:pic>
            <p:nvPicPr>
              <p:cNvPr id="183" name="Picture 182"/>
              <p:cNvPicPr>
                <a:picLocks noChangeAspect="1"/>
              </p:cNvPicPr>
              <p:nvPr/>
            </p:nvPicPr>
            <p:blipFill rotWithShape="1">
              <a:blip r:embed="rId3" cstate="print">
                <a:extLst>
                  <a:ext uri="{28A0092B-C50C-407E-A947-70E740481C1C}">
                    <a14:useLocalDpi xmlns:a14="http://schemas.microsoft.com/office/drawing/2010/main" val="0"/>
                  </a:ext>
                </a:extLst>
              </a:blip>
              <a:srcRect r="73274"/>
              <a:stretch/>
            </p:blipFill>
            <p:spPr>
              <a:xfrm>
                <a:off x="6989462" y="4072604"/>
                <a:ext cx="348718" cy="364683"/>
              </a:xfrm>
              <a:prstGeom prst="rect">
                <a:avLst/>
              </a:prstGeom>
            </p:spPr>
          </p:pic>
          <p:sp>
            <p:nvSpPr>
              <p:cNvPr id="184" name="TextBox 183"/>
              <p:cNvSpPr txBox="1"/>
              <p:nvPr/>
            </p:nvSpPr>
            <p:spPr>
              <a:xfrm>
                <a:off x="6997108" y="4483001"/>
                <a:ext cx="340207" cy="127186"/>
              </a:xfrm>
              <a:prstGeom prst="rect">
                <a:avLst/>
              </a:prstGeom>
              <a:noFill/>
            </p:spPr>
            <p:txBody>
              <a:bodyPr wrap="none" lIns="0" tIns="0" rIns="0" bIns="0" rtlCol="0">
                <a:spAutoFit/>
              </a:bodyPr>
              <a:lstStyle/>
              <a:p>
                <a:pPr defTabSz="932418">
                  <a:lnSpc>
                    <a:spcPct val="90000"/>
                  </a:lnSpc>
                  <a:spcAft>
                    <a:spcPts val="600"/>
                  </a:spcAft>
                </a:pPr>
                <a:r>
                  <a:rPr lang="en-US" sz="900" dirty="0" err="1">
                    <a:gradFill>
                      <a:gsLst>
                        <a:gs pos="2917">
                          <a:srgbClr val="FFFFFF"/>
                        </a:gs>
                        <a:gs pos="30000">
                          <a:srgbClr val="FFFFFF"/>
                        </a:gs>
                      </a:gsLst>
                      <a:lin ang="5400000" scaled="0"/>
                    </a:gradFill>
                  </a:rPr>
                  <a:t>Gradle</a:t>
                </a:r>
                <a:endParaRPr lang="en-US" sz="900" dirty="0">
                  <a:gradFill>
                    <a:gsLst>
                      <a:gs pos="2917">
                        <a:srgbClr val="FFFFFF"/>
                      </a:gs>
                      <a:gs pos="30000">
                        <a:srgbClr val="FFFFFF"/>
                      </a:gs>
                    </a:gsLst>
                    <a:lin ang="5400000" scaled="0"/>
                  </a:gradFill>
                </a:endParaRPr>
              </a:p>
            </p:txBody>
          </p:sp>
        </p:grpSp>
        <p:grpSp>
          <p:nvGrpSpPr>
            <p:cNvPr id="174" name="Group 173"/>
            <p:cNvGrpSpPr/>
            <p:nvPr/>
          </p:nvGrpSpPr>
          <p:grpSpPr>
            <a:xfrm>
              <a:off x="3722745" y="2864738"/>
              <a:ext cx="472506" cy="593867"/>
              <a:chOff x="4134603" y="3425457"/>
              <a:chExt cx="472506" cy="593867"/>
            </a:xfrm>
          </p:grpSpPr>
          <p:pic>
            <p:nvPicPr>
              <p:cNvPr id="181" name="Picture 180"/>
              <p:cNvPicPr>
                <a:picLocks noChangeAspect="1"/>
              </p:cNvPicPr>
              <p:nvPr/>
            </p:nvPicPr>
            <p:blipFill rotWithShape="1">
              <a:blip r:embed="rId4" cstate="print">
                <a:extLst>
                  <a:ext uri="{28A0092B-C50C-407E-A947-70E740481C1C}">
                    <a14:useLocalDpi xmlns:a14="http://schemas.microsoft.com/office/drawing/2010/main" val="0"/>
                  </a:ext>
                </a:extLst>
              </a:blip>
              <a:srcRect b="19882"/>
              <a:stretch/>
            </p:blipFill>
            <p:spPr>
              <a:xfrm>
                <a:off x="4134603" y="3425457"/>
                <a:ext cx="472506" cy="445861"/>
              </a:xfrm>
              <a:prstGeom prst="rect">
                <a:avLst/>
              </a:prstGeom>
            </p:spPr>
          </p:pic>
          <p:sp>
            <p:nvSpPr>
              <p:cNvPr id="182" name="TextBox 181"/>
              <p:cNvSpPr txBox="1"/>
              <p:nvPr/>
            </p:nvSpPr>
            <p:spPr>
              <a:xfrm>
                <a:off x="4226586" y="3892138"/>
                <a:ext cx="294410" cy="127186"/>
              </a:xfrm>
              <a:prstGeom prst="rect">
                <a:avLst/>
              </a:prstGeom>
              <a:noFill/>
            </p:spPr>
            <p:txBody>
              <a:bodyPr wrap="none" lIns="0" tIns="0" rIns="0" bIns="0" rtlCol="0">
                <a:spAutoFit/>
              </a:bodyPr>
              <a:lstStyle/>
              <a:p>
                <a:pPr defTabSz="932418">
                  <a:lnSpc>
                    <a:spcPct val="90000"/>
                  </a:lnSpc>
                  <a:spcAft>
                    <a:spcPts val="600"/>
                  </a:spcAft>
                </a:pPr>
                <a:r>
                  <a:rPr lang="en-US" sz="900" dirty="0">
                    <a:gradFill>
                      <a:gsLst>
                        <a:gs pos="2917">
                          <a:srgbClr val="FFFFFF"/>
                        </a:gs>
                        <a:gs pos="30000">
                          <a:srgbClr val="FFFFFF"/>
                        </a:gs>
                      </a:gsLst>
                      <a:lin ang="5400000" scaled="0"/>
                    </a:gradFill>
                  </a:rPr>
                  <a:t>Grunt</a:t>
                </a:r>
              </a:p>
            </p:txBody>
          </p:sp>
        </p:grpSp>
      </p:grpSp>
      <p:grpSp>
        <p:nvGrpSpPr>
          <p:cNvPr id="197" name="Group 196"/>
          <p:cNvGrpSpPr/>
          <p:nvPr/>
        </p:nvGrpSpPr>
        <p:grpSpPr>
          <a:xfrm>
            <a:off x="6557767" y="2506374"/>
            <a:ext cx="429983" cy="584687"/>
            <a:chOff x="4662854" y="2636345"/>
            <a:chExt cx="430166" cy="584937"/>
          </a:xfrm>
        </p:grpSpPr>
        <p:pic>
          <p:nvPicPr>
            <p:cNvPr id="207" name="Picture 20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62854" y="2636345"/>
              <a:ext cx="430166" cy="430166"/>
            </a:xfrm>
            <a:prstGeom prst="rect">
              <a:avLst/>
            </a:prstGeom>
          </p:spPr>
        </p:pic>
        <p:sp>
          <p:nvSpPr>
            <p:cNvPr id="208" name="TextBox 207"/>
            <p:cNvSpPr txBox="1"/>
            <p:nvPr/>
          </p:nvSpPr>
          <p:spPr>
            <a:xfrm>
              <a:off x="4679165" y="3094096"/>
              <a:ext cx="405632" cy="127186"/>
            </a:xfrm>
            <a:prstGeom prst="rect">
              <a:avLst/>
            </a:prstGeom>
            <a:noFill/>
          </p:spPr>
          <p:txBody>
            <a:bodyPr wrap="none" lIns="0" tIns="0" rIns="0" bIns="0" rtlCol="0">
              <a:spAutoFit/>
            </a:bodyPr>
            <a:lstStyle/>
            <a:p>
              <a:pPr defTabSz="932418">
                <a:lnSpc>
                  <a:spcPct val="90000"/>
                </a:lnSpc>
                <a:spcAft>
                  <a:spcPts val="600"/>
                </a:spcAft>
              </a:pPr>
              <a:r>
                <a:rPr lang="en-US" sz="900" dirty="0">
                  <a:gradFill>
                    <a:gsLst>
                      <a:gs pos="2917">
                        <a:srgbClr val="FFFFFF"/>
                      </a:gs>
                      <a:gs pos="30000">
                        <a:srgbClr val="FFFFFF"/>
                      </a:gs>
                    </a:gsLst>
                    <a:lin ang="5400000" scaled="0"/>
                  </a:gradFill>
                </a:rPr>
                <a:t>Hudson</a:t>
              </a:r>
            </a:p>
          </p:txBody>
        </p:sp>
      </p:grpSp>
      <p:grpSp>
        <p:nvGrpSpPr>
          <p:cNvPr id="7" name="Group 6"/>
          <p:cNvGrpSpPr/>
          <p:nvPr/>
        </p:nvGrpSpPr>
        <p:grpSpPr>
          <a:xfrm>
            <a:off x="6139137" y="1578548"/>
            <a:ext cx="1098089" cy="621073"/>
            <a:chOff x="6018437" y="1547471"/>
            <a:chExt cx="1076810" cy="609037"/>
          </a:xfrm>
        </p:grpSpPr>
        <p:grpSp>
          <p:nvGrpSpPr>
            <p:cNvPr id="195" name="Group 194"/>
            <p:cNvGrpSpPr/>
            <p:nvPr/>
          </p:nvGrpSpPr>
          <p:grpSpPr>
            <a:xfrm>
              <a:off x="6018437" y="1555871"/>
              <a:ext cx="609567" cy="538276"/>
              <a:chOff x="5082559" y="3446505"/>
              <a:chExt cx="621878" cy="549146"/>
            </a:xfrm>
          </p:grpSpPr>
          <p:pic>
            <p:nvPicPr>
              <p:cNvPr id="211" name="Picture 210"/>
              <p:cNvPicPr>
                <a:picLocks noChangeAspect="1"/>
              </p:cNvPicPr>
              <p:nvPr/>
            </p:nvPicPr>
            <p:blipFill rotWithShape="1">
              <a:blip r:embed="rId6" cstate="print">
                <a:extLst>
                  <a:ext uri="{28A0092B-C50C-407E-A947-70E740481C1C}">
                    <a14:useLocalDpi xmlns:a14="http://schemas.microsoft.com/office/drawing/2010/main" val="0"/>
                  </a:ext>
                </a:extLst>
              </a:blip>
              <a:srcRect b="36782"/>
              <a:stretch/>
            </p:blipFill>
            <p:spPr>
              <a:xfrm>
                <a:off x="5082559" y="3446505"/>
                <a:ext cx="621878" cy="379096"/>
              </a:xfrm>
              <a:prstGeom prst="rect">
                <a:avLst/>
              </a:prstGeom>
            </p:spPr>
          </p:pic>
          <p:sp>
            <p:nvSpPr>
              <p:cNvPr id="212" name="TextBox 211"/>
              <p:cNvSpPr txBox="1"/>
              <p:nvPr/>
            </p:nvSpPr>
            <p:spPr>
              <a:xfrm>
                <a:off x="5251592" y="3868466"/>
                <a:ext cx="240435" cy="127185"/>
              </a:xfrm>
              <a:prstGeom prst="rect">
                <a:avLst/>
              </a:prstGeom>
              <a:noFill/>
            </p:spPr>
            <p:txBody>
              <a:bodyPr wrap="none" lIns="0" tIns="0" rIns="0" bIns="0" rtlCol="0">
                <a:spAutoFit/>
              </a:bodyPr>
              <a:lstStyle/>
              <a:p>
                <a:pPr defTabSz="932418">
                  <a:lnSpc>
                    <a:spcPct val="90000"/>
                  </a:lnSpc>
                  <a:spcAft>
                    <a:spcPts val="600"/>
                  </a:spcAft>
                </a:pPr>
                <a:r>
                  <a:rPr lang="en-US" sz="900" dirty="0">
                    <a:gradFill>
                      <a:gsLst>
                        <a:gs pos="2917">
                          <a:srgbClr val="FFFFFF"/>
                        </a:gs>
                        <a:gs pos="30000">
                          <a:srgbClr val="FFFFFF"/>
                        </a:gs>
                      </a:gsLst>
                      <a:lin ang="5400000" scaled="0"/>
                    </a:gradFill>
                  </a:rPr>
                  <a:t>Chef</a:t>
                </a:r>
              </a:p>
            </p:txBody>
          </p:sp>
        </p:grpSp>
        <p:grpSp>
          <p:nvGrpSpPr>
            <p:cNvPr id="199" name="Group 198"/>
            <p:cNvGrpSpPr/>
            <p:nvPr/>
          </p:nvGrpSpPr>
          <p:grpSpPr>
            <a:xfrm>
              <a:off x="6699249" y="1547471"/>
              <a:ext cx="395998" cy="609037"/>
              <a:chOff x="8623804" y="3918226"/>
              <a:chExt cx="403996" cy="621338"/>
            </a:xfrm>
          </p:grpSpPr>
          <p:pic>
            <p:nvPicPr>
              <p:cNvPr id="203" name="Picture 202"/>
              <p:cNvPicPr>
                <a:picLocks noChangeAspect="1"/>
              </p:cNvPicPr>
              <p:nvPr/>
            </p:nvPicPr>
            <p:blipFill rotWithShape="1">
              <a:blip r:embed="rId7" cstate="print">
                <a:extLst>
                  <a:ext uri="{28A0092B-C50C-407E-A947-70E740481C1C}">
                    <a14:useLocalDpi xmlns:a14="http://schemas.microsoft.com/office/drawing/2010/main" val="0"/>
                  </a:ext>
                </a:extLst>
              </a:blip>
              <a:srcRect l="7275" r="27897" b="38399"/>
              <a:stretch/>
            </p:blipFill>
            <p:spPr>
              <a:xfrm>
                <a:off x="8627831" y="3918226"/>
                <a:ext cx="370571" cy="347754"/>
              </a:xfrm>
              <a:prstGeom prst="rect">
                <a:avLst/>
              </a:prstGeom>
            </p:spPr>
          </p:pic>
          <p:sp>
            <p:nvSpPr>
              <p:cNvPr id="204" name="TextBox 203"/>
              <p:cNvSpPr txBox="1"/>
              <p:nvPr/>
            </p:nvSpPr>
            <p:spPr>
              <a:xfrm>
                <a:off x="8623804" y="4285194"/>
                <a:ext cx="403996" cy="254370"/>
              </a:xfrm>
              <a:prstGeom prst="rect">
                <a:avLst/>
              </a:prstGeom>
              <a:noFill/>
            </p:spPr>
            <p:txBody>
              <a:bodyPr wrap="none" lIns="0" tIns="0" rIns="0" bIns="0" rtlCol="0">
                <a:spAutoFit/>
              </a:bodyPr>
              <a:lstStyle/>
              <a:p>
                <a:pPr algn="ctr" defTabSz="932418">
                  <a:lnSpc>
                    <a:spcPct val="90000"/>
                  </a:lnSpc>
                  <a:spcAft>
                    <a:spcPts val="600"/>
                  </a:spcAft>
                </a:pPr>
                <a:r>
                  <a:rPr lang="en-US" sz="900" dirty="0">
                    <a:gradFill>
                      <a:gsLst>
                        <a:gs pos="2917">
                          <a:srgbClr val="FFFFFF"/>
                        </a:gs>
                        <a:gs pos="30000">
                          <a:srgbClr val="FFFFFF"/>
                        </a:gs>
                      </a:gsLst>
                      <a:lin ang="5400000" scaled="0"/>
                    </a:gradFill>
                  </a:rPr>
                  <a:t>Puppet </a:t>
                </a:r>
                <a:br>
                  <a:rPr lang="en-US" sz="900" dirty="0">
                    <a:gradFill>
                      <a:gsLst>
                        <a:gs pos="2917">
                          <a:srgbClr val="FFFFFF"/>
                        </a:gs>
                        <a:gs pos="30000">
                          <a:srgbClr val="FFFFFF"/>
                        </a:gs>
                      </a:gsLst>
                      <a:lin ang="5400000" scaled="0"/>
                    </a:gradFill>
                  </a:rPr>
                </a:br>
                <a:r>
                  <a:rPr lang="en-US" sz="900" dirty="0">
                    <a:gradFill>
                      <a:gsLst>
                        <a:gs pos="2917">
                          <a:srgbClr val="FFFFFF"/>
                        </a:gs>
                        <a:gs pos="30000">
                          <a:srgbClr val="FFFFFF"/>
                        </a:gs>
                      </a:gsLst>
                      <a:lin ang="5400000" scaled="0"/>
                    </a:gradFill>
                  </a:rPr>
                  <a:t>Labs</a:t>
                </a:r>
              </a:p>
            </p:txBody>
          </p:sp>
        </p:grpSp>
      </p:grpSp>
      <p:pic>
        <p:nvPicPr>
          <p:cNvPr id="224" name="Picture 22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736261" y="1813757"/>
            <a:ext cx="612017" cy="145560"/>
          </a:xfrm>
          <a:prstGeom prst="rect">
            <a:avLst/>
          </a:prstGeom>
        </p:spPr>
      </p:pic>
      <p:grpSp>
        <p:nvGrpSpPr>
          <p:cNvPr id="225" name="Group 224"/>
          <p:cNvGrpSpPr/>
          <p:nvPr/>
        </p:nvGrpSpPr>
        <p:grpSpPr>
          <a:xfrm>
            <a:off x="10873056" y="2481603"/>
            <a:ext cx="346602" cy="485988"/>
            <a:chOff x="11346119" y="4299745"/>
            <a:chExt cx="346750" cy="486196"/>
          </a:xfrm>
        </p:grpSpPr>
        <p:pic>
          <p:nvPicPr>
            <p:cNvPr id="226" name="Picture 22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359385" y="4299745"/>
              <a:ext cx="303271" cy="303271"/>
            </a:xfrm>
            <a:prstGeom prst="rect">
              <a:avLst/>
            </a:prstGeom>
          </p:spPr>
        </p:pic>
        <p:sp>
          <p:nvSpPr>
            <p:cNvPr id="227" name="TextBox 226"/>
            <p:cNvSpPr txBox="1"/>
            <p:nvPr/>
          </p:nvSpPr>
          <p:spPr>
            <a:xfrm>
              <a:off x="11346119" y="4658755"/>
              <a:ext cx="346750" cy="127186"/>
            </a:xfrm>
            <a:prstGeom prst="rect">
              <a:avLst/>
            </a:prstGeom>
            <a:noFill/>
          </p:spPr>
          <p:txBody>
            <a:bodyPr wrap="none" lIns="0" tIns="0" rIns="0" bIns="0" rtlCol="0">
              <a:spAutoFit/>
            </a:bodyPr>
            <a:lstStyle/>
            <a:p>
              <a:pPr defTabSz="932418">
                <a:lnSpc>
                  <a:spcPct val="90000"/>
                </a:lnSpc>
                <a:spcAft>
                  <a:spcPts val="600"/>
                </a:spcAft>
              </a:pPr>
              <a:r>
                <a:rPr lang="en-US" sz="900" dirty="0" err="1">
                  <a:gradFill>
                    <a:gsLst>
                      <a:gs pos="2917">
                        <a:srgbClr val="FFFFFF"/>
                      </a:gs>
                      <a:gs pos="30000">
                        <a:srgbClr val="FFFFFF"/>
                      </a:gs>
                    </a:gsLst>
                    <a:lin ang="5400000" scaled="0"/>
                  </a:gradFill>
                </a:rPr>
                <a:t>Zabbix</a:t>
              </a:r>
              <a:endParaRPr lang="en-US" sz="900" dirty="0">
                <a:gradFill>
                  <a:gsLst>
                    <a:gs pos="2917">
                      <a:srgbClr val="FFFFFF"/>
                    </a:gs>
                    <a:gs pos="30000">
                      <a:srgbClr val="FFFFFF"/>
                    </a:gs>
                  </a:gsLst>
                  <a:lin ang="5400000" scaled="0"/>
                </a:gradFill>
              </a:endParaRPr>
            </a:p>
          </p:txBody>
        </p:sp>
      </p:grpSp>
      <p:sp>
        <p:nvSpPr>
          <p:cNvPr id="343" name="Rounded Rectangle 342"/>
          <p:cNvSpPr/>
          <p:nvPr/>
        </p:nvSpPr>
        <p:spPr bwMode="auto">
          <a:xfrm>
            <a:off x="459274" y="3126001"/>
            <a:ext cx="3095424" cy="2814912"/>
          </a:xfrm>
          <a:prstGeom prst="roundRect">
            <a:avLst>
              <a:gd name="adj"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45700" numCol="1" spcCol="0" rtlCol="0" fromWordArt="0" anchor="b" anchorCtr="0" forceAA="0" compatLnSpc="1">
            <a:prstTxWarp prst="textNoShape">
              <a:avLst/>
            </a:prstTxWarp>
            <a:noAutofit/>
          </a:bodyPr>
          <a:lstStyle/>
          <a:p>
            <a:pPr algn="ctr" defTabSz="931935" fontAlgn="base">
              <a:lnSpc>
                <a:spcPct val="90000"/>
              </a:lnSpc>
              <a:spcBef>
                <a:spcPct val="0"/>
              </a:spcBef>
              <a:spcAft>
                <a:spcPct val="0"/>
              </a:spcAft>
            </a:pPr>
            <a:r>
              <a:rPr lang="en-US" sz="1428">
                <a:solidFill>
                  <a:srgbClr val="FFFFFF"/>
                </a:solidFill>
                <a:latin typeface="Segoe UI Light"/>
                <a:ea typeface="Segoe UI" pitchFamily="34" charset="0"/>
                <a:cs typeface="Segoe UI" pitchFamily="34" charset="0"/>
              </a:rPr>
              <a:t>Develop</a:t>
            </a:r>
            <a:endParaRPr lang="en-US" sz="1428" dirty="0">
              <a:solidFill>
                <a:srgbClr val="FFFFFF"/>
              </a:solidFill>
              <a:latin typeface="Segoe UI Light"/>
              <a:ea typeface="Segoe UI" pitchFamily="34" charset="0"/>
              <a:cs typeface="Segoe UI" pitchFamily="34" charset="0"/>
            </a:endParaRPr>
          </a:p>
        </p:txBody>
      </p:sp>
      <p:sp>
        <p:nvSpPr>
          <p:cNvPr id="467" name="TextBox 466"/>
          <p:cNvSpPr txBox="1"/>
          <p:nvPr/>
        </p:nvSpPr>
        <p:spPr>
          <a:xfrm>
            <a:off x="518669" y="3070446"/>
            <a:ext cx="2882208" cy="499037"/>
          </a:xfrm>
          <a:prstGeom prst="rect">
            <a:avLst/>
          </a:prstGeom>
          <a:noFill/>
        </p:spPr>
        <p:txBody>
          <a:bodyPr wrap="square" lIns="186494" tIns="149196" rIns="186494" bIns="149196" rtlCol="0">
            <a:spAutoFit/>
          </a:bodyPr>
          <a:lstStyle/>
          <a:p>
            <a:pPr algn="ctr" defTabSz="932418" eaLnBrk="0" fontAlgn="base" hangingPunct="0">
              <a:lnSpc>
                <a:spcPct val="90000"/>
              </a:lnSpc>
              <a:spcBef>
                <a:spcPct val="0"/>
              </a:spcBef>
              <a:spcAft>
                <a:spcPts val="612"/>
              </a:spcAft>
            </a:pPr>
            <a:r>
              <a:rPr lang="en-US" sz="1428" dirty="0">
                <a:gradFill>
                  <a:gsLst>
                    <a:gs pos="2917">
                      <a:prstClr val="white"/>
                    </a:gs>
                    <a:gs pos="30000">
                      <a:prstClr val="white"/>
                    </a:gs>
                  </a:gsLst>
                  <a:lin ang="5400000" scaled="0"/>
                </a:gradFill>
                <a:latin typeface="Calibri" panose="020F0502020204030204" pitchFamily="34" charset="0"/>
              </a:rPr>
              <a:t>Developer Workstations</a:t>
            </a:r>
          </a:p>
        </p:txBody>
      </p:sp>
      <p:grpSp>
        <p:nvGrpSpPr>
          <p:cNvPr id="471" name="Group 470"/>
          <p:cNvGrpSpPr/>
          <p:nvPr/>
        </p:nvGrpSpPr>
        <p:grpSpPr>
          <a:xfrm>
            <a:off x="2566608" y="3462901"/>
            <a:ext cx="601612" cy="463164"/>
            <a:chOff x="688638" y="3388251"/>
            <a:chExt cx="453196" cy="372941"/>
          </a:xfrm>
        </p:grpSpPr>
        <p:sp>
          <p:nvSpPr>
            <p:cNvPr id="472" name="Rectangle 471"/>
            <p:cNvSpPr/>
            <p:nvPr/>
          </p:nvSpPr>
          <p:spPr bwMode="auto">
            <a:xfrm>
              <a:off x="688638" y="3388251"/>
              <a:ext cx="453196" cy="274517"/>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eaLnBrk="0" fontAlgn="base" hangingPunct="0">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73" name="Straight Connector 472"/>
            <p:cNvCxnSpPr/>
            <p:nvPr/>
          </p:nvCxnSpPr>
          <p:spPr>
            <a:xfrm>
              <a:off x="754507" y="3755068"/>
              <a:ext cx="328241" cy="0"/>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4" name="Arc 473"/>
            <p:cNvSpPr/>
            <p:nvPr/>
          </p:nvSpPr>
          <p:spPr>
            <a:xfrm rot="5400000">
              <a:off x="722648" y="3601268"/>
              <a:ext cx="177012" cy="141648"/>
            </a:xfrm>
            <a:prstGeom prst="arc">
              <a:avLst>
                <a:gd name="adj1" fmla="val 16177955"/>
                <a:gd name="adj2" fmla="val 21599874"/>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418" eaLnBrk="0" fontAlgn="base" hangingPunct="0">
                <a:spcBef>
                  <a:spcPct val="0"/>
                </a:spcBef>
                <a:spcAft>
                  <a:spcPct val="0"/>
                </a:spcAft>
              </a:pPr>
              <a:endParaRPr lang="en-US" sz="1836">
                <a:solidFill>
                  <a:prstClr val="white"/>
                </a:solidFill>
              </a:endParaRPr>
            </a:p>
          </p:txBody>
        </p:sp>
        <p:sp>
          <p:nvSpPr>
            <p:cNvPr id="475" name="Arc 474"/>
            <p:cNvSpPr/>
            <p:nvPr/>
          </p:nvSpPr>
          <p:spPr>
            <a:xfrm rot="5400000" flipV="1">
              <a:off x="938694" y="3602133"/>
              <a:ext cx="177012" cy="141105"/>
            </a:xfrm>
            <a:prstGeom prst="arc">
              <a:avLst>
                <a:gd name="adj1" fmla="val 16177955"/>
                <a:gd name="adj2" fmla="val 21599874"/>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418" eaLnBrk="0" fontAlgn="base" hangingPunct="0">
                <a:spcBef>
                  <a:spcPct val="0"/>
                </a:spcBef>
                <a:spcAft>
                  <a:spcPct val="0"/>
                </a:spcAft>
              </a:pPr>
              <a:endParaRPr lang="en-US" sz="1836">
                <a:solidFill>
                  <a:prstClr val="white"/>
                </a:solidFill>
              </a:endParaRPr>
            </a:p>
          </p:txBody>
        </p:sp>
        <p:sp>
          <p:nvSpPr>
            <p:cNvPr id="476" name="Rectangle 475"/>
            <p:cNvSpPr/>
            <p:nvPr/>
          </p:nvSpPr>
          <p:spPr bwMode="auto">
            <a:xfrm>
              <a:off x="881979" y="3671499"/>
              <a:ext cx="74669" cy="835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eaLnBrk="0" fontAlgn="base" hangingPunct="0">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77" name="Isosceles Triangle 476"/>
            <p:cNvSpPr/>
            <p:nvPr/>
          </p:nvSpPr>
          <p:spPr bwMode="auto">
            <a:xfrm>
              <a:off x="850876" y="3697428"/>
              <a:ext cx="65293" cy="4652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eaLnBrk="0" fontAlgn="base" hangingPunct="0">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78" name="Isosceles Triangle 477"/>
            <p:cNvSpPr/>
            <p:nvPr/>
          </p:nvSpPr>
          <p:spPr bwMode="auto">
            <a:xfrm>
              <a:off x="904999" y="3685595"/>
              <a:ext cx="85838" cy="6209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eaLnBrk="0" fontAlgn="base" hangingPunct="0">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96" name="TextBox 495"/>
          <p:cNvSpPr txBox="1"/>
          <p:nvPr/>
        </p:nvSpPr>
        <p:spPr>
          <a:xfrm>
            <a:off x="665925" y="4510622"/>
            <a:ext cx="1121235" cy="733889"/>
          </a:xfrm>
          <a:prstGeom prst="rect">
            <a:avLst/>
          </a:prstGeom>
          <a:noFill/>
        </p:spPr>
        <p:txBody>
          <a:bodyPr wrap="none" lIns="182802" tIns="146241" rIns="182802" bIns="146241" rtlCol="0">
            <a:spAutoFit/>
          </a:bodyPr>
          <a:lstStyle/>
          <a:p>
            <a:pPr algn="ctr" defTabSz="932060"/>
            <a:r>
              <a:rPr lang="en-US" sz="1397" dirty="0">
                <a:gradFill>
                  <a:gsLst>
                    <a:gs pos="0">
                      <a:srgbClr val="FFFFFF"/>
                    </a:gs>
                    <a:gs pos="100000">
                      <a:srgbClr val="FFFFFF"/>
                    </a:gs>
                  </a:gsLst>
                  <a:lin ang="5400000" scaled="0"/>
                </a:gradFill>
                <a:ea typeface="Segoe UI" pitchFamily="34" charset="0"/>
                <a:cs typeface="Segoe UI" pitchFamily="34" charset="0"/>
              </a:rPr>
              <a:t>GitHub</a:t>
            </a:r>
          </a:p>
          <a:p>
            <a:pPr defTabSz="932060"/>
            <a:r>
              <a:rPr lang="en-US" sz="1397" dirty="0" err="1">
                <a:gradFill>
                  <a:gsLst>
                    <a:gs pos="0">
                      <a:srgbClr val="FFFFFF"/>
                    </a:gs>
                    <a:gs pos="100000">
                      <a:srgbClr val="FFFFFF"/>
                    </a:gs>
                  </a:gsLst>
                  <a:lin ang="5400000" scaled="0"/>
                </a:gradFill>
                <a:ea typeface="Segoe UI" pitchFamily="34" charset="0"/>
                <a:cs typeface="Segoe UI" pitchFamily="34" charset="0"/>
              </a:rPr>
              <a:t>Codeplex</a:t>
            </a:r>
            <a:endParaRPr lang="en-US" sz="1197" dirty="0">
              <a:gradFill>
                <a:gsLst>
                  <a:gs pos="0">
                    <a:srgbClr val="FFFFFF"/>
                  </a:gs>
                  <a:gs pos="100000">
                    <a:srgbClr val="FFFFFF"/>
                  </a:gs>
                </a:gsLst>
                <a:lin ang="5400000" scaled="0"/>
              </a:gradFill>
            </a:endParaRPr>
          </a:p>
        </p:txBody>
      </p:sp>
      <p:grpSp>
        <p:nvGrpSpPr>
          <p:cNvPr id="11" name="Group 10"/>
          <p:cNvGrpSpPr/>
          <p:nvPr/>
        </p:nvGrpSpPr>
        <p:grpSpPr>
          <a:xfrm>
            <a:off x="799570" y="3461558"/>
            <a:ext cx="601612" cy="463163"/>
            <a:chOff x="782344" y="3393987"/>
            <a:chExt cx="589953" cy="454187"/>
          </a:xfrm>
        </p:grpSpPr>
        <p:grpSp>
          <p:nvGrpSpPr>
            <p:cNvPr id="8" name="Group 7"/>
            <p:cNvGrpSpPr/>
            <p:nvPr/>
          </p:nvGrpSpPr>
          <p:grpSpPr>
            <a:xfrm>
              <a:off x="782344" y="3393987"/>
              <a:ext cx="589953" cy="454187"/>
              <a:chOff x="782344" y="3393987"/>
              <a:chExt cx="589953" cy="454187"/>
            </a:xfrm>
          </p:grpSpPr>
          <p:sp>
            <p:nvSpPr>
              <p:cNvPr id="488" name="Rectangle 487"/>
              <p:cNvSpPr/>
              <p:nvPr/>
            </p:nvSpPr>
            <p:spPr bwMode="auto">
              <a:xfrm>
                <a:off x="782344" y="3393987"/>
                <a:ext cx="589953" cy="334322"/>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eaLnBrk="0" fontAlgn="base" hangingPunct="0">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89" name="Straight Connector 488"/>
              <p:cNvCxnSpPr/>
              <p:nvPr/>
            </p:nvCxnSpPr>
            <p:spPr>
              <a:xfrm>
                <a:off x="868090" y="3840717"/>
                <a:ext cx="427291" cy="0"/>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0" name="Arc 489"/>
              <p:cNvSpPr/>
              <p:nvPr/>
            </p:nvSpPr>
            <p:spPr>
              <a:xfrm rot="5400000">
                <a:off x="834043" y="3647468"/>
                <a:ext cx="215575" cy="184392"/>
              </a:xfrm>
              <a:prstGeom prst="arc">
                <a:avLst>
                  <a:gd name="adj1" fmla="val 16177955"/>
                  <a:gd name="adj2" fmla="val 21599874"/>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418" eaLnBrk="0" fontAlgn="base" hangingPunct="0">
                  <a:spcBef>
                    <a:spcPct val="0"/>
                  </a:spcBef>
                  <a:spcAft>
                    <a:spcPct val="0"/>
                  </a:spcAft>
                </a:pPr>
                <a:endParaRPr lang="en-US" sz="1836">
                  <a:solidFill>
                    <a:prstClr val="white"/>
                  </a:solidFill>
                </a:endParaRPr>
              </a:p>
            </p:txBody>
          </p:sp>
          <p:sp>
            <p:nvSpPr>
              <p:cNvPr id="491" name="Arc 490"/>
              <p:cNvSpPr/>
              <p:nvPr/>
            </p:nvSpPr>
            <p:spPr>
              <a:xfrm rot="5400000" flipV="1">
                <a:off x="1115283" y="3648544"/>
                <a:ext cx="215575" cy="183685"/>
              </a:xfrm>
              <a:prstGeom prst="arc">
                <a:avLst>
                  <a:gd name="adj1" fmla="val 16177955"/>
                  <a:gd name="adj2" fmla="val 21599874"/>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418" eaLnBrk="0" fontAlgn="base" hangingPunct="0">
                  <a:spcBef>
                    <a:spcPct val="0"/>
                  </a:spcBef>
                  <a:spcAft>
                    <a:spcPct val="0"/>
                  </a:spcAft>
                </a:pPr>
                <a:endParaRPr lang="en-US" sz="1836">
                  <a:solidFill>
                    <a:prstClr val="white"/>
                  </a:solidFill>
                </a:endParaRPr>
              </a:p>
            </p:txBody>
          </p:sp>
          <p:sp>
            <p:nvSpPr>
              <p:cNvPr id="492" name="Rectangle 491"/>
              <p:cNvSpPr/>
              <p:nvPr/>
            </p:nvSpPr>
            <p:spPr bwMode="auto">
              <a:xfrm>
                <a:off x="1034028" y="3738942"/>
                <a:ext cx="97201" cy="1017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eaLnBrk="0" fontAlgn="base" hangingPunct="0">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93" name="Isosceles Triangle 492"/>
              <p:cNvSpPr/>
              <p:nvPr/>
            </p:nvSpPr>
            <p:spPr bwMode="auto">
              <a:xfrm>
                <a:off x="993539" y="3770520"/>
                <a:ext cx="84996" cy="56655"/>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eaLnBrk="0" fontAlgn="base" hangingPunct="0">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94" name="Isosceles Triangle 493"/>
              <p:cNvSpPr/>
              <p:nvPr/>
            </p:nvSpPr>
            <p:spPr bwMode="auto">
              <a:xfrm>
                <a:off x="1063994" y="3756109"/>
                <a:ext cx="111741" cy="75625"/>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eaLnBrk="0" fontAlgn="base" hangingPunct="0">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498" name="Picture 497"/>
            <p:cNvPicPr>
              <a:picLocks noChangeAspect="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07" t="5019" r="6210" b="4022"/>
            <a:stretch/>
          </p:blipFill>
          <p:spPr>
            <a:xfrm>
              <a:off x="970630" y="3407734"/>
              <a:ext cx="245847" cy="299398"/>
            </a:xfrm>
            <a:prstGeom prst="rect">
              <a:avLst/>
            </a:prstGeom>
          </p:spPr>
        </p:pic>
      </p:grpSp>
      <p:grpSp>
        <p:nvGrpSpPr>
          <p:cNvPr id="6" name="Group 5"/>
          <p:cNvGrpSpPr/>
          <p:nvPr/>
        </p:nvGrpSpPr>
        <p:grpSpPr>
          <a:xfrm>
            <a:off x="1686508" y="3459136"/>
            <a:ext cx="601612" cy="464326"/>
            <a:chOff x="1652094" y="3391612"/>
            <a:chExt cx="589953" cy="455328"/>
          </a:xfrm>
        </p:grpSpPr>
        <p:grpSp>
          <p:nvGrpSpPr>
            <p:cNvPr id="470" name="Group 469"/>
            <p:cNvGrpSpPr/>
            <p:nvPr/>
          </p:nvGrpSpPr>
          <p:grpSpPr>
            <a:xfrm>
              <a:off x="1652094" y="3392752"/>
              <a:ext cx="589953" cy="454188"/>
              <a:chOff x="688638" y="3388251"/>
              <a:chExt cx="453196" cy="372941"/>
            </a:xfrm>
          </p:grpSpPr>
          <p:sp>
            <p:nvSpPr>
              <p:cNvPr id="480" name="Rectangle 479"/>
              <p:cNvSpPr/>
              <p:nvPr/>
            </p:nvSpPr>
            <p:spPr bwMode="auto">
              <a:xfrm>
                <a:off x="688638" y="3388251"/>
                <a:ext cx="453196" cy="274517"/>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eaLnBrk="0" fontAlgn="base" hangingPunct="0">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81" name="Straight Connector 480"/>
              <p:cNvCxnSpPr/>
              <p:nvPr/>
            </p:nvCxnSpPr>
            <p:spPr>
              <a:xfrm>
                <a:off x="754507" y="3755068"/>
                <a:ext cx="328241" cy="0"/>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82" name="Arc 481"/>
              <p:cNvSpPr/>
              <p:nvPr/>
            </p:nvSpPr>
            <p:spPr>
              <a:xfrm rot="5400000">
                <a:off x="722648" y="3601268"/>
                <a:ext cx="177012" cy="141648"/>
              </a:xfrm>
              <a:prstGeom prst="arc">
                <a:avLst>
                  <a:gd name="adj1" fmla="val 16177955"/>
                  <a:gd name="adj2" fmla="val 21599874"/>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418" eaLnBrk="0" fontAlgn="base" hangingPunct="0">
                  <a:spcBef>
                    <a:spcPct val="0"/>
                  </a:spcBef>
                  <a:spcAft>
                    <a:spcPct val="0"/>
                  </a:spcAft>
                </a:pPr>
                <a:endParaRPr lang="en-US" sz="1836">
                  <a:solidFill>
                    <a:prstClr val="white"/>
                  </a:solidFill>
                </a:endParaRPr>
              </a:p>
            </p:txBody>
          </p:sp>
          <p:sp>
            <p:nvSpPr>
              <p:cNvPr id="483" name="Arc 482"/>
              <p:cNvSpPr/>
              <p:nvPr/>
            </p:nvSpPr>
            <p:spPr>
              <a:xfrm rot="5400000" flipV="1">
                <a:off x="938694" y="3602133"/>
                <a:ext cx="177012" cy="141105"/>
              </a:xfrm>
              <a:prstGeom prst="arc">
                <a:avLst>
                  <a:gd name="adj1" fmla="val 16177955"/>
                  <a:gd name="adj2" fmla="val 21599874"/>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418" eaLnBrk="0" fontAlgn="base" hangingPunct="0">
                  <a:spcBef>
                    <a:spcPct val="0"/>
                  </a:spcBef>
                  <a:spcAft>
                    <a:spcPct val="0"/>
                  </a:spcAft>
                </a:pPr>
                <a:endParaRPr lang="en-US" sz="1836">
                  <a:solidFill>
                    <a:prstClr val="white"/>
                  </a:solidFill>
                </a:endParaRPr>
              </a:p>
            </p:txBody>
          </p:sp>
          <p:sp>
            <p:nvSpPr>
              <p:cNvPr id="484" name="Rectangle 483"/>
              <p:cNvSpPr/>
              <p:nvPr/>
            </p:nvSpPr>
            <p:spPr bwMode="auto">
              <a:xfrm>
                <a:off x="881979" y="3671499"/>
                <a:ext cx="74669" cy="835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eaLnBrk="0" fontAlgn="base" hangingPunct="0">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85" name="Isosceles Triangle 484"/>
              <p:cNvSpPr/>
              <p:nvPr/>
            </p:nvSpPr>
            <p:spPr bwMode="auto">
              <a:xfrm>
                <a:off x="850876" y="3697428"/>
                <a:ext cx="65293" cy="4652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eaLnBrk="0" fontAlgn="base" hangingPunct="0">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86" name="Isosceles Triangle 485"/>
              <p:cNvSpPr/>
              <p:nvPr/>
            </p:nvSpPr>
            <p:spPr bwMode="auto">
              <a:xfrm>
                <a:off x="904999" y="3685595"/>
                <a:ext cx="85838" cy="6209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eaLnBrk="0" fontAlgn="base" hangingPunct="0">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86940" y="3391612"/>
              <a:ext cx="334409" cy="334409"/>
            </a:xfrm>
            <a:prstGeom prst="rect">
              <a:avLst/>
            </a:prstGeom>
          </p:spPr>
        </p:pic>
      </p:grpSp>
      <p:pic>
        <p:nvPicPr>
          <p:cNvPr id="502" name="Picture 501"/>
          <p:cNvPicPr>
            <a:picLocks noChangeAspect="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07" t="5019" r="6210" b="4022"/>
          <a:stretch/>
        </p:blipFill>
        <p:spPr>
          <a:xfrm>
            <a:off x="2724394" y="3465646"/>
            <a:ext cx="250705" cy="305314"/>
          </a:xfrm>
          <a:prstGeom prst="rect">
            <a:avLst/>
          </a:prstGeom>
        </p:spPr>
      </p:pic>
      <p:cxnSp>
        <p:nvCxnSpPr>
          <p:cNvPr id="223" name="Straight Connector 222"/>
          <p:cNvCxnSpPr/>
          <p:nvPr/>
        </p:nvCxnSpPr>
        <p:spPr>
          <a:xfrm>
            <a:off x="644225" y="6588780"/>
            <a:ext cx="11238872"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a:off x="644224" y="5650079"/>
            <a:ext cx="2764837"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a:off x="3752454" y="5650079"/>
            <a:ext cx="1800016"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a:off x="3752454" y="2973045"/>
            <a:ext cx="1800016"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a:off x="5908091" y="5650079"/>
            <a:ext cx="1800016"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a:off x="10158522" y="5650079"/>
            <a:ext cx="1800016"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15" name="Picture 2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571334" y="4496326"/>
            <a:ext cx="852351" cy="761140"/>
          </a:xfrm>
          <a:prstGeom prst="rect">
            <a:avLst/>
          </a:prstGeom>
        </p:spPr>
      </p:pic>
      <p:sp>
        <p:nvSpPr>
          <p:cNvPr id="217" name="Rectangle 216"/>
          <p:cNvSpPr/>
          <p:nvPr/>
        </p:nvSpPr>
        <p:spPr bwMode="auto">
          <a:xfrm>
            <a:off x="653728" y="4486139"/>
            <a:ext cx="1124369" cy="803106"/>
          </a:xfrm>
          <a:prstGeom prst="rect">
            <a:avLst/>
          </a:prstGeom>
          <a:noFill/>
          <a:ln w="28575">
            <a:solidFill>
              <a:srgbClr val="FFFFFF">
                <a:alpha val="7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eaLnBrk="0" fontAlgn="base" hangingPunct="0">
              <a:lnSpc>
                <a:spcPct val="90000"/>
              </a:lnSpc>
              <a:spcBef>
                <a:spcPct val="0"/>
              </a:spcBef>
              <a:spcAft>
                <a:spcPct val="0"/>
              </a:spcAft>
            </a:pPr>
            <a:endParaRPr lang="en-US" sz="2497"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a:xfrm>
            <a:off x="866513" y="4206491"/>
            <a:ext cx="751538" cy="318286"/>
          </a:xfrm>
          <a:prstGeom prst="rect">
            <a:avLst/>
          </a:prstGeom>
        </p:spPr>
        <p:txBody>
          <a:bodyPr wrap="none">
            <a:spAutoFit/>
          </a:bodyPr>
          <a:lstStyle/>
          <a:p>
            <a:pPr algn="ctr" defTabSz="932060"/>
            <a:r>
              <a:rPr lang="en-US" sz="1428" dirty="0">
                <a:gradFill>
                  <a:gsLst>
                    <a:gs pos="0">
                      <a:srgbClr val="FFFFFF"/>
                    </a:gs>
                    <a:gs pos="100000">
                      <a:srgbClr val="FFFFFF"/>
                    </a:gs>
                  </a:gsLst>
                  <a:lin ang="5400000" scaled="0"/>
                </a:gradFill>
                <a:ea typeface="Segoe UI" pitchFamily="34" charset="0"/>
                <a:cs typeface="Segoe UI" pitchFamily="34" charset="0"/>
              </a:rPr>
              <a:t>Source</a:t>
            </a:r>
          </a:p>
        </p:txBody>
      </p:sp>
      <p:grpSp>
        <p:nvGrpSpPr>
          <p:cNvPr id="10" name="Group 9"/>
          <p:cNvGrpSpPr/>
          <p:nvPr/>
        </p:nvGrpSpPr>
        <p:grpSpPr>
          <a:xfrm>
            <a:off x="2040166" y="4683392"/>
            <a:ext cx="410364" cy="463711"/>
            <a:chOff x="2331310" y="4180366"/>
            <a:chExt cx="402354" cy="454660"/>
          </a:xfrm>
        </p:grpSpPr>
        <p:pic>
          <p:nvPicPr>
            <p:cNvPr id="5" name="Picture 4" descr="logo_wide-cab47086.png"/>
            <p:cNvPicPr>
              <a:picLocks noChangeAspect="1"/>
            </p:cNvPicPr>
            <p:nvPr/>
          </p:nvPicPr>
          <p:blipFill rotWithShape="1">
            <a:blip r:embed="rId13" cstate="print">
              <a:extLst>
                <a:ext uri="{28A0092B-C50C-407E-A947-70E740481C1C}">
                  <a14:useLocalDpi xmlns:a14="http://schemas.microsoft.com/office/drawing/2010/main" val="0"/>
                </a:ext>
              </a:extLst>
            </a:blip>
            <a:srcRect r="69868"/>
            <a:stretch/>
          </p:blipFill>
          <p:spPr>
            <a:xfrm>
              <a:off x="2362645" y="4180366"/>
              <a:ext cx="352530" cy="321344"/>
            </a:xfrm>
            <a:prstGeom prst="rect">
              <a:avLst/>
            </a:prstGeom>
          </p:spPr>
        </p:pic>
        <p:sp>
          <p:nvSpPr>
            <p:cNvPr id="201" name="TextBox 200"/>
            <p:cNvSpPr txBox="1"/>
            <p:nvPr/>
          </p:nvSpPr>
          <p:spPr>
            <a:xfrm>
              <a:off x="2331310" y="4510376"/>
              <a:ext cx="402354" cy="124650"/>
            </a:xfrm>
            <a:prstGeom prst="rect">
              <a:avLst/>
            </a:prstGeom>
            <a:noFill/>
          </p:spPr>
          <p:txBody>
            <a:bodyPr wrap="none" lIns="0" tIns="0" rIns="0" bIns="0" rtlCol="0">
              <a:spAutoFit/>
            </a:bodyPr>
            <a:lstStyle/>
            <a:p>
              <a:pPr defTabSz="932418">
                <a:lnSpc>
                  <a:spcPct val="90000"/>
                </a:lnSpc>
                <a:spcAft>
                  <a:spcPts val="600"/>
                </a:spcAft>
              </a:pPr>
              <a:r>
                <a:rPr lang="en-US" sz="900" dirty="0">
                  <a:gradFill>
                    <a:gsLst>
                      <a:gs pos="2917">
                        <a:srgbClr val="FFFFFF"/>
                      </a:gs>
                      <a:gs pos="30000">
                        <a:srgbClr val="FFFFFF"/>
                      </a:gs>
                    </a:gsLst>
                    <a:lin ang="5400000" scaled="0"/>
                  </a:gradFill>
                </a:rPr>
                <a:t>Vagrant</a:t>
              </a:r>
            </a:p>
          </p:txBody>
        </p:sp>
      </p:grpSp>
      <p:pic>
        <p:nvPicPr>
          <p:cNvPr id="241" name="Picture 4" descr="http://www.jbase.com/new/products/images/java.png"/>
          <p:cNvPicPr>
            <a:picLocks noChangeAspect="1" noChangeArrowheads="1"/>
          </p:cNvPicPr>
          <p:nvPr/>
        </p:nvPicPr>
        <p:blipFill>
          <a:blip r:embed="rId14" cstate="print">
            <a:duotone>
              <a:prstClr val="black"/>
              <a:schemeClr val="tx1">
                <a:tint val="45000"/>
                <a:satMod val="400000"/>
              </a:schemeClr>
            </a:duotone>
            <a:extLst>
              <a:ext uri="{BEBA8EAE-BF5A-486C-A8C5-ECC9F3942E4B}">
                <a14:imgProps xmlns:a14="http://schemas.microsoft.com/office/drawing/2010/main">
                  <a14:imgLayer r:embed="rId15">
                    <a14:imgEffect>
                      <a14:brightnessContrast bright="100000"/>
                    </a14:imgEffect>
                  </a14:imgLayer>
                </a14:imgProps>
              </a:ext>
            </a:extLst>
          </a:blip>
          <a:srcRect/>
          <a:stretch>
            <a:fillRect/>
          </a:stretch>
        </p:blipFill>
        <p:spPr bwMode="auto">
          <a:xfrm>
            <a:off x="9301101" y="2656927"/>
            <a:ext cx="286570" cy="564468"/>
          </a:xfrm>
          <a:prstGeom prst="rect">
            <a:avLst/>
          </a:prstGeom>
          <a:noFill/>
        </p:spPr>
      </p:pic>
      <p:pic>
        <p:nvPicPr>
          <p:cNvPr id="242" name="Picture 241" descr="PHP.png"/>
          <p:cNvPicPr>
            <a:picLocks noChangeAspect="1"/>
          </p:cNvPicPr>
          <p:nvPr/>
        </p:nvPicPr>
        <p:blipFill>
          <a:blip r:embed="rId16" cstate="print">
            <a:duotone>
              <a:prstClr val="black"/>
              <a:schemeClr val="tx1">
                <a:tint val="45000"/>
                <a:satMod val="400000"/>
              </a:schemeClr>
            </a:duotone>
            <a:extLst>
              <a:ext uri="{BEBA8EAE-BF5A-486C-A8C5-ECC9F3942E4B}">
                <a14:imgProps xmlns:a14="http://schemas.microsoft.com/office/drawing/2010/main">
                  <a14:imgLayer r:embed="rId17">
                    <a14:imgEffect>
                      <a14:brightnessContrast bright="100000"/>
                    </a14:imgEffect>
                  </a14:imgLayer>
                </a14:imgProps>
              </a:ext>
            </a:extLst>
          </a:blip>
          <a:stretch>
            <a:fillRect/>
          </a:stretch>
        </p:blipFill>
        <p:spPr>
          <a:xfrm>
            <a:off x="8361001" y="3127336"/>
            <a:ext cx="405760" cy="225289"/>
          </a:xfrm>
          <a:prstGeom prst="rect">
            <a:avLst/>
          </a:prstGeom>
          <a:noFill/>
        </p:spPr>
      </p:pic>
      <p:pic>
        <p:nvPicPr>
          <p:cNvPr id="243" name="Picture 242"/>
          <p:cNvPicPr>
            <a:picLocks noChangeAspect="1"/>
          </p:cNvPicPr>
          <p:nvPr/>
        </p:nvPicPr>
        <p:blipFill>
          <a:blip r:embed="rId18" cstate="print">
            <a:duotone>
              <a:prstClr val="black"/>
              <a:schemeClr val="tx1">
                <a:tint val="45000"/>
                <a:satMod val="400000"/>
              </a:schemeClr>
            </a:duotone>
            <a:extLst>
              <a:ext uri="{BEBA8EAE-BF5A-486C-A8C5-ECC9F3942E4B}">
                <a14:imgProps xmlns:a14="http://schemas.microsoft.com/office/drawing/2010/main">
                  <a14:imgLayer r:embed="rId19">
                    <a14:imgEffect>
                      <a14:colorTemperature colorTemp="109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194074" y="2762294"/>
            <a:ext cx="669377" cy="186808"/>
          </a:xfrm>
          <a:prstGeom prst="rect">
            <a:avLst/>
          </a:prstGeom>
        </p:spPr>
      </p:pic>
      <p:pic>
        <p:nvPicPr>
          <p:cNvPr id="244" name="Picture 243"/>
          <p:cNvPicPr>
            <a:picLocks noChangeAspect="1"/>
          </p:cNvPicPr>
          <p:nvPr/>
        </p:nvPicPr>
        <p:blipFill>
          <a:blip r:embed="rId20">
            <a:duotone>
              <a:prstClr val="black"/>
              <a:schemeClr val="tx1">
                <a:tint val="45000"/>
                <a:satMod val="400000"/>
              </a:schemeClr>
            </a:duotone>
            <a:lum bright="100000"/>
          </a:blip>
          <a:stretch>
            <a:fillRect/>
          </a:stretch>
        </p:blipFill>
        <p:spPr>
          <a:xfrm>
            <a:off x="8139104" y="3490468"/>
            <a:ext cx="812542" cy="210658"/>
          </a:xfrm>
          <a:prstGeom prst="rect">
            <a:avLst/>
          </a:prstGeom>
        </p:spPr>
      </p:pic>
      <p:sp>
        <p:nvSpPr>
          <p:cNvPr id="245" name="Freeform 6"/>
          <p:cNvSpPr>
            <a:spLocks noEditPoints="1"/>
          </p:cNvSpPr>
          <p:nvPr/>
        </p:nvSpPr>
        <p:spPr bwMode="auto">
          <a:xfrm>
            <a:off x="9253983" y="3363987"/>
            <a:ext cx="380805" cy="401835"/>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290" eaLnBrk="0" fontAlgn="base" hangingPunct="0">
              <a:lnSpc>
                <a:spcPct val="90000"/>
              </a:lnSpc>
              <a:spcBef>
                <a:spcPct val="0"/>
              </a:spcBef>
              <a:spcAft>
                <a:spcPct val="0"/>
              </a:spcAft>
            </a:pPr>
            <a:endParaRPr lang="en-US" sz="2040" spc="-51" dirty="0">
              <a:gradFill>
                <a:gsLst>
                  <a:gs pos="1250">
                    <a:srgbClr val="EFEFEF"/>
                  </a:gs>
                  <a:gs pos="10417">
                    <a:srgbClr val="EFEFEF"/>
                  </a:gs>
                </a:gsLst>
                <a:lin ang="5400000" scaled="0"/>
              </a:gradFill>
            </a:endParaRPr>
          </a:p>
        </p:txBody>
      </p:sp>
      <p:pic>
        <p:nvPicPr>
          <p:cNvPr id="248" name="Picture 2"/>
          <p:cNvPicPr>
            <a:picLocks noChangeAspect="1" noChangeArrowheads="1"/>
          </p:cNvPicPr>
          <p:nvPr/>
        </p:nvPicPr>
        <p:blipFill>
          <a:blip r:embed="rId21" cstate="print">
            <a:extLst>
              <a:ext uri="{28A0092B-C50C-407E-A947-70E740481C1C}">
                <a14:useLocalDpi xmlns:a14="http://schemas.microsoft.com/office/drawing/2010/main" val="0"/>
              </a:ext>
            </a:extLst>
          </a:blip>
          <a:stretch>
            <a:fillRect/>
          </a:stretch>
        </p:blipFill>
        <p:spPr bwMode="auto">
          <a:xfrm>
            <a:off x="8058905" y="4023535"/>
            <a:ext cx="455884" cy="344589"/>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48"/>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127116" y="3889300"/>
            <a:ext cx="634539" cy="566638"/>
          </a:xfrm>
          <a:prstGeom prst="rect">
            <a:avLst/>
          </a:prstGeom>
        </p:spPr>
      </p:pic>
      <p:grpSp>
        <p:nvGrpSpPr>
          <p:cNvPr id="250" name="Group 249"/>
          <p:cNvGrpSpPr/>
          <p:nvPr/>
        </p:nvGrpSpPr>
        <p:grpSpPr>
          <a:xfrm>
            <a:off x="8696187" y="4019879"/>
            <a:ext cx="410364" cy="377701"/>
            <a:chOff x="2331310" y="4180366"/>
            <a:chExt cx="540466" cy="497447"/>
          </a:xfrm>
        </p:grpSpPr>
        <p:pic>
          <p:nvPicPr>
            <p:cNvPr id="251" name="Picture 250" descr="logo_wide-cab47086.png"/>
            <p:cNvPicPr>
              <a:picLocks noChangeAspect="1"/>
            </p:cNvPicPr>
            <p:nvPr/>
          </p:nvPicPr>
          <p:blipFill rotWithShape="1">
            <a:blip r:embed="rId23" cstate="print">
              <a:extLst>
                <a:ext uri="{28A0092B-C50C-407E-A947-70E740481C1C}">
                  <a14:useLocalDpi xmlns:a14="http://schemas.microsoft.com/office/drawing/2010/main" val="0"/>
                </a:ext>
              </a:extLst>
            </a:blip>
            <a:srcRect r="69868"/>
            <a:stretch/>
          </p:blipFill>
          <p:spPr>
            <a:xfrm>
              <a:off x="2362645" y="4180366"/>
              <a:ext cx="352530" cy="321344"/>
            </a:xfrm>
            <a:prstGeom prst="rect">
              <a:avLst/>
            </a:prstGeom>
          </p:spPr>
        </p:pic>
        <p:sp>
          <p:nvSpPr>
            <p:cNvPr id="252" name="TextBox 251"/>
            <p:cNvSpPr txBox="1"/>
            <p:nvPr/>
          </p:nvSpPr>
          <p:spPr>
            <a:xfrm>
              <a:off x="2331310" y="4510376"/>
              <a:ext cx="540466" cy="167437"/>
            </a:xfrm>
            <a:prstGeom prst="rect">
              <a:avLst/>
            </a:prstGeom>
            <a:noFill/>
          </p:spPr>
          <p:txBody>
            <a:bodyPr wrap="none" lIns="0" tIns="0" rIns="0" bIns="0" rtlCol="0">
              <a:spAutoFit/>
            </a:bodyPr>
            <a:lstStyle/>
            <a:p>
              <a:pPr defTabSz="932418">
                <a:lnSpc>
                  <a:spcPct val="90000"/>
                </a:lnSpc>
                <a:spcAft>
                  <a:spcPts val="600"/>
                </a:spcAft>
              </a:pPr>
              <a:r>
                <a:rPr lang="en-US" sz="900" dirty="0">
                  <a:gradFill>
                    <a:gsLst>
                      <a:gs pos="2917">
                        <a:srgbClr val="FFFFFF"/>
                      </a:gs>
                      <a:gs pos="30000">
                        <a:srgbClr val="FFFFFF"/>
                      </a:gs>
                    </a:gsLst>
                    <a:lin ang="5400000" scaled="0"/>
                  </a:gradFill>
                </a:rPr>
                <a:t>Vagrant</a:t>
              </a:r>
            </a:p>
          </p:txBody>
        </p:sp>
      </p:grpSp>
      <p:grpSp>
        <p:nvGrpSpPr>
          <p:cNvPr id="4" name="Group 3"/>
          <p:cNvGrpSpPr/>
          <p:nvPr/>
        </p:nvGrpSpPr>
        <p:grpSpPr>
          <a:xfrm>
            <a:off x="6560783" y="3383660"/>
            <a:ext cx="452872" cy="551847"/>
            <a:chOff x="6399809" y="3317615"/>
            <a:chExt cx="444032" cy="541076"/>
          </a:xfrm>
        </p:grpSpPr>
        <p:sp>
          <p:nvSpPr>
            <p:cNvPr id="213" name="TextBox 212"/>
            <p:cNvSpPr txBox="1"/>
            <p:nvPr/>
          </p:nvSpPr>
          <p:spPr>
            <a:xfrm>
              <a:off x="6399809" y="3734041"/>
              <a:ext cx="444032" cy="124650"/>
            </a:xfrm>
            <a:prstGeom prst="rect">
              <a:avLst/>
            </a:prstGeom>
            <a:noFill/>
          </p:spPr>
          <p:txBody>
            <a:bodyPr wrap="none" lIns="0" tIns="0" rIns="0" bIns="0" rtlCol="0">
              <a:spAutoFit/>
            </a:bodyPr>
            <a:lstStyle/>
            <a:p>
              <a:pPr algn="ctr" defTabSz="932418">
                <a:lnSpc>
                  <a:spcPct val="90000"/>
                </a:lnSpc>
                <a:spcAft>
                  <a:spcPts val="600"/>
                </a:spcAft>
              </a:pPr>
              <a:r>
                <a:rPr lang="en-US" sz="900" dirty="0" err="1">
                  <a:gradFill>
                    <a:gsLst>
                      <a:gs pos="2917">
                        <a:srgbClr val="FFFFFF"/>
                      </a:gs>
                      <a:gs pos="30000">
                        <a:srgbClr val="FFFFFF"/>
                      </a:gs>
                    </a:gsLst>
                    <a:lin ang="5400000" scaled="0"/>
                  </a:gradFill>
                </a:rPr>
                <a:t>Saltstack</a:t>
              </a:r>
              <a:endParaRPr lang="en-US" sz="900" dirty="0">
                <a:gradFill>
                  <a:gsLst>
                    <a:gs pos="2917">
                      <a:srgbClr val="FFFFFF"/>
                    </a:gs>
                    <a:gs pos="30000">
                      <a:srgbClr val="FFFFFF"/>
                    </a:gs>
                  </a:gsLst>
                  <a:lin ang="5400000" scaled="0"/>
                </a:gradFill>
              </a:endParaRPr>
            </a:p>
          </p:txBody>
        </p:sp>
        <p:pic>
          <p:nvPicPr>
            <p:cNvPr id="2" name="Picture 1"/>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6422153" y="3317615"/>
              <a:ext cx="399342" cy="399342"/>
            </a:xfrm>
            <a:prstGeom prst="rect">
              <a:avLst/>
            </a:prstGeom>
          </p:spPr>
        </p:pic>
      </p:grpSp>
      <p:grpSp>
        <p:nvGrpSpPr>
          <p:cNvPr id="210" name="Group 209"/>
          <p:cNvGrpSpPr/>
          <p:nvPr/>
        </p:nvGrpSpPr>
        <p:grpSpPr>
          <a:xfrm>
            <a:off x="8037691" y="1407320"/>
            <a:ext cx="1750290" cy="993392"/>
            <a:chOff x="8154079" y="1500188"/>
            <a:chExt cx="2496095" cy="1416683"/>
          </a:xfrm>
        </p:grpSpPr>
        <p:sp>
          <p:nvSpPr>
            <p:cNvPr id="214" name="original cloud"/>
            <p:cNvSpPr>
              <a:spLocks noChangeAspect="1"/>
            </p:cNvSpPr>
            <p:nvPr/>
          </p:nvSpPr>
          <p:spPr bwMode="black">
            <a:xfrm>
              <a:off x="8154079" y="1500188"/>
              <a:ext cx="2496095" cy="141668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a:noFill/>
            </a:ln>
            <a:extLst/>
          </p:spPr>
          <p:txBody>
            <a:bodyPr vert="horz" wrap="square" lIns="91390" tIns="45696" rIns="91390" bIns="45696" numCol="1" anchor="t" anchorCtr="0" compatLnSpc="1">
              <a:prstTxWarp prst="textNoShape">
                <a:avLst/>
              </a:prstTxWarp>
            </a:bodyPr>
            <a:lstStyle/>
            <a:p>
              <a:pPr defTabSz="792410" eaLnBrk="0" fontAlgn="base" hangingPunct="0">
                <a:spcBef>
                  <a:spcPct val="0"/>
                </a:spcBef>
                <a:spcAft>
                  <a:spcPct val="0"/>
                </a:spcAft>
              </a:pPr>
              <a:endParaRPr lang="en-US" sz="1798" dirty="0">
                <a:solidFill>
                  <a:srgbClr val="00188F"/>
                </a:solidFill>
                <a:latin typeface="Calibri" panose="020F0502020204030204" pitchFamily="34" charset="0"/>
              </a:endParaRPr>
            </a:p>
          </p:txBody>
        </p:sp>
        <p:sp>
          <p:nvSpPr>
            <p:cNvPr id="216" name="arrow cycle"/>
            <p:cNvSpPr>
              <a:spLocks noChangeAspect="1" noEditPoints="1"/>
            </p:cNvSpPr>
            <p:nvPr/>
          </p:nvSpPr>
          <p:spPr bwMode="auto">
            <a:xfrm rot="11880000">
              <a:off x="9049600" y="1936321"/>
              <a:ext cx="831010" cy="737611"/>
            </a:xfrm>
            <a:custGeom>
              <a:avLst/>
              <a:gdLst>
                <a:gd name="T0" fmla="*/ 238 w 529"/>
                <a:gd name="T1" fmla="*/ 1 h 469"/>
                <a:gd name="T2" fmla="*/ 185 w 529"/>
                <a:gd name="T3" fmla="*/ 100 h 469"/>
                <a:gd name="T4" fmla="*/ 165 w 529"/>
                <a:gd name="T5" fmla="*/ 63 h 469"/>
                <a:gd name="T6" fmla="*/ 158 w 529"/>
                <a:gd name="T7" fmla="*/ 67 h 469"/>
                <a:gd name="T8" fmla="*/ 70 w 529"/>
                <a:gd name="T9" fmla="*/ 164 h 469"/>
                <a:gd name="T10" fmla="*/ 69 w 529"/>
                <a:gd name="T11" fmla="*/ 165 h 469"/>
                <a:gd name="T12" fmla="*/ 55 w 529"/>
                <a:gd name="T13" fmla="*/ 256 h 469"/>
                <a:gd name="T14" fmla="*/ 55 w 529"/>
                <a:gd name="T15" fmla="*/ 256 h 469"/>
                <a:gd name="T16" fmla="*/ 55 w 529"/>
                <a:gd name="T17" fmla="*/ 257 h 469"/>
                <a:gd name="T18" fmla="*/ 58 w 529"/>
                <a:gd name="T19" fmla="*/ 273 h 469"/>
                <a:gd name="T20" fmla="*/ 58 w 529"/>
                <a:gd name="T21" fmla="*/ 274 h 469"/>
                <a:gd name="T22" fmla="*/ 58 w 529"/>
                <a:gd name="T23" fmla="*/ 277 h 469"/>
                <a:gd name="T24" fmla="*/ 61 w 529"/>
                <a:gd name="T25" fmla="*/ 290 h 469"/>
                <a:gd name="T26" fmla="*/ 62 w 529"/>
                <a:gd name="T27" fmla="*/ 292 h 469"/>
                <a:gd name="T28" fmla="*/ 63 w 529"/>
                <a:gd name="T29" fmla="*/ 296 h 469"/>
                <a:gd name="T30" fmla="*/ 68 w 529"/>
                <a:gd name="T31" fmla="*/ 309 h 469"/>
                <a:gd name="T32" fmla="*/ 68 w 529"/>
                <a:gd name="T33" fmla="*/ 310 h 469"/>
                <a:gd name="T34" fmla="*/ 70 w 529"/>
                <a:gd name="T35" fmla="*/ 314 h 469"/>
                <a:gd name="T36" fmla="*/ 75 w 529"/>
                <a:gd name="T37" fmla="*/ 325 h 469"/>
                <a:gd name="T38" fmla="*/ 77 w 529"/>
                <a:gd name="T39" fmla="*/ 329 h 469"/>
                <a:gd name="T40" fmla="*/ 158 w 529"/>
                <a:gd name="T41" fmla="*/ 417 h 469"/>
                <a:gd name="T42" fmla="*/ 261 w 529"/>
                <a:gd name="T43" fmla="*/ 444 h 469"/>
                <a:gd name="T44" fmla="*/ 274 w 529"/>
                <a:gd name="T45" fmla="*/ 444 h 469"/>
                <a:gd name="T46" fmla="*/ 260 w 529"/>
                <a:gd name="T47" fmla="*/ 469 h 469"/>
                <a:gd name="T48" fmla="*/ 149 w 529"/>
                <a:gd name="T49" fmla="*/ 438 h 469"/>
                <a:gd name="T50" fmla="*/ 144 w 529"/>
                <a:gd name="T51" fmla="*/ 436 h 469"/>
                <a:gd name="T52" fmla="*/ 53 w 529"/>
                <a:gd name="T53" fmla="*/ 132 h 469"/>
                <a:gd name="T54" fmla="*/ 238 w 529"/>
                <a:gd name="T55" fmla="*/ 1 h 469"/>
                <a:gd name="T56" fmla="*/ 476 w 529"/>
                <a:gd name="T57" fmla="*/ 337 h 469"/>
                <a:gd name="T58" fmla="*/ 386 w 529"/>
                <a:gd name="T59" fmla="*/ 33 h 469"/>
                <a:gd name="T60" fmla="*/ 381 w 529"/>
                <a:gd name="T61" fmla="*/ 30 h 469"/>
                <a:gd name="T62" fmla="*/ 270 w 529"/>
                <a:gd name="T63" fmla="*/ 0 h 469"/>
                <a:gd name="T64" fmla="*/ 256 w 529"/>
                <a:gd name="T65" fmla="*/ 25 h 469"/>
                <a:gd name="T66" fmla="*/ 268 w 529"/>
                <a:gd name="T67" fmla="*/ 25 h 469"/>
                <a:gd name="T68" fmla="*/ 371 w 529"/>
                <a:gd name="T69" fmla="*/ 52 h 469"/>
                <a:gd name="T70" fmla="*/ 453 w 529"/>
                <a:gd name="T71" fmla="*/ 139 h 469"/>
                <a:gd name="T72" fmla="*/ 455 w 529"/>
                <a:gd name="T73" fmla="*/ 144 h 469"/>
                <a:gd name="T74" fmla="*/ 460 w 529"/>
                <a:gd name="T75" fmla="*/ 154 h 469"/>
                <a:gd name="T76" fmla="*/ 462 w 529"/>
                <a:gd name="T77" fmla="*/ 159 h 469"/>
                <a:gd name="T78" fmla="*/ 462 w 529"/>
                <a:gd name="T79" fmla="*/ 159 h 469"/>
                <a:gd name="T80" fmla="*/ 466 w 529"/>
                <a:gd name="T81" fmla="*/ 172 h 469"/>
                <a:gd name="T82" fmla="*/ 468 w 529"/>
                <a:gd name="T83" fmla="*/ 176 h 469"/>
                <a:gd name="T84" fmla="*/ 468 w 529"/>
                <a:gd name="T85" fmla="*/ 178 h 469"/>
                <a:gd name="T86" fmla="*/ 471 w 529"/>
                <a:gd name="T87" fmla="*/ 192 h 469"/>
                <a:gd name="T88" fmla="*/ 472 w 529"/>
                <a:gd name="T89" fmla="*/ 195 h 469"/>
                <a:gd name="T90" fmla="*/ 472 w 529"/>
                <a:gd name="T91" fmla="*/ 196 h 469"/>
                <a:gd name="T92" fmla="*/ 474 w 529"/>
                <a:gd name="T93" fmla="*/ 211 h 469"/>
                <a:gd name="T94" fmla="*/ 474 w 529"/>
                <a:gd name="T95" fmla="*/ 212 h 469"/>
                <a:gd name="T96" fmla="*/ 474 w 529"/>
                <a:gd name="T97" fmla="*/ 213 h 469"/>
                <a:gd name="T98" fmla="*/ 460 w 529"/>
                <a:gd name="T99" fmla="*/ 304 h 469"/>
                <a:gd name="T100" fmla="*/ 460 w 529"/>
                <a:gd name="T101" fmla="*/ 304 h 469"/>
                <a:gd name="T102" fmla="*/ 372 w 529"/>
                <a:gd name="T103" fmla="*/ 402 h 469"/>
                <a:gd name="T104" fmla="*/ 365 w 529"/>
                <a:gd name="T105" fmla="*/ 405 h 469"/>
                <a:gd name="T106" fmla="*/ 345 w 529"/>
                <a:gd name="T107" fmla="*/ 368 h 469"/>
                <a:gd name="T108" fmla="*/ 291 w 529"/>
                <a:gd name="T109" fmla="*/ 468 h 469"/>
                <a:gd name="T110" fmla="*/ 476 w 529"/>
                <a:gd name="T111" fmla="*/ 33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9" h="469">
                  <a:moveTo>
                    <a:pt x="238" y="1"/>
                  </a:moveTo>
                  <a:cubicBezTo>
                    <a:pt x="185" y="100"/>
                    <a:pt x="185" y="100"/>
                    <a:pt x="185" y="100"/>
                  </a:cubicBezTo>
                  <a:cubicBezTo>
                    <a:pt x="165" y="63"/>
                    <a:pt x="165" y="63"/>
                    <a:pt x="165" y="63"/>
                  </a:cubicBezTo>
                  <a:cubicBezTo>
                    <a:pt x="158" y="67"/>
                    <a:pt x="158" y="67"/>
                    <a:pt x="158" y="67"/>
                  </a:cubicBezTo>
                  <a:cubicBezTo>
                    <a:pt x="118" y="88"/>
                    <a:pt x="87" y="122"/>
                    <a:pt x="70" y="164"/>
                  </a:cubicBezTo>
                  <a:cubicBezTo>
                    <a:pt x="69" y="165"/>
                    <a:pt x="69" y="165"/>
                    <a:pt x="69" y="165"/>
                  </a:cubicBezTo>
                  <a:cubicBezTo>
                    <a:pt x="58" y="193"/>
                    <a:pt x="53" y="225"/>
                    <a:pt x="55" y="256"/>
                  </a:cubicBezTo>
                  <a:cubicBezTo>
                    <a:pt x="55" y="256"/>
                    <a:pt x="55" y="256"/>
                    <a:pt x="55" y="256"/>
                  </a:cubicBezTo>
                  <a:cubicBezTo>
                    <a:pt x="55" y="256"/>
                    <a:pt x="55" y="257"/>
                    <a:pt x="55" y="257"/>
                  </a:cubicBezTo>
                  <a:cubicBezTo>
                    <a:pt x="56" y="262"/>
                    <a:pt x="57" y="267"/>
                    <a:pt x="58" y="273"/>
                  </a:cubicBezTo>
                  <a:cubicBezTo>
                    <a:pt x="58" y="274"/>
                    <a:pt x="58" y="274"/>
                    <a:pt x="58" y="274"/>
                  </a:cubicBezTo>
                  <a:cubicBezTo>
                    <a:pt x="58" y="275"/>
                    <a:pt x="58" y="276"/>
                    <a:pt x="58" y="277"/>
                  </a:cubicBezTo>
                  <a:cubicBezTo>
                    <a:pt x="59" y="281"/>
                    <a:pt x="60" y="285"/>
                    <a:pt x="61" y="290"/>
                  </a:cubicBezTo>
                  <a:cubicBezTo>
                    <a:pt x="62" y="292"/>
                    <a:pt x="62" y="292"/>
                    <a:pt x="62" y="292"/>
                  </a:cubicBezTo>
                  <a:cubicBezTo>
                    <a:pt x="62" y="293"/>
                    <a:pt x="63" y="295"/>
                    <a:pt x="63" y="296"/>
                  </a:cubicBezTo>
                  <a:cubicBezTo>
                    <a:pt x="64" y="300"/>
                    <a:pt x="66" y="304"/>
                    <a:pt x="68" y="309"/>
                  </a:cubicBezTo>
                  <a:cubicBezTo>
                    <a:pt x="68" y="310"/>
                    <a:pt x="68" y="310"/>
                    <a:pt x="68" y="310"/>
                  </a:cubicBezTo>
                  <a:cubicBezTo>
                    <a:pt x="68" y="311"/>
                    <a:pt x="69" y="313"/>
                    <a:pt x="70" y="314"/>
                  </a:cubicBezTo>
                  <a:cubicBezTo>
                    <a:pt x="71" y="318"/>
                    <a:pt x="73" y="321"/>
                    <a:pt x="75" y="325"/>
                  </a:cubicBezTo>
                  <a:cubicBezTo>
                    <a:pt x="75" y="326"/>
                    <a:pt x="76" y="328"/>
                    <a:pt x="77" y="329"/>
                  </a:cubicBezTo>
                  <a:cubicBezTo>
                    <a:pt x="95" y="368"/>
                    <a:pt x="124" y="399"/>
                    <a:pt x="158" y="417"/>
                  </a:cubicBezTo>
                  <a:cubicBezTo>
                    <a:pt x="163" y="420"/>
                    <a:pt x="200" y="444"/>
                    <a:pt x="261" y="444"/>
                  </a:cubicBezTo>
                  <a:cubicBezTo>
                    <a:pt x="266" y="444"/>
                    <a:pt x="270" y="444"/>
                    <a:pt x="274" y="444"/>
                  </a:cubicBezTo>
                  <a:cubicBezTo>
                    <a:pt x="260" y="469"/>
                    <a:pt x="260" y="469"/>
                    <a:pt x="260" y="469"/>
                  </a:cubicBezTo>
                  <a:cubicBezTo>
                    <a:pt x="221" y="468"/>
                    <a:pt x="182" y="457"/>
                    <a:pt x="149" y="438"/>
                  </a:cubicBezTo>
                  <a:cubicBezTo>
                    <a:pt x="144" y="436"/>
                    <a:pt x="144" y="436"/>
                    <a:pt x="144" y="436"/>
                  </a:cubicBezTo>
                  <a:cubicBezTo>
                    <a:pt x="40" y="374"/>
                    <a:pt x="0" y="241"/>
                    <a:pt x="53" y="132"/>
                  </a:cubicBezTo>
                  <a:cubicBezTo>
                    <a:pt x="88" y="59"/>
                    <a:pt x="159" y="10"/>
                    <a:pt x="238" y="1"/>
                  </a:cubicBezTo>
                  <a:close/>
                  <a:moveTo>
                    <a:pt x="476" y="337"/>
                  </a:moveTo>
                  <a:cubicBezTo>
                    <a:pt x="529" y="227"/>
                    <a:pt x="490" y="95"/>
                    <a:pt x="386" y="33"/>
                  </a:cubicBezTo>
                  <a:cubicBezTo>
                    <a:pt x="381" y="30"/>
                    <a:pt x="381" y="30"/>
                    <a:pt x="381" y="30"/>
                  </a:cubicBezTo>
                  <a:cubicBezTo>
                    <a:pt x="347" y="11"/>
                    <a:pt x="309" y="1"/>
                    <a:pt x="270" y="0"/>
                  </a:cubicBezTo>
                  <a:cubicBezTo>
                    <a:pt x="256" y="25"/>
                    <a:pt x="256" y="25"/>
                    <a:pt x="256" y="25"/>
                  </a:cubicBezTo>
                  <a:cubicBezTo>
                    <a:pt x="259" y="25"/>
                    <a:pt x="263" y="25"/>
                    <a:pt x="268" y="25"/>
                  </a:cubicBezTo>
                  <a:cubicBezTo>
                    <a:pt x="329" y="25"/>
                    <a:pt x="366" y="48"/>
                    <a:pt x="371" y="52"/>
                  </a:cubicBezTo>
                  <a:cubicBezTo>
                    <a:pt x="405" y="69"/>
                    <a:pt x="434" y="100"/>
                    <a:pt x="453" y="139"/>
                  </a:cubicBezTo>
                  <a:cubicBezTo>
                    <a:pt x="454" y="141"/>
                    <a:pt x="454" y="142"/>
                    <a:pt x="455" y="144"/>
                  </a:cubicBezTo>
                  <a:cubicBezTo>
                    <a:pt x="457" y="147"/>
                    <a:pt x="458" y="151"/>
                    <a:pt x="460" y="154"/>
                  </a:cubicBezTo>
                  <a:cubicBezTo>
                    <a:pt x="461" y="156"/>
                    <a:pt x="461" y="157"/>
                    <a:pt x="462" y="159"/>
                  </a:cubicBezTo>
                  <a:cubicBezTo>
                    <a:pt x="462" y="159"/>
                    <a:pt x="462" y="159"/>
                    <a:pt x="462" y="159"/>
                  </a:cubicBezTo>
                  <a:cubicBezTo>
                    <a:pt x="464" y="165"/>
                    <a:pt x="465" y="169"/>
                    <a:pt x="466" y="172"/>
                  </a:cubicBezTo>
                  <a:cubicBezTo>
                    <a:pt x="467" y="174"/>
                    <a:pt x="467" y="175"/>
                    <a:pt x="468" y="176"/>
                  </a:cubicBezTo>
                  <a:cubicBezTo>
                    <a:pt x="468" y="178"/>
                    <a:pt x="468" y="178"/>
                    <a:pt x="468" y="178"/>
                  </a:cubicBezTo>
                  <a:cubicBezTo>
                    <a:pt x="470" y="184"/>
                    <a:pt x="471" y="188"/>
                    <a:pt x="471" y="192"/>
                  </a:cubicBezTo>
                  <a:cubicBezTo>
                    <a:pt x="471" y="193"/>
                    <a:pt x="472" y="194"/>
                    <a:pt x="472" y="195"/>
                  </a:cubicBezTo>
                  <a:cubicBezTo>
                    <a:pt x="472" y="196"/>
                    <a:pt x="472" y="196"/>
                    <a:pt x="472" y="196"/>
                  </a:cubicBezTo>
                  <a:cubicBezTo>
                    <a:pt x="473" y="202"/>
                    <a:pt x="474" y="207"/>
                    <a:pt x="474" y="211"/>
                  </a:cubicBezTo>
                  <a:cubicBezTo>
                    <a:pt x="474" y="212"/>
                    <a:pt x="474" y="212"/>
                    <a:pt x="474" y="212"/>
                  </a:cubicBezTo>
                  <a:cubicBezTo>
                    <a:pt x="474" y="213"/>
                    <a:pt x="474" y="213"/>
                    <a:pt x="474" y="213"/>
                  </a:cubicBezTo>
                  <a:cubicBezTo>
                    <a:pt x="477" y="244"/>
                    <a:pt x="472" y="275"/>
                    <a:pt x="460" y="304"/>
                  </a:cubicBezTo>
                  <a:cubicBezTo>
                    <a:pt x="460" y="304"/>
                    <a:pt x="460" y="304"/>
                    <a:pt x="460" y="304"/>
                  </a:cubicBezTo>
                  <a:cubicBezTo>
                    <a:pt x="443" y="346"/>
                    <a:pt x="411" y="381"/>
                    <a:pt x="372" y="402"/>
                  </a:cubicBezTo>
                  <a:cubicBezTo>
                    <a:pt x="365" y="405"/>
                    <a:pt x="365" y="405"/>
                    <a:pt x="365" y="405"/>
                  </a:cubicBezTo>
                  <a:cubicBezTo>
                    <a:pt x="345" y="368"/>
                    <a:pt x="345" y="368"/>
                    <a:pt x="345" y="368"/>
                  </a:cubicBezTo>
                  <a:cubicBezTo>
                    <a:pt x="291" y="468"/>
                    <a:pt x="291" y="468"/>
                    <a:pt x="291" y="468"/>
                  </a:cubicBezTo>
                  <a:cubicBezTo>
                    <a:pt x="371" y="459"/>
                    <a:pt x="441" y="409"/>
                    <a:pt x="476" y="337"/>
                  </a:cubicBezTo>
                  <a:close/>
                </a:path>
              </a:pathLst>
            </a:custGeom>
            <a:solidFill>
              <a:schemeClr val="accent1"/>
            </a:solidFill>
            <a:ln>
              <a:noFill/>
            </a:ln>
          </p:spPr>
          <p:txBody>
            <a:bodyPr vert="horz" wrap="square" lIns="91390" tIns="45696" rIns="91390" bIns="45696" numCol="1" anchor="t" anchorCtr="0" compatLnSpc="1">
              <a:prstTxWarp prst="textNoShape">
                <a:avLst/>
              </a:prstTxWarp>
            </a:bodyPr>
            <a:lstStyle/>
            <a:p>
              <a:pPr defTabSz="792410" eaLnBrk="0" fontAlgn="base" hangingPunct="0">
                <a:spcBef>
                  <a:spcPct val="0"/>
                </a:spcBef>
                <a:spcAft>
                  <a:spcPct val="0"/>
                </a:spcAft>
              </a:pPr>
              <a:endParaRPr lang="en-US" sz="1798" dirty="0">
                <a:solidFill>
                  <a:srgbClr val="505050"/>
                </a:solidFill>
                <a:latin typeface="Calibri" panose="020F0502020204030204" pitchFamily="34" charset="0"/>
              </a:endParaRPr>
            </a:p>
          </p:txBody>
        </p:sp>
        <p:sp>
          <p:nvSpPr>
            <p:cNvPr id="218" name="TextBox 217"/>
            <p:cNvSpPr txBox="1"/>
            <p:nvPr/>
          </p:nvSpPr>
          <p:spPr>
            <a:xfrm>
              <a:off x="9132155" y="2128045"/>
              <a:ext cx="643377" cy="369879"/>
            </a:xfrm>
            <a:prstGeom prst="rect">
              <a:avLst/>
            </a:prstGeom>
            <a:noFill/>
          </p:spPr>
          <p:txBody>
            <a:bodyPr wrap="square" lIns="0" tIns="0" rIns="0" bIns="0" rtlCol="0">
              <a:spAutoFit/>
            </a:bodyPr>
            <a:lstStyle/>
            <a:p>
              <a:pPr algn="ctr" defTabSz="951121" eaLnBrk="0" fontAlgn="base" hangingPunct="0">
                <a:lnSpc>
                  <a:spcPct val="90000"/>
                </a:lnSpc>
                <a:spcBef>
                  <a:spcPct val="0"/>
                </a:spcBef>
                <a:spcAft>
                  <a:spcPts val="612"/>
                </a:spcAft>
              </a:pPr>
              <a:r>
                <a:rPr lang="en-US" sz="612" spc="-51" dirty="0">
                  <a:gradFill>
                    <a:gsLst>
                      <a:gs pos="2917">
                        <a:srgbClr val="0072C6"/>
                      </a:gs>
                      <a:gs pos="30000">
                        <a:srgbClr val="0072C6"/>
                      </a:gs>
                    </a:gsLst>
                    <a:lin ang="5400000" scaled="0"/>
                  </a:gradFill>
                  <a:latin typeface="Segoe UI Semibold" panose="020B0702040204020203" pitchFamily="34" charset="0"/>
                  <a:cs typeface="Segoe UI Semibold" panose="020B0702040204020203" pitchFamily="34" charset="0"/>
                </a:rPr>
                <a:t>ONE </a:t>
              </a:r>
              <a:br>
                <a:rPr lang="en-US" sz="612" spc="-51" dirty="0">
                  <a:gradFill>
                    <a:gsLst>
                      <a:gs pos="2917">
                        <a:srgbClr val="0072C6"/>
                      </a:gs>
                      <a:gs pos="30000">
                        <a:srgbClr val="0072C6"/>
                      </a:gs>
                    </a:gsLst>
                    <a:lin ang="5400000" scaled="0"/>
                  </a:gradFill>
                  <a:latin typeface="Segoe UI Semibold" panose="020B0702040204020203" pitchFamily="34" charset="0"/>
                  <a:cs typeface="Segoe UI Semibold" panose="020B0702040204020203" pitchFamily="34" charset="0"/>
                </a:rPr>
              </a:br>
              <a:r>
                <a:rPr lang="en-US" sz="612" spc="-51" dirty="0">
                  <a:gradFill>
                    <a:gsLst>
                      <a:gs pos="2917">
                        <a:srgbClr val="0072C6"/>
                      </a:gs>
                      <a:gs pos="30000">
                        <a:srgbClr val="0072C6"/>
                      </a:gs>
                    </a:gsLst>
                    <a:lin ang="5400000" scaled="0"/>
                  </a:gradFill>
                  <a:latin typeface="Segoe UI Semibold" panose="020B0702040204020203" pitchFamily="34" charset="0"/>
                  <a:cs typeface="Segoe UI Semibold" panose="020B0702040204020203" pitchFamily="34" charset="0"/>
                </a:rPr>
                <a:t>CONSISTENT PLATFORM</a:t>
              </a:r>
            </a:p>
          </p:txBody>
        </p:sp>
        <p:sp>
          <p:nvSpPr>
            <p:cNvPr id="246" name="TextBox 245"/>
            <p:cNvSpPr txBox="1"/>
            <p:nvPr/>
          </p:nvSpPr>
          <p:spPr>
            <a:xfrm>
              <a:off x="8347511" y="2452299"/>
              <a:ext cx="699817" cy="328657"/>
            </a:xfrm>
            <a:prstGeom prst="rect">
              <a:avLst/>
            </a:prstGeom>
            <a:noFill/>
          </p:spPr>
          <p:txBody>
            <a:bodyPr wrap="square" lIns="0" tIns="0" rIns="0" bIns="0" rtlCol="0">
              <a:spAutoFit/>
            </a:bodyPr>
            <a:lstStyle/>
            <a:p>
              <a:pPr algn="ctr" defTabSz="951121" eaLnBrk="0" fontAlgn="base" hangingPunct="0">
                <a:lnSpc>
                  <a:spcPct val="90000"/>
                </a:lnSpc>
                <a:spcBef>
                  <a:spcPct val="0"/>
                </a:spcBef>
                <a:spcAft>
                  <a:spcPts val="612"/>
                </a:spcAft>
              </a:pPr>
              <a:r>
                <a:rPr lang="en-US" sz="816" spc="-51" dirty="0">
                  <a:gradFill>
                    <a:gsLst>
                      <a:gs pos="2917">
                        <a:srgbClr val="002050"/>
                      </a:gs>
                      <a:gs pos="30000">
                        <a:srgbClr val="002050"/>
                      </a:gs>
                    </a:gsLst>
                    <a:lin ang="5400000" scaled="0"/>
                  </a:gradFill>
                  <a:latin typeface="Segoe UI Semibold" panose="020B0702040204020203" pitchFamily="34" charset="0"/>
                  <a:cs typeface="Segoe UI Semibold" panose="020B0702040204020203" pitchFamily="34" charset="0"/>
                </a:rPr>
                <a:t>ON-PREMISES</a:t>
              </a:r>
            </a:p>
          </p:txBody>
        </p:sp>
        <p:sp>
          <p:nvSpPr>
            <p:cNvPr id="247" name="TextBox 246"/>
            <p:cNvSpPr txBox="1"/>
            <p:nvPr/>
          </p:nvSpPr>
          <p:spPr>
            <a:xfrm>
              <a:off x="9730368" y="2439259"/>
              <a:ext cx="826731" cy="328657"/>
            </a:xfrm>
            <a:prstGeom prst="rect">
              <a:avLst/>
            </a:prstGeom>
            <a:noFill/>
          </p:spPr>
          <p:txBody>
            <a:bodyPr wrap="square" lIns="0" tIns="0" rIns="0" bIns="0" rtlCol="0">
              <a:spAutoFit/>
            </a:bodyPr>
            <a:lstStyle/>
            <a:p>
              <a:pPr algn="ctr" defTabSz="951121" eaLnBrk="0" fontAlgn="base" hangingPunct="0">
                <a:lnSpc>
                  <a:spcPct val="90000"/>
                </a:lnSpc>
                <a:spcBef>
                  <a:spcPct val="0"/>
                </a:spcBef>
                <a:spcAft>
                  <a:spcPts val="612"/>
                </a:spcAft>
              </a:pPr>
              <a:r>
                <a:rPr lang="en-US" sz="816" spc="-51" dirty="0">
                  <a:gradFill>
                    <a:gsLst>
                      <a:gs pos="2917">
                        <a:srgbClr val="002050"/>
                      </a:gs>
                      <a:gs pos="30000">
                        <a:srgbClr val="002050"/>
                      </a:gs>
                    </a:gsLst>
                    <a:lin ang="5400000" scaled="0"/>
                  </a:gradFill>
                  <a:latin typeface="Segoe UI Semibold" panose="020B0702040204020203" pitchFamily="34" charset="0"/>
                  <a:cs typeface="Segoe UI Semibold" panose="020B0702040204020203" pitchFamily="34" charset="0"/>
                </a:rPr>
                <a:t>SERVICE PROVIDER</a:t>
              </a:r>
            </a:p>
          </p:txBody>
        </p:sp>
        <p:cxnSp>
          <p:nvCxnSpPr>
            <p:cNvPr id="253" name="Straight Connector 252"/>
            <p:cNvCxnSpPr/>
            <p:nvPr/>
          </p:nvCxnSpPr>
          <p:spPr>
            <a:xfrm>
              <a:off x="9415530" y="2690913"/>
              <a:ext cx="0" cy="209854"/>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flipH="1">
              <a:off x="9831280" y="1938449"/>
              <a:ext cx="598065" cy="261382"/>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a:endCxn id="214" idx="4"/>
            </p:cNvCxnSpPr>
            <p:nvPr/>
          </p:nvCxnSpPr>
          <p:spPr>
            <a:xfrm flipH="1" flipV="1">
              <a:off x="8693510" y="2085011"/>
              <a:ext cx="382897" cy="146561"/>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468" name="TextBox 467"/>
          <p:cNvSpPr txBox="1"/>
          <p:nvPr/>
        </p:nvSpPr>
        <p:spPr>
          <a:xfrm>
            <a:off x="8562975" y="1516105"/>
            <a:ext cx="522344" cy="200824"/>
          </a:xfrm>
          <a:prstGeom prst="rect">
            <a:avLst/>
          </a:prstGeom>
          <a:noFill/>
        </p:spPr>
        <p:txBody>
          <a:bodyPr wrap="square" lIns="0" tIns="0" rIns="0" bIns="0" rtlCol="0">
            <a:spAutoFit/>
          </a:bodyPr>
          <a:lstStyle/>
          <a:p>
            <a:pPr defTabSz="951121" eaLnBrk="0" fontAlgn="base" hangingPunct="0">
              <a:lnSpc>
                <a:spcPct val="80000"/>
              </a:lnSpc>
              <a:spcBef>
                <a:spcPct val="0"/>
              </a:spcBef>
            </a:pPr>
            <a:r>
              <a:rPr lang="en-US" sz="800" spc="-51" dirty="0">
                <a:gradFill>
                  <a:gsLst>
                    <a:gs pos="2917">
                      <a:srgbClr val="002050"/>
                    </a:gs>
                    <a:gs pos="30000">
                      <a:srgbClr val="002050"/>
                    </a:gs>
                  </a:gsLst>
                  <a:lin ang="5400000" scaled="0"/>
                </a:gradFill>
                <a:latin typeface="Segoe UI Semibold" panose="020B0702040204020203" pitchFamily="34" charset="0"/>
                <a:cs typeface="Segoe UI Semibold" panose="020B0702040204020203" pitchFamily="34" charset="0"/>
              </a:rPr>
              <a:t>MICROSOFT AZURE</a:t>
            </a:r>
          </a:p>
        </p:txBody>
      </p:sp>
      <p:sp>
        <p:nvSpPr>
          <p:cNvPr id="602" name="Freeform 279"/>
          <p:cNvSpPr>
            <a:spLocks/>
          </p:cNvSpPr>
          <p:nvPr/>
        </p:nvSpPr>
        <p:spPr bwMode="auto">
          <a:xfrm>
            <a:off x="1016135" y="2232809"/>
            <a:ext cx="86444" cy="259921"/>
          </a:xfrm>
          <a:custGeom>
            <a:avLst/>
            <a:gdLst>
              <a:gd name="T0" fmla="*/ 0 w 44"/>
              <a:gd name="T1" fmla="*/ 0 h 154"/>
              <a:gd name="T2" fmla="*/ 44 w 44"/>
              <a:gd name="T3" fmla="*/ 23 h 154"/>
              <a:gd name="T4" fmla="*/ 44 w 44"/>
              <a:gd name="T5" fmla="*/ 154 h 154"/>
              <a:gd name="T6" fmla="*/ 0 w 44"/>
              <a:gd name="T7" fmla="*/ 154 h 154"/>
              <a:gd name="T8" fmla="*/ 0 w 44"/>
              <a:gd name="T9" fmla="*/ 0 h 154"/>
            </a:gdLst>
            <a:ahLst/>
            <a:cxnLst>
              <a:cxn ang="0">
                <a:pos x="T0" y="T1"/>
              </a:cxn>
              <a:cxn ang="0">
                <a:pos x="T2" y="T3"/>
              </a:cxn>
              <a:cxn ang="0">
                <a:pos x="T4" y="T5"/>
              </a:cxn>
              <a:cxn ang="0">
                <a:pos x="T6" y="T7"/>
              </a:cxn>
              <a:cxn ang="0">
                <a:pos x="T8" y="T9"/>
              </a:cxn>
            </a:cxnLst>
            <a:rect l="0" t="0" r="r" b="b"/>
            <a:pathLst>
              <a:path w="44" h="154">
                <a:moveTo>
                  <a:pt x="0" y="0"/>
                </a:moveTo>
                <a:lnTo>
                  <a:pt x="44" y="23"/>
                </a:lnTo>
                <a:lnTo>
                  <a:pt x="44" y="154"/>
                </a:lnTo>
                <a:lnTo>
                  <a:pt x="0" y="154"/>
                </a:lnTo>
                <a:lnTo>
                  <a:pt x="0" y="0"/>
                </a:lnTo>
                <a:close/>
              </a:path>
            </a:pathLst>
          </a:custGeom>
          <a:solidFill>
            <a:schemeClr val="bg1">
              <a:alpha val="13000"/>
            </a:schemeClr>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a:solidFill>
                <a:prstClr val="white"/>
              </a:solidFill>
            </a:endParaRPr>
          </a:p>
        </p:txBody>
      </p:sp>
      <p:sp>
        <p:nvSpPr>
          <p:cNvPr id="209" name="Rectangle 235"/>
          <p:cNvSpPr>
            <a:spLocks noChangeArrowheads="1"/>
          </p:cNvSpPr>
          <p:nvPr/>
        </p:nvSpPr>
        <p:spPr bwMode="auto">
          <a:xfrm>
            <a:off x="458456" y="1195573"/>
            <a:ext cx="3094435" cy="1854451"/>
          </a:xfrm>
          <a:prstGeom prst="rect">
            <a:avLst/>
          </a:prstGeom>
          <a:solidFill>
            <a:srgbClr val="ECF1F2"/>
          </a:solidFill>
          <a:ln w="0">
            <a:no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solidFill>
                <a:prstClr val="white"/>
              </a:solidFill>
            </a:endParaRPr>
          </a:p>
        </p:txBody>
      </p:sp>
      <p:sp>
        <p:nvSpPr>
          <p:cNvPr id="219" name="Freeform 279"/>
          <p:cNvSpPr>
            <a:spLocks/>
          </p:cNvSpPr>
          <p:nvPr/>
        </p:nvSpPr>
        <p:spPr bwMode="auto">
          <a:xfrm>
            <a:off x="1016135" y="2232809"/>
            <a:ext cx="86444" cy="259921"/>
          </a:xfrm>
          <a:custGeom>
            <a:avLst/>
            <a:gdLst>
              <a:gd name="T0" fmla="*/ 0 w 44"/>
              <a:gd name="T1" fmla="*/ 0 h 154"/>
              <a:gd name="T2" fmla="*/ 44 w 44"/>
              <a:gd name="T3" fmla="*/ 23 h 154"/>
              <a:gd name="T4" fmla="*/ 44 w 44"/>
              <a:gd name="T5" fmla="*/ 154 h 154"/>
              <a:gd name="T6" fmla="*/ 0 w 44"/>
              <a:gd name="T7" fmla="*/ 154 h 154"/>
              <a:gd name="T8" fmla="*/ 0 w 44"/>
              <a:gd name="T9" fmla="*/ 0 h 154"/>
            </a:gdLst>
            <a:ahLst/>
            <a:cxnLst>
              <a:cxn ang="0">
                <a:pos x="T0" y="T1"/>
              </a:cxn>
              <a:cxn ang="0">
                <a:pos x="T2" y="T3"/>
              </a:cxn>
              <a:cxn ang="0">
                <a:pos x="T4" y="T5"/>
              </a:cxn>
              <a:cxn ang="0">
                <a:pos x="T6" y="T7"/>
              </a:cxn>
              <a:cxn ang="0">
                <a:pos x="T8" y="T9"/>
              </a:cxn>
            </a:cxnLst>
            <a:rect l="0" t="0" r="r" b="b"/>
            <a:pathLst>
              <a:path w="44" h="154">
                <a:moveTo>
                  <a:pt x="0" y="0"/>
                </a:moveTo>
                <a:lnTo>
                  <a:pt x="44" y="23"/>
                </a:lnTo>
                <a:lnTo>
                  <a:pt x="44" y="154"/>
                </a:lnTo>
                <a:lnTo>
                  <a:pt x="0" y="154"/>
                </a:lnTo>
                <a:lnTo>
                  <a:pt x="0" y="0"/>
                </a:lnTo>
                <a:close/>
              </a:path>
            </a:pathLst>
          </a:custGeom>
          <a:solidFill>
            <a:schemeClr val="bg1">
              <a:alpha val="13000"/>
            </a:schemeClr>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a:solidFill>
                <a:prstClr val="white"/>
              </a:solidFill>
            </a:endParaRPr>
          </a:p>
        </p:txBody>
      </p:sp>
      <p:grpSp>
        <p:nvGrpSpPr>
          <p:cNvPr id="220" name="Group 219"/>
          <p:cNvGrpSpPr/>
          <p:nvPr/>
        </p:nvGrpSpPr>
        <p:grpSpPr>
          <a:xfrm>
            <a:off x="1332866" y="1752454"/>
            <a:ext cx="1398008" cy="1297570"/>
            <a:chOff x="8701088" y="2387600"/>
            <a:chExt cx="2187575" cy="2030413"/>
          </a:xfrm>
        </p:grpSpPr>
        <p:sp>
          <p:nvSpPr>
            <p:cNvPr id="221" name="Freeform 6"/>
            <p:cNvSpPr>
              <a:spLocks/>
            </p:cNvSpPr>
            <p:nvPr/>
          </p:nvSpPr>
          <p:spPr bwMode="auto">
            <a:xfrm>
              <a:off x="9118600" y="2814638"/>
              <a:ext cx="534988" cy="159702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22" name="Freeform 8"/>
            <p:cNvSpPr>
              <a:spLocks/>
            </p:cNvSpPr>
            <p:nvPr/>
          </p:nvSpPr>
          <p:spPr bwMode="auto">
            <a:xfrm>
              <a:off x="9801225" y="2787650"/>
              <a:ext cx="747713" cy="1624013"/>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33" name="Freeform 9"/>
            <p:cNvSpPr>
              <a:spLocks/>
            </p:cNvSpPr>
            <p:nvPr/>
          </p:nvSpPr>
          <p:spPr bwMode="auto">
            <a:xfrm>
              <a:off x="10417175" y="2486025"/>
              <a:ext cx="311150" cy="360363"/>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E4A2A"/>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34" name="Freeform 10"/>
            <p:cNvSpPr>
              <a:spLocks/>
            </p:cNvSpPr>
            <p:nvPr/>
          </p:nvSpPr>
          <p:spPr bwMode="auto">
            <a:xfrm>
              <a:off x="10514013" y="2890838"/>
              <a:ext cx="107950" cy="546100"/>
            </a:xfrm>
            <a:custGeom>
              <a:avLst/>
              <a:gdLst>
                <a:gd name="T0" fmla="*/ 42 w 68"/>
                <a:gd name="T1" fmla="*/ 37 h 344"/>
                <a:gd name="T2" fmla="*/ 62 w 68"/>
                <a:gd name="T3" fmla="*/ 20 h 344"/>
                <a:gd name="T4" fmla="*/ 34 w 68"/>
                <a:gd name="T5" fmla="*/ 0 h 344"/>
                <a:gd name="T6" fmla="*/ 6 w 68"/>
                <a:gd name="T7" fmla="*/ 20 h 344"/>
                <a:gd name="T8" fmla="*/ 26 w 68"/>
                <a:gd name="T9" fmla="*/ 37 h 344"/>
                <a:gd name="T10" fmla="*/ 0 w 68"/>
                <a:gd name="T11" fmla="*/ 316 h 344"/>
                <a:gd name="T12" fmla="*/ 34 w 68"/>
                <a:gd name="T13" fmla="*/ 344 h 344"/>
                <a:gd name="T14" fmla="*/ 68 w 68"/>
                <a:gd name="T15" fmla="*/ 316 h 344"/>
                <a:gd name="T16" fmla="*/ 42 w 68"/>
                <a:gd name="T17" fmla="*/ 3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44">
                  <a:moveTo>
                    <a:pt x="42" y="37"/>
                  </a:moveTo>
                  <a:lnTo>
                    <a:pt x="62" y="20"/>
                  </a:lnTo>
                  <a:lnTo>
                    <a:pt x="34" y="0"/>
                  </a:lnTo>
                  <a:lnTo>
                    <a:pt x="6" y="20"/>
                  </a:lnTo>
                  <a:lnTo>
                    <a:pt x="26" y="37"/>
                  </a:lnTo>
                  <a:lnTo>
                    <a:pt x="0" y="316"/>
                  </a:lnTo>
                  <a:lnTo>
                    <a:pt x="34" y="344"/>
                  </a:lnTo>
                  <a:lnTo>
                    <a:pt x="68" y="316"/>
                  </a:lnTo>
                  <a:lnTo>
                    <a:pt x="42" y="37"/>
                  </a:ln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35" name="Freeform 11"/>
            <p:cNvSpPr>
              <a:spLocks/>
            </p:cNvSpPr>
            <p:nvPr/>
          </p:nvSpPr>
          <p:spPr bwMode="auto">
            <a:xfrm>
              <a:off x="10696575" y="2874963"/>
              <a:ext cx="192088" cy="496888"/>
            </a:xfrm>
            <a:custGeom>
              <a:avLst/>
              <a:gdLst>
                <a:gd name="T0" fmla="*/ 0 w 60"/>
                <a:gd name="T1" fmla="*/ 7 h 155"/>
                <a:gd name="T2" fmla="*/ 24 w 60"/>
                <a:gd name="T3" fmla="*/ 0 h 155"/>
                <a:gd name="T4" fmla="*/ 60 w 60"/>
                <a:gd name="T5" fmla="*/ 155 h 155"/>
                <a:gd name="T6" fmla="*/ 35 w 60"/>
                <a:gd name="T7" fmla="*/ 155 h 155"/>
                <a:gd name="T8" fmla="*/ 0 w 60"/>
                <a:gd name="T9" fmla="*/ 7 h 155"/>
              </a:gdLst>
              <a:ahLst/>
              <a:cxnLst>
                <a:cxn ang="0">
                  <a:pos x="T0" y="T1"/>
                </a:cxn>
                <a:cxn ang="0">
                  <a:pos x="T2" y="T3"/>
                </a:cxn>
                <a:cxn ang="0">
                  <a:pos x="T4" y="T5"/>
                </a:cxn>
                <a:cxn ang="0">
                  <a:pos x="T6" y="T7"/>
                </a:cxn>
                <a:cxn ang="0">
                  <a:pos x="T8" y="T9"/>
                </a:cxn>
              </a:cxnLst>
              <a:rect l="0" t="0" r="r" b="b"/>
              <a:pathLst>
                <a:path w="60" h="155">
                  <a:moveTo>
                    <a:pt x="0" y="7"/>
                  </a:moveTo>
                  <a:cubicBezTo>
                    <a:pt x="8" y="5"/>
                    <a:pt x="16" y="3"/>
                    <a:pt x="24" y="0"/>
                  </a:cubicBezTo>
                  <a:cubicBezTo>
                    <a:pt x="47" y="51"/>
                    <a:pt x="54" y="100"/>
                    <a:pt x="60" y="155"/>
                  </a:cubicBezTo>
                  <a:cubicBezTo>
                    <a:pt x="35" y="155"/>
                    <a:pt x="35" y="155"/>
                    <a:pt x="35" y="155"/>
                  </a:cubicBezTo>
                  <a:cubicBezTo>
                    <a:pt x="29" y="102"/>
                    <a:pt x="23" y="55"/>
                    <a:pt x="0" y="7"/>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36" name="Freeform 12"/>
            <p:cNvSpPr>
              <a:spLocks/>
            </p:cNvSpPr>
            <p:nvPr/>
          </p:nvSpPr>
          <p:spPr bwMode="auto">
            <a:xfrm>
              <a:off x="10448925" y="3814763"/>
              <a:ext cx="115888" cy="596900"/>
            </a:xfrm>
            <a:custGeom>
              <a:avLst/>
              <a:gdLst>
                <a:gd name="T0" fmla="*/ 63 w 73"/>
                <a:gd name="T1" fmla="*/ 376 h 376"/>
                <a:gd name="T2" fmla="*/ 10 w 73"/>
                <a:gd name="T3" fmla="*/ 376 h 376"/>
                <a:gd name="T4" fmla="*/ 0 w 73"/>
                <a:gd name="T5" fmla="*/ 0 h 376"/>
                <a:gd name="T6" fmla="*/ 73 w 73"/>
                <a:gd name="T7" fmla="*/ 0 h 376"/>
                <a:gd name="T8" fmla="*/ 63 w 73"/>
                <a:gd name="T9" fmla="*/ 376 h 376"/>
              </a:gdLst>
              <a:ahLst/>
              <a:cxnLst>
                <a:cxn ang="0">
                  <a:pos x="T0" y="T1"/>
                </a:cxn>
                <a:cxn ang="0">
                  <a:pos x="T2" y="T3"/>
                </a:cxn>
                <a:cxn ang="0">
                  <a:pos x="T4" y="T5"/>
                </a:cxn>
                <a:cxn ang="0">
                  <a:pos x="T6" y="T7"/>
                </a:cxn>
                <a:cxn ang="0">
                  <a:pos x="T8" y="T9"/>
                </a:cxn>
              </a:cxnLst>
              <a:rect l="0" t="0" r="r" b="b"/>
              <a:pathLst>
                <a:path w="73" h="376">
                  <a:moveTo>
                    <a:pt x="63" y="376"/>
                  </a:moveTo>
                  <a:lnTo>
                    <a:pt x="10" y="376"/>
                  </a:lnTo>
                  <a:lnTo>
                    <a:pt x="0" y="0"/>
                  </a:lnTo>
                  <a:lnTo>
                    <a:pt x="73" y="0"/>
                  </a:lnTo>
                  <a:lnTo>
                    <a:pt x="63" y="376"/>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37" name="Freeform 13"/>
            <p:cNvSpPr>
              <a:spLocks/>
            </p:cNvSpPr>
            <p:nvPr/>
          </p:nvSpPr>
          <p:spPr bwMode="auto">
            <a:xfrm>
              <a:off x="10455275" y="4360863"/>
              <a:ext cx="106363" cy="50800"/>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E4A2A"/>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38" name="Freeform 14"/>
            <p:cNvSpPr>
              <a:spLocks/>
            </p:cNvSpPr>
            <p:nvPr/>
          </p:nvSpPr>
          <p:spPr bwMode="auto">
            <a:xfrm>
              <a:off x="10583863" y="3814763"/>
              <a:ext cx="112713" cy="596900"/>
            </a:xfrm>
            <a:custGeom>
              <a:avLst/>
              <a:gdLst>
                <a:gd name="T0" fmla="*/ 8 w 71"/>
                <a:gd name="T1" fmla="*/ 376 h 376"/>
                <a:gd name="T2" fmla="*/ 61 w 71"/>
                <a:gd name="T3" fmla="*/ 376 h 376"/>
                <a:gd name="T4" fmla="*/ 71 w 71"/>
                <a:gd name="T5" fmla="*/ 0 h 376"/>
                <a:gd name="T6" fmla="*/ 0 w 71"/>
                <a:gd name="T7" fmla="*/ 0 h 376"/>
                <a:gd name="T8" fmla="*/ 8 w 71"/>
                <a:gd name="T9" fmla="*/ 376 h 376"/>
              </a:gdLst>
              <a:ahLst/>
              <a:cxnLst>
                <a:cxn ang="0">
                  <a:pos x="T0" y="T1"/>
                </a:cxn>
                <a:cxn ang="0">
                  <a:pos x="T2" y="T3"/>
                </a:cxn>
                <a:cxn ang="0">
                  <a:pos x="T4" y="T5"/>
                </a:cxn>
                <a:cxn ang="0">
                  <a:pos x="T6" y="T7"/>
                </a:cxn>
                <a:cxn ang="0">
                  <a:pos x="T8" y="T9"/>
                </a:cxn>
              </a:cxnLst>
              <a:rect l="0" t="0" r="r" b="b"/>
              <a:pathLst>
                <a:path w="71" h="376">
                  <a:moveTo>
                    <a:pt x="8" y="376"/>
                  </a:moveTo>
                  <a:lnTo>
                    <a:pt x="61" y="376"/>
                  </a:lnTo>
                  <a:lnTo>
                    <a:pt x="71" y="0"/>
                  </a:lnTo>
                  <a:lnTo>
                    <a:pt x="0" y="0"/>
                  </a:lnTo>
                  <a:lnTo>
                    <a:pt x="8" y="376"/>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39" name="Freeform 15"/>
            <p:cNvSpPr>
              <a:spLocks/>
            </p:cNvSpPr>
            <p:nvPr/>
          </p:nvSpPr>
          <p:spPr bwMode="auto">
            <a:xfrm>
              <a:off x="10587038" y="4360863"/>
              <a:ext cx="106363" cy="50800"/>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E4A2A"/>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40" name="Freeform 16"/>
            <p:cNvSpPr>
              <a:spLocks/>
            </p:cNvSpPr>
            <p:nvPr/>
          </p:nvSpPr>
          <p:spPr bwMode="auto">
            <a:xfrm>
              <a:off x="10818813" y="3371850"/>
              <a:ext cx="57150" cy="65088"/>
            </a:xfrm>
            <a:custGeom>
              <a:avLst/>
              <a:gdLst>
                <a:gd name="T0" fmla="*/ 0 w 18"/>
                <a:gd name="T1" fmla="*/ 0 h 20"/>
                <a:gd name="T2" fmla="*/ 0 w 18"/>
                <a:gd name="T3" fmla="*/ 11 h 20"/>
                <a:gd name="T4" fmla="*/ 9 w 18"/>
                <a:gd name="T5" fmla="*/ 20 h 20"/>
                <a:gd name="T6" fmla="*/ 18 w 18"/>
                <a:gd name="T7" fmla="*/ 11 h 20"/>
                <a:gd name="T8" fmla="*/ 18 w 18"/>
                <a:gd name="T9" fmla="*/ 0 h 20"/>
                <a:gd name="T10" fmla="*/ 0 w 18"/>
                <a:gd name="T11" fmla="*/ 0 h 20"/>
              </a:gdLst>
              <a:ahLst/>
              <a:cxnLst>
                <a:cxn ang="0">
                  <a:pos x="T0" y="T1"/>
                </a:cxn>
                <a:cxn ang="0">
                  <a:pos x="T2" y="T3"/>
                </a:cxn>
                <a:cxn ang="0">
                  <a:pos x="T4" y="T5"/>
                </a:cxn>
                <a:cxn ang="0">
                  <a:pos x="T6" y="T7"/>
                </a:cxn>
                <a:cxn ang="0">
                  <a:pos x="T8" y="T9"/>
                </a:cxn>
                <a:cxn ang="0">
                  <a:pos x="T10" y="T11"/>
                </a:cxn>
              </a:cxnLst>
              <a:rect l="0" t="0" r="r" b="b"/>
              <a:pathLst>
                <a:path w="18" h="20">
                  <a:moveTo>
                    <a:pt x="0" y="0"/>
                  </a:moveTo>
                  <a:cubicBezTo>
                    <a:pt x="0" y="11"/>
                    <a:pt x="0" y="11"/>
                    <a:pt x="0" y="11"/>
                  </a:cubicBezTo>
                  <a:cubicBezTo>
                    <a:pt x="0" y="16"/>
                    <a:pt x="4" y="20"/>
                    <a:pt x="9" y="20"/>
                  </a:cubicBezTo>
                  <a:cubicBezTo>
                    <a:pt x="14" y="20"/>
                    <a:pt x="18" y="16"/>
                    <a:pt x="18" y="11"/>
                  </a:cubicBezTo>
                  <a:cubicBezTo>
                    <a:pt x="18" y="0"/>
                    <a:pt x="18" y="0"/>
                    <a:pt x="18" y="0"/>
                  </a:cubicBezTo>
                  <a:lnTo>
                    <a:pt x="0" y="0"/>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56" name="Freeform 17"/>
            <p:cNvSpPr>
              <a:spLocks/>
            </p:cNvSpPr>
            <p:nvPr/>
          </p:nvSpPr>
          <p:spPr bwMode="auto">
            <a:xfrm>
              <a:off x="10244138" y="2874963"/>
              <a:ext cx="195263" cy="496888"/>
            </a:xfrm>
            <a:custGeom>
              <a:avLst/>
              <a:gdLst>
                <a:gd name="T0" fmla="*/ 61 w 61"/>
                <a:gd name="T1" fmla="*/ 7 h 155"/>
                <a:gd name="T2" fmla="*/ 36 w 61"/>
                <a:gd name="T3" fmla="*/ 0 h 155"/>
                <a:gd name="T4" fmla="*/ 0 w 61"/>
                <a:gd name="T5" fmla="*/ 155 h 155"/>
                <a:gd name="T6" fmla="*/ 25 w 61"/>
                <a:gd name="T7" fmla="*/ 155 h 155"/>
                <a:gd name="T8" fmla="*/ 61 w 61"/>
                <a:gd name="T9" fmla="*/ 7 h 155"/>
              </a:gdLst>
              <a:ahLst/>
              <a:cxnLst>
                <a:cxn ang="0">
                  <a:pos x="T0" y="T1"/>
                </a:cxn>
                <a:cxn ang="0">
                  <a:pos x="T2" y="T3"/>
                </a:cxn>
                <a:cxn ang="0">
                  <a:pos x="T4" y="T5"/>
                </a:cxn>
                <a:cxn ang="0">
                  <a:pos x="T6" y="T7"/>
                </a:cxn>
                <a:cxn ang="0">
                  <a:pos x="T8" y="T9"/>
                </a:cxn>
              </a:cxnLst>
              <a:rect l="0" t="0" r="r" b="b"/>
              <a:pathLst>
                <a:path w="61" h="155">
                  <a:moveTo>
                    <a:pt x="61" y="7"/>
                  </a:moveTo>
                  <a:cubicBezTo>
                    <a:pt x="53" y="5"/>
                    <a:pt x="44" y="3"/>
                    <a:pt x="36" y="0"/>
                  </a:cubicBezTo>
                  <a:cubicBezTo>
                    <a:pt x="12" y="51"/>
                    <a:pt x="5" y="100"/>
                    <a:pt x="0" y="155"/>
                  </a:cubicBezTo>
                  <a:cubicBezTo>
                    <a:pt x="25" y="155"/>
                    <a:pt x="25" y="155"/>
                    <a:pt x="25" y="155"/>
                  </a:cubicBezTo>
                  <a:cubicBezTo>
                    <a:pt x="31" y="102"/>
                    <a:pt x="38" y="55"/>
                    <a:pt x="61" y="7"/>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57" name="Freeform 18"/>
            <p:cNvSpPr>
              <a:spLocks/>
            </p:cNvSpPr>
            <p:nvPr/>
          </p:nvSpPr>
          <p:spPr bwMode="auto">
            <a:xfrm>
              <a:off x="10253663" y="3371850"/>
              <a:ext cx="60325" cy="65088"/>
            </a:xfrm>
            <a:custGeom>
              <a:avLst/>
              <a:gdLst>
                <a:gd name="T0" fmla="*/ 19 w 19"/>
                <a:gd name="T1" fmla="*/ 0 h 20"/>
                <a:gd name="T2" fmla="*/ 19 w 19"/>
                <a:gd name="T3" fmla="*/ 11 h 20"/>
                <a:gd name="T4" fmla="*/ 10 w 19"/>
                <a:gd name="T5" fmla="*/ 20 h 20"/>
                <a:gd name="T6" fmla="*/ 0 w 19"/>
                <a:gd name="T7" fmla="*/ 11 h 20"/>
                <a:gd name="T8" fmla="*/ 0 w 19"/>
                <a:gd name="T9" fmla="*/ 0 h 20"/>
                <a:gd name="T10" fmla="*/ 19 w 19"/>
                <a:gd name="T11" fmla="*/ 0 h 20"/>
              </a:gdLst>
              <a:ahLst/>
              <a:cxnLst>
                <a:cxn ang="0">
                  <a:pos x="T0" y="T1"/>
                </a:cxn>
                <a:cxn ang="0">
                  <a:pos x="T2" y="T3"/>
                </a:cxn>
                <a:cxn ang="0">
                  <a:pos x="T4" y="T5"/>
                </a:cxn>
                <a:cxn ang="0">
                  <a:pos x="T6" y="T7"/>
                </a:cxn>
                <a:cxn ang="0">
                  <a:pos x="T8" y="T9"/>
                </a:cxn>
                <a:cxn ang="0">
                  <a:pos x="T10" y="T11"/>
                </a:cxn>
              </a:cxnLst>
              <a:rect l="0" t="0" r="r" b="b"/>
              <a:pathLst>
                <a:path w="19" h="20">
                  <a:moveTo>
                    <a:pt x="19" y="0"/>
                  </a:moveTo>
                  <a:cubicBezTo>
                    <a:pt x="19" y="11"/>
                    <a:pt x="19" y="11"/>
                    <a:pt x="19" y="11"/>
                  </a:cubicBezTo>
                  <a:cubicBezTo>
                    <a:pt x="19" y="16"/>
                    <a:pt x="15" y="20"/>
                    <a:pt x="10" y="20"/>
                  </a:cubicBezTo>
                  <a:cubicBezTo>
                    <a:pt x="4" y="20"/>
                    <a:pt x="0" y="16"/>
                    <a:pt x="0" y="11"/>
                  </a:cubicBezTo>
                  <a:cubicBezTo>
                    <a:pt x="0" y="0"/>
                    <a:pt x="0" y="0"/>
                    <a:pt x="0" y="0"/>
                  </a:cubicBezTo>
                  <a:lnTo>
                    <a:pt x="19" y="0"/>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58" name="Freeform 19"/>
            <p:cNvSpPr>
              <a:spLocks/>
            </p:cNvSpPr>
            <p:nvPr/>
          </p:nvSpPr>
          <p:spPr bwMode="auto">
            <a:xfrm>
              <a:off x="10363200" y="2862263"/>
              <a:ext cx="409575" cy="635000"/>
            </a:xfrm>
            <a:custGeom>
              <a:avLst/>
              <a:gdLst>
                <a:gd name="T0" fmla="*/ 165 w 258"/>
                <a:gd name="T1" fmla="*/ 0 h 400"/>
                <a:gd name="T2" fmla="*/ 129 w 258"/>
                <a:gd name="T3" fmla="*/ 291 h 400"/>
                <a:gd name="T4" fmla="*/ 93 w 258"/>
                <a:gd name="T5" fmla="*/ 0 h 400"/>
                <a:gd name="T6" fmla="*/ 0 w 258"/>
                <a:gd name="T7" fmla="*/ 8 h 400"/>
                <a:gd name="T8" fmla="*/ 18 w 258"/>
                <a:gd name="T9" fmla="*/ 400 h 400"/>
                <a:gd name="T10" fmla="*/ 238 w 258"/>
                <a:gd name="T11" fmla="*/ 400 h 400"/>
                <a:gd name="T12" fmla="*/ 258 w 258"/>
                <a:gd name="T13" fmla="*/ 8 h 400"/>
                <a:gd name="T14" fmla="*/ 165 w 258"/>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400">
                  <a:moveTo>
                    <a:pt x="165" y="0"/>
                  </a:moveTo>
                  <a:lnTo>
                    <a:pt x="129" y="291"/>
                  </a:lnTo>
                  <a:lnTo>
                    <a:pt x="93" y="0"/>
                  </a:lnTo>
                  <a:lnTo>
                    <a:pt x="0" y="8"/>
                  </a:lnTo>
                  <a:lnTo>
                    <a:pt x="18" y="400"/>
                  </a:lnTo>
                  <a:lnTo>
                    <a:pt x="238" y="400"/>
                  </a:lnTo>
                  <a:lnTo>
                    <a:pt x="258" y="8"/>
                  </a:lnTo>
                  <a:lnTo>
                    <a:pt x="165" y="0"/>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59" name="Freeform 32"/>
            <p:cNvSpPr>
              <a:spLocks/>
            </p:cNvSpPr>
            <p:nvPr/>
          </p:nvSpPr>
          <p:spPr bwMode="auto">
            <a:xfrm>
              <a:off x="10448925" y="2611438"/>
              <a:ext cx="231775" cy="279400"/>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60" name="Freeform 33"/>
            <p:cNvSpPr>
              <a:spLocks/>
            </p:cNvSpPr>
            <p:nvPr/>
          </p:nvSpPr>
          <p:spPr bwMode="auto">
            <a:xfrm>
              <a:off x="10391775" y="3497263"/>
              <a:ext cx="349250" cy="382588"/>
            </a:xfrm>
            <a:custGeom>
              <a:avLst/>
              <a:gdLst>
                <a:gd name="T0" fmla="*/ 210 w 220"/>
                <a:gd name="T1" fmla="*/ 241 h 241"/>
                <a:gd name="T2" fmla="*/ 10 w 220"/>
                <a:gd name="T3" fmla="*/ 241 h 241"/>
                <a:gd name="T4" fmla="*/ 0 w 220"/>
                <a:gd name="T5" fmla="*/ 0 h 241"/>
                <a:gd name="T6" fmla="*/ 220 w 220"/>
                <a:gd name="T7" fmla="*/ 0 h 241"/>
                <a:gd name="T8" fmla="*/ 210 w 220"/>
                <a:gd name="T9" fmla="*/ 241 h 241"/>
              </a:gdLst>
              <a:ahLst/>
              <a:cxnLst>
                <a:cxn ang="0">
                  <a:pos x="T0" y="T1"/>
                </a:cxn>
                <a:cxn ang="0">
                  <a:pos x="T2" y="T3"/>
                </a:cxn>
                <a:cxn ang="0">
                  <a:pos x="T4" y="T5"/>
                </a:cxn>
                <a:cxn ang="0">
                  <a:pos x="T6" y="T7"/>
                </a:cxn>
                <a:cxn ang="0">
                  <a:pos x="T8" y="T9"/>
                </a:cxn>
              </a:cxnLst>
              <a:rect l="0" t="0" r="r" b="b"/>
              <a:pathLst>
                <a:path w="220" h="241">
                  <a:moveTo>
                    <a:pt x="210" y="241"/>
                  </a:moveTo>
                  <a:lnTo>
                    <a:pt x="10" y="241"/>
                  </a:lnTo>
                  <a:lnTo>
                    <a:pt x="0" y="0"/>
                  </a:lnTo>
                  <a:lnTo>
                    <a:pt x="220" y="0"/>
                  </a:lnTo>
                  <a:lnTo>
                    <a:pt x="210" y="241"/>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61" name="Rectangle 34"/>
            <p:cNvSpPr>
              <a:spLocks noChangeArrowheads="1"/>
            </p:cNvSpPr>
            <p:nvPr/>
          </p:nvSpPr>
          <p:spPr bwMode="auto">
            <a:xfrm>
              <a:off x="9002713" y="2814638"/>
              <a:ext cx="128588" cy="37782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62" name="Freeform 35"/>
            <p:cNvSpPr>
              <a:spLocks/>
            </p:cNvSpPr>
            <p:nvPr/>
          </p:nvSpPr>
          <p:spPr bwMode="auto">
            <a:xfrm>
              <a:off x="8896350" y="4338638"/>
              <a:ext cx="160338" cy="79375"/>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63" name="Freeform 36"/>
            <p:cNvSpPr>
              <a:spLocks/>
            </p:cNvSpPr>
            <p:nvPr/>
          </p:nvSpPr>
          <p:spPr bwMode="auto">
            <a:xfrm>
              <a:off x="9072563" y="4338638"/>
              <a:ext cx="160338" cy="79375"/>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64" name="Freeform 37"/>
            <p:cNvSpPr>
              <a:spLocks/>
            </p:cNvSpPr>
            <p:nvPr/>
          </p:nvSpPr>
          <p:spPr bwMode="auto">
            <a:xfrm>
              <a:off x="8953500" y="2486025"/>
              <a:ext cx="247650" cy="298450"/>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65" name="Freeform 38"/>
            <p:cNvSpPr>
              <a:spLocks/>
            </p:cNvSpPr>
            <p:nvPr/>
          </p:nvSpPr>
          <p:spPr bwMode="auto">
            <a:xfrm>
              <a:off x="8921750" y="2454275"/>
              <a:ext cx="244475" cy="279400"/>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66" name="Freeform 39"/>
            <p:cNvSpPr>
              <a:spLocks/>
            </p:cNvSpPr>
            <p:nvPr/>
          </p:nvSpPr>
          <p:spPr bwMode="auto">
            <a:xfrm>
              <a:off x="9002713" y="2711450"/>
              <a:ext cx="128588" cy="134938"/>
            </a:xfrm>
            <a:custGeom>
              <a:avLst/>
              <a:gdLst>
                <a:gd name="T0" fmla="*/ 81 w 81"/>
                <a:gd name="T1" fmla="*/ 65 h 85"/>
                <a:gd name="T2" fmla="*/ 40 w 81"/>
                <a:gd name="T3" fmla="*/ 85 h 85"/>
                <a:gd name="T4" fmla="*/ 0 w 81"/>
                <a:gd name="T5" fmla="*/ 65 h 85"/>
                <a:gd name="T6" fmla="*/ 0 w 81"/>
                <a:gd name="T7" fmla="*/ 0 h 85"/>
                <a:gd name="T8" fmla="*/ 81 w 81"/>
                <a:gd name="T9" fmla="*/ 0 h 85"/>
                <a:gd name="T10" fmla="*/ 81 w 81"/>
                <a:gd name="T11" fmla="*/ 65 h 85"/>
              </a:gdLst>
              <a:ahLst/>
              <a:cxnLst>
                <a:cxn ang="0">
                  <a:pos x="T0" y="T1"/>
                </a:cxn>
                <a:cxn ang="0">
                  <a:pos x="T2" y="T3"/>
                </a:cxn>
                <a:cxn ang="0">
                  <a:pos x="T4" y="T5"/>
                </a:cxn>
                <a:cxn ang="0">
                  <a:pos x="T6" y="T7"/>
                </a:cxn>
                <a:cxn ang="0">
                  <a:pos x="T8" y="T9"/>
                </a:cxn>
                <a:cxn ang="0">
                  <a:pos x="T10" y="T11"/>
                </a:cxn>
              </a:cxnLst>
              <a:rect l="0" t="0" r="r" b="b"/>
              <a:pathLst>
                <a:path w="81" h="85">
                  <a:moveTo>
                    <a:pt x="81" y="65"/>
                  </a:moveTo>
                  <a:lnTo>
                    <a:pt x="40" y="85"/>
                  </a:lnTo>
                  <a:lnTo>
                    <a:pt x="0" y="65"/>
                  </a:lnTo>
                  <a:lnTo>
                    <a:pt x="0" y="0"/>
                  </a:lnTo>
                  <a:lnTo>
                    <a:pt x="81" y="0"/>
                  </a:lnTo>
                  <a:lnTo>
                    <a:pt x="81" y="65"/>
                  </a:lnTo>
                  <a:close/>
                </a:path>
              </a:pathLst>
            </a:custGeom>
            <a:solidFill>
              <a:srgbClr val="C3A47C"/>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67" name="Freeform 40"/>
            <p:cNvSpPr>
              <a:spLocks/>
            </p:cNvSpPr>
            <p:nvPr/>
          </p:nvSpPr>
          <p:spPr bwMode="auto">
            <a:xfrm>
              <a:off x="9031288" y="2846388"/>
              <a:ext cx="69850" cy="500063"/>
            </a:xfrm>
            <a:custGeom>
              <a:avLst/>
              <a:gdLst>
                <a:gd name="T0" fmla="*/ 34 w 44"/>
                <a:gd name="T1" fmla="*/ 24 h 315"/>
                <a:gd name="T2" fmla="*/ 44 w 44"/>
                <a:gd name="T3" fmla="*/ 18 h 315"/>
                <a:gd name="T4" fmla="*/ 22 w 44"/>
                <a:gd name="T5" fmla="*/ 0 h 315"/>
                <a:gd name="T6" fmla="*/ 0 w 44"/>
                <a:gd name="T7" fmla="*/ 18 h 315"/>
                <a:gd name="T8" fmla="*/ 10 w 44"/>
                <a:gd name="T9" fmla="*/ 24 h 315"/>
                <a:gd name="T10" fmla="*/ 8 w 44"/>
                <a:gd name="T11" fmla="*/ 291 h 315"/>
                <a:gd name="T12" fmla="*/ 22 w 44"/>
                <a:gd name="T13" fmla="*/ 315 h 315"/>
                <a:gd name="T14" fmla="*/ 34 w 44"/>
                <a:gd name="T15" fmla="*/ 291 h 315"/>
                <a:gd name="T16" fmla="*/ 34 w 44"/>
                <a:gd name="T17" fmla="*/ 2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15">
                  <a:moveTo>
                    <a:pt x="34" y="24"/>
                  </a:moveTo>
                  <a:lnTo>
                    <a:pt x="44" y="18"/>
                  </a:lnTo>
                  <a:lnTo>
                    <a:pt x="22" y="0"/>
                  </a:lnTo>
                  <a:lnTo>
                    <a:pt x="0" y="18"/>
                  </a:lnTo>
                  <a:lnTo>
                    <a:pt x="10" y="24"/>
                  </a:lnTo>
                  <a:lnTo>
                    <a:pt x="8" y="291"/>
                  </a:lnTo>
                  <a:lnTo>
                    <a:pt x="22" y="315"/>
                  </a:lnTo>
                  <a:lnTo>
                    <a:pt x="34" y="291"/>
                  </a:lnTo>
                  <a:lnTo>
                    <a:pt x="34" y="2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68" name="Freeform 41"/>
            <p:cNvSpPr>
              <a:spLocks/>
            </p:cNvSpPr>
            <p:nvPr/>
          </p:nvSpPr>
          <p:spPr bwMode="auto">
            <a:xfrm>
              <a:off x="8701088" y="2852738"/>
              <a:ext cx="273050" cy="700088"/>
            </a:xfrm>
            <a:custGeom>
              <a:avLst/>
              <a:gdLst>
                <a:gd name="T0" fmla="*/ 85 w 85"/>
                <a:gd name="T1" fmla="*/ 9 h 218"/>
                <a:gd name="T2" fmla="*/ 51 w 85"/>
                <a:gd name="T3" fmla="*/ 0 h 218"/>
                <a:gd name="T4" fmla="*/ 0 w 85"/>
                <a:gd name="T5" fmla="*/ 218 h 218"/>
                <a:gd name="T6" fmla="*/ 35 w 85"/>
                <a:gd name="T7" fmla="*/ 218 h 218"/>
                <a:gd name="T8" fmla="*/ 85 w 85"/>
                <a:gd name="T9" fmla="*/ 9 h 218"/>
              </a:gdLst>
              <a:ahLst/>
              <a:cxnLst>
                <a:cxn ang="0">
                  <a:pos x="T0" y="T1"/>
                </a:cxn>
                <a:cxn ang="0">
                  <a:pos x="T2" y="T3"/>
                </a:cxn>
                <a:cxn ang="0">
                  <a:pos x="T4" y="T5"/>
                </a:cxn>
                <a:cxn ang="0">
                  <a:pos x="T6" y="T7"/>
                </a:cxn>
                <a:cxn ang="0">
                  <a:pos x="T8" y="T9"/>
                </a:cxn>
              </a:cxnLst>
              <a:rect l="0" t="0" r="r" b="b"/>
              <a:pathLst>
                <a:path w="85" h="218">
                  <a:moveTo>
                    <a:pt x="85" y="9"/>
                  </a:moveTo>
                  <a:cubicBezTo>
                    <a:pt x="74" y="6"/>
                    <a:pt x="62" y="3"/>
                    <a:pt x="51" y="0"/>
                  </a:cubicBezTo>
                  <a:cubicBezTo>
                    <a:pt x="19" y="71"/>
                    <a:pt x="8" y="141"/>
                    <a:pt x="0" y="218"/>
                  </a:cubicBezTo>
                  <a:cubicBezTo>
                    <a:pt x="35" y="218"/>
                    <a:pt x="35" y="218"/>
                    <a:pt x="35" y="218"/>
                  </a:cubicBezTo>
                  <a:cubicBezTo>
                    <a:pt x="43" y="144"/>
                    <a:pt x="53" y="77"/>
                    <a:pt x="85" y="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69" name="Freeform 42"/>
            <p:cNvSpPr>
              <a:spLocks/>
            </p:cNvSpPr>
            <p:nvPr/>
          </p:nvSpPr>
          <p:spPr bwMode="auto">
            <a:xfrm>
              <a:off x="9163050" y="2852738"/>
              <a:ext cx="269875" cy="700088"/>
            </a:xfrm>
            <a:custGeom>
              <a:avLst/>
              <a:gdLst>
                <a:gd name="T0" fmla="*/ 0 w 84"/>
                <a:gd name="T1" fmla="*/ 9 h 218"/>
                <a:gd name="T2" fmla="*/ 33 w 84"/>
                <a:gd name="T3" fmla="*/ 0 h 218"/>
                <a:gd name="T4" fmla="*/ 84 w 84"/>
                <a:gd name="T5" fmla="*/ 218 h 218"/>
                <a:gd name="T6" fmla="*/ 50 w 84"/>
                <a:gd name="T7" fmla="*/ 218 h 218"/>
                <a:gd name="T8" fmla="*/ 0 w 84"/>
                <a:gd name="T9" fmla="*/ 9 h 218"/>
              </a:gdLst>
              <a:ahLst/>
              <a:cxnLst>
                <a:cxn ang="0">
                  <a:pos x="T0" y="T1"/>
                </a:cxn>
                <a:cxn ang="0">
                  <a:pos x="T2" y="T3"/>
                </a:cxn>
                <a:cxn ang="0">
                  <a:pos x="T4" y="T5"/>
                </a:cxn>
                <a:cxn ang="0">
                  <a:pos x="T6" y="T7"/>
                </a:cxn>
                <a:cxn ang="0">
                  <a:pos x="T8" y="T9"/>
                </a:cxn>
              </a:cxnLst>
              <a:rect l="0" t="0" r="r" b="b"/>
              <a:pathLst>
                <a:path w="84" h="218">
                  <a:moveTo>
                    <a:pt x="0" y="9"/>
                  </a:moveTo>
                  <a:cubicBezTo>
                    <a:pt x="11" y="6"/>
                    <a:pt x="22" y="3"/>
                    <a:pt x="33" y="0"/>
                  </a:cubicBezTo>
                  <a:cubicBezTo>
                    <a:pt x="66" y="71"/>
                    <a:pt x="77" y="141"/>
                    <a:pt x="84" y="218"/>
                  </a:cubicBezTo>
                  <a:cubicBezTo>
                    <a:pt x="50" y="218"/>
                    <a:pt x="50" y="218"/>
                    <a:pt x="50" y="218"/>
                  </a:cubicBezTo>
                  <a:cubicBezTo>
                    <a:pt x="42" y="144"/>
                    <a:pt x="31" y="77"/>
                    <a:pt x="0" y="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70" name="Freeform 43"/>
            <p:cNvSpPr>
              <a:spLocks/>
            </p:cNvSpPr>
            <p:nvPr/>
          </p:nvSpPr>
          <p:spPr bwMode="auto">
            <a:xfrm>
              <a:off x="8899525" y="3616325"/>
              <a:ext cx="160338" cy="738188"/>
            </a:xfrm>
            <a:custGeom>
              <a:avLst/>
              <a:gdLst>
                <a:gd name="T0" fmla="*/ 85 w 101"/>
                <a:gd name="T1" fmla="*/ 465 h 465"/>
                <a:gd name="T2" fmla="*/ 12 w 101"/>
                <a:gd name="T3" fmla="*/ 465 h 465"/>
                <a:gd name="T4" fmla="*/ 0 w 101"/>
                <a:gd name="T5" fmla="*/ 0 h 465"/>
                <a:gd name="T6" fmla="*/ 101 w 101"/>
                <a:gd name="T7" fmla="*/ 0 h 465"/>
                <a:gd name="T8" fmla="*/ 85 w 101"/>
                <a:gd name="T9" fmla="*/ 465 h 465"/>
              </a:gdLst>
              <a:ahLst/>
              <a:cxnLst>
                <a:cxn ang="0">
                  <a:pos x="T0" y="T1"/>
                </a:cxn>
                <a:cxn ang="0">
                  <a:pos x="T2" y="T3"/>
                </a:cxn>
                <a:cxn ang="0">
                  <a:pos x="T4" y="T5"/>
                </a:cxn>
                <a:cxn ang="0">
                  <a:pos x="T6" y="T7"/>
                </a:cxn>
                <a:cxn ang="0">
                  <a:pos x="T8" y="T9"/>
                </a:cxn>
              </a:cxnLst>
              <a:rect l="0" t="0" r="r" b="b"/>
              <a:pathLst>
                <a:path w="101" h="465">
                  <a:moveTo>
                    <a:pt x="85" y="465"/>
                  </a:moveTo>
                  <a:lnTo>
                    <a:pt x="12" y="465"/>
                  </a:lnTo>
                  <a:lnTo>
                    <a:pt x="0" y="0"/>
                  </a:lnTo>
                  <a:lnTo>
                    <a:pt x="101" y="0"/>
                  </a:lnTo>
                  <a:lnTo>
                    <a:pt x="85" y="465"/>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71" name="Freeform 44"/>
            <p:cNvSpPr>
              <a:spLocks/>
            </p:cNvSpPr>
            <p:nvPr/>
          </p:nvSpPr>
          <p:spPr bwMode="auto">
            <a:xfrm>
              <a:off x="9066213" y="3616325"/>
              <a:ext cx="163513" cy="738188"/>
            </a:xfrm>
            <a:custGeom>
              <a:avLst/>
              <a:gdLst>
                <a:gd name="T0" fmla="*/ 91 w 103"/>
                <a:gd name="T1" fmla="*/ 465 h 465"/>
                <a:gd name="T2" fmla="*/ 18 w 103"/>
                <a:gd name="T3" fmla="*/ 465 h 465"/>
                <a:gd name="T4" fmla="*/ 0 w 103"/>
                <a:gd name="T5" fmla="*/ 0 h 465"/>
                <a:gd name="T6" fmla="*/ 103 w 103"/>
                <a:gd name="T7" fmla="*/ 0 h 465"/>
                <a:gd name="T8" fmla="*/ 91 w 103"/>
                <a:gd name="T9" fmla="*/ 465 h 465"/>
              </a:gdLst>
              <a:ahLst/>
              <a:cxnLst>
                <a:cxn ang="0">
                  <a:pos x="T0" y="T1"/>
                </a:cxn>
                <a:cxn ang="0">
                  <a:pos x="T2" y="T3"/>
                </a:cxn>
                <a:cxn ang="0">
                  <a:pos x="T4" y="T5"/>
                </a:cxn>
                <a:cxn ang="0">
                  <a:pos x="T6" y="T7"/>
                </a:cxn>
                <a:cxn ang="0">
                  <a:pos x="T8" y="T9"/>
                </a:cxn>
              </a:cxnLst>
              <a:rect l="0" t="0" r="r" b="b"/>
              <a:pathLst>
                <a:path w="103" h="465">
                  <a:moveTo>
                    <a:pt x="91" y="465"/>
                  </a:moveTo>
                  <a:lnTo>
                    <a:pt x="18" y="465"/>
                  </a:lnTo>
                  <a:lnTo>
                    <a:pt x="0" y="0"/>
                  </a:lnTo>
                  <a:lnTo>
                    <a:pt x="103" y="0"/>
                  </a:lnTo>
                  <a:lnTo>
                    <a:pt x="91" y="465"/>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72" name="Freeform 45"/>
            <p:cNvSpPr>
              <a:spLocks/>
            </p:cNvSpPr>
            <p:nvPr/>
          </p:nvSpPr>
          <p:spPr bwMode="auto">
            <a:xfrm>
              <a:off x="8716963" y="3552825"/>
              <a:ext cx="79375" cy="88900"/>
            </a:xfrm>
            <a:custGeom>
              <a:avLst/>
              <a:gdLst>
                <a:gd name="T0" fmla="*/ 0 w 25"/>
                <a:gd name="T1" fmla="*/ 0 h 28"/>
                <a:gd name="T2" fmla="*/ 0 w 25"/>
                <a:gd name="T3" fmla="*/ 15 h 28"/>
                <a:gd name="T4" fmla="*/ 13 w 25"/>
                <a:gd name="T5" fmla="*/ 28 h 28"/>
                <a:gd name="T6" fmla="*/ 25 w 25"/>
                <a:gd name="T7" fmla="*/ 15 h 28"/>
                <a:gd name="T8" fmla="*/ 25 w 25"/>
                <a:gd name="T9" fmla="*/ 0 h 28"/>
                <a:gd name="T10" fmla="*/ 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0" y="0"/>
                  </a:moveTo>
                  <a:cubicBezTo>
                    <a:pt x="0" y="15"/>
                    <a:pt x="0" y="15"/>
                    <a:pt x="0" y="15"/>
                  </a:cubicBezTo>
                  <a:cubicBezTo>
                    <a:pt x="0" y="22"/>
                    <a:pt x="6" y="28"/>
                    <a:pt x="13" y="28"/>
                  </a:cubicBezTo>
                  <a:cubicBezTo>
                    <a:pt x="20" y="28"/>
                    <a:pt x="25" y="22"/>
                    <a:pt x="25" y="15"/>
                  </a:cubicBezTo>
                  <a:cubicBezTo>
                    <a:pt x="25" y="0"/>
                    <a:pt x="25" y="0"/>
                    <a:pt x="25" y="0"/>
                  </a:cubicBezTo>
                  <a:lnTo>
                    <a:pt x="0" y="0"/>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73" name="Freeform 46"/>
            <p:cNvSpPr>
              <a:spLocks/>
            </p:cNvSpPr>
            <p:nvPr/>
          </p:nvSpPr>
          <p:spPr bwMode="auto">
            <a:xfrm>
              <a:off x="9336088" y="3552825"/>
              <a:ext cx="82550" cy="88900"/>
            </a:xfrm>
            <a:custGeom>
              <a:avLst/>
              <a:gdLst>
                <a:gd name="T0" fmla="*/ 0 w 26"/>
                <a:gd name="T1" fmla="*/ 0 h 28"/>
                <a:gd name="T2" fmla="*/ 0 w 26"/>
                <a:gd name="T3" fmla="*/ 15 h 28"/>
                <a:gd name="T4" fmla="*/ 13 w 26"/>
                <a:gd name="T5" fmla="*/ 28 h 28"/>
                <a:gd name="T6" fmla="*/ 26 w 26"/>
                <a:gd name="T7" fmla="*/ 15 h 28"/>
                <a:gd name="T8" fmla="*/ 26 w 26"/>
                <a:gd name="T9" fmla="*/ 0 h 28"/>
                <a:gd name="T10" fmla="*/ 0 w 26"/>
                <a:gd name="T11" fmla="*/ 0 h 28"/>
              </a:gdLst>
              <a:ahLst/>
              <a:cxnLst>
                <a:cxn ang="0">
                  <a:pos x="T0" y="T1"/>
                </a:cxn>
                <a:cxn ang="0">
                  <a:pos x="T2" y="T3"/>
                </a:cxn>
                <a:cxn ang="0">
                  <a:pos x="T4" y="T5"/>
                </a:cxn>
                <a:cxn ang="0">
                  <a:pos x="T6" y="T7"/>
                </a:cxn>
                <a:cxn ang="0">
                  <a:pos x="T8" y="T9"/>
                </a:cxn>
                <a:cxn ang="0">
                  <a:pos x="T10" y="T11"/>
                </a:cxn>
              </a:cxnLst>
              <a:rect l="0" t="0" r="r" b="b"/>
              <a:pathLst>
                <a:path w="26" h="28">
                  <a:moveTo>
                    <a:pt x="0" y="0"/>
                  </a:moveTo>
                  <a:cubicBezTo>
                    <a:pt x="0" y="15"/>
                    <a:pt x="0" y="15"/>
                    <a:pt x="0" y="15"/>
                  </a:cubicBezTo>
                  <a:cubicBezTo>
                    <a:pt x="0" y="22"/>
                    <a:pt x="6" y="28"/>
                    <a:pt x="13" y="28"/>
                  </a:cubicBezTo>
                  <a:cubicBezTo>
                    <a:pt x="20" y="28"/>
                    <a:pt x="26" y="22"/>
                    <a:pt x="26" y="15"/>
                  </a:cubicBezTo>
                  <a:cubicBezTo>
                    <a:pt x="26" y="0"/>
                    <a:pt x="26" y="0"/>
                    <a:pt x="26" y="0"/>
                  </a:cubicBezTo>
                  <a:lnTo>
                    <a:pt x="0" y="0"/>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74" name="Freeform 47"/>
            <p:cNvSpPr>
              <a:spLocks/>
            </p:cNvSpPr>
            <p:nvPr/>
          </p:nvSpPr>
          <p:spPr bwMode="auto">
            <a:xfrm>
              <a:off x="8861425" y="2814638"/>
              <a:ext cx="406400" cy="801688"/>
            </a:xfrm>
            <a:custGeom>
              <a:avLst/>
              <a:gdLst>
                <a:gd name="T0" fmla="*/ 170 w 256"/>
                <a:gd name="T1" fmla="*/ 0 h 505"/>
                <a:gd name="T2" fmla="*/ 129 w 256"/>
                <a:gd name="T3" fmla="*/ 315 h 505"/>
                <a:gd name="T4" fmla="*/ 89 w 256"/>
                <a:gd name="T5" fmla="*/ 0 h 505"/>
                <a:gd name="T6" fmla="*/ 0 w 256"/>
                <a:gd name="T7" fmla="*/ 24 h 505"/>
                <a:gd name="T8" fmla="*/ 6 w 256"/>
                <a:gd name="T9" fmla="*/ 505 h 505"/>
                <a:gd name="T10" fmla="*/ 252 w 256"/>
                <a:gd name="T11" fmla="*/ 505 h 505"/>
                <a:gd name="T12" fmla="*/ 256 w 256"/>
                <a:gd name="T13" fmla="*/ 24 h 505"/>
                <a:gd name="T14" fmla="*/ 170 w 256"/>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505">
                  <a:moveTo>
                    <a:pt x="170" y="0"/>
                  </a:moveTo>
                  <a:lnTo>
                    <a:pt x="129" y="315"/>
                  </a:lnTo>
                  <a:lnTo>
                    <a:pt x="89" y="0"/>
                  </a:lnTo>
                  <a:lnTo>
                    <a:pt x="0" y="24"/>
                  </a:lnTo>
                  <a:lnTo>
                    <a:pt x="6" y="505"/>
                  </a:lnTo>
                  <a:lnTo>
                    <a:pt x="252" y="505"/>
                  </a:lnTo>
                  <a:lnTo>
                    <a:pt x="256" y="24"/>
                  </a:lnTo>
                  <a:lnTo>
                    <a:pt x="17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75" name="Freeform 48"/>
            <p:cNvSpPr>
              <a:spLocks/>
            </p:cNvSpPr>
            <p:nvPr/>
          </p:nvSpPr>
          <p:spPr bwMode="auto">
            <a:xfrm>
              <a:off x="9169400" y="2586038"/>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76" name="Freeform 49"/>
            <p:cNvSpPr>
              <a:spLocks/>
            </p:cNvSpPr>
            <p:nvPr/>
          </p:nvSpPr>
          <p:spPr bwMode="auto">
            <a:xfrm>
              <a:off x="9169400" y="25828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77" name="Freeform 50"/>
            <p:cNvSpPr>
              <a:spLocks/>
            </p:cNvSpPr>
            <p:nvPr/>
          </p:nvSpPr>
          <p:spPr bwMode="auto">
            <a:xfrm>
              <a:off x="9163050" y="25733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78" name="Freeform 51"/>
            <p:cNvSpPr>
              <a:spLocks/>
            </p:cNvSpPr>
            <p:nvPr/>
          </p:nvSpPr>
          <p:spPr bwMode="auto">
            <a:xfrm>
              <a:off x="9166225" y="25765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79" name="Freeform 52"/>
            <p:cNvSpPr>
              <a:spLocks/>
            </p:cNvSpPr>
            <p:nvPr/>
          </p:nvSpPr>
          <p:spPr bwMode="auto">
            <a:xfrm>
              <a:off x="8964613" y="25733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80" name="Freeform 53"/>
            <p:cNvSpPr>
              <a:spLocks/>
            </p:cNvSpPr>
            <p:nvPr/>
          </p:nvSpPr>
          <p:spPr bwMode="auto">
            <a:xfrm>
              <a:off x="9169400" y="258921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81" name="Freeform 54"/>
            <p:cNvSpPr>
              <a:spLocks/>
            </p:cNvSpPr>
            <p:nvPr/>
          </p:nvSpPr>
          <p:spPr bwMode="auto">
            <a:xfrm>
              <a:off x="9169400" y="259556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82" name="Rectangle 55"/>
            <p:cNvSpPr>
              <a:spLocks noChangeArrowheads="1"/>
            </p:cNvSpPr>
            <p:nvPr/>
          </p:nvSpPr>
          <p:spPr bwMode="auto">
            <a:xfrm>
              <a:off x="9159875" y="2570163"/>
              <a:ext cx="1588" cy="1588"/>
            </a:xfrm>
            <a:prstGeom prst="rect">
              <a:avLst/>
            </a:prstGeom>
            <a:solidFill>
              <a:srgbClr val="FFD60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83" name="Freeform 56"/>
            <p:cNvSpPr>
              <a:spLocks/>
            </p:cNvSpPr>
            <p:nvPr/>
          </p:nvSpPr>
          <p:spPr bwMode="auto">
            <a:xfrm>
              <a:off x="8956675" y="25923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84" name="Freeform 57"/>
            <p:cNvSpPr>
              <a:spLocks/>
            </p:cNvSpPr>
            <p:nvPr/>
          </p:nvSpPr>
          <p:spPr bwMode="auto">
            <a:xfrm>
              <a:off x="8959850" y="25828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85" name="Freeform 58"/>
            <p:cNvSpPr>
              <a:spLocks/>
            </p:cNvSpPr>
            <p:nvPr/>
          </p:nvSpPr>
          <p:spPr bwMode="auto">
            <a:xfrm>
              <a:off x="8959850" y="2576513"/>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86" name="Freeform 59"/>
            <p:cNvSpPr>
              <a:spLocks/>
            </p:cNvSpPr>
            <p:nvPr/>
          </p:nvSpPr>
          <p:spPr bwMode="auto">
            <a:xfrm>
              <a:off x="8956675" y="2586038"/>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87" name="Freeform 60"/>
            <p:cNvSpPr>
              <a:spLocks/>
            </p:cNvSpPr>
            <p:nvPr/>
          </p:nvSpPr>
          <p:spPr bwMode="auto">
            <a:xfrm>
              <a:off x="8937625" y="2560638"/>
              <a:ext cx="250825" cy="223838"/>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88" name="Freeform 61"/>
            <p:cNvSpPr>
              <a:spLocks noEditPoints="1"/>
            </p:cNvSpPr>
            <p:nvPr/>
          </p:nvSpPr>
          <p:spPr bwMode="auto">
            <a:xfrm>
              <a:off x="8959850" y="2605088"/>
              <a:ext cx="215900" cy="71438"/>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89" name="Oval 62"/>
            <p:cNvSpPr>
              <a:spLocks noChangeArrowheads="1"/>
            </p:cNvSpPr>
            <p:nvPr/>
          </p:nvSpPr>
          <p:spPr bwMode="auto">
            <a:xfrm>
              <a:off x="8964613" y="2614613"/>
              <a:ext cx="6350" cy="635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90" name="Oval 63"/>
            <p:cNvSpPr>
              <a:spLocks noChangeArrowheads="1"/>
            </p:cNvSpPr>
            <p:nvPr/>
          </p:nvSpPr>
          <p:spPr bwMode="auto">
            <a:xfrm>
              <a:off x="9163050" y="2614613"/>
              <a:ext cx="6350" cy="635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91" name="Freeform 67"/>
            <p:cNvSpPr>
              <a:spLocks/>
            </p:cNvSpPr>
            <p:nvPr/>
          </p:nvSpPr>
          <p:spPr bwMode="auto">
            <a:xfrm>
              <a:off x="9766300" y="2736850"/>
              <a:ext cx="157163" cy="169863"/>
            </a:xfrm>
            <a:custGeom>
              <a:avLst/>
              <a:gdLst>
                <a:gd name="T0" fmla="*/ 0 w 99"/>
                <a:gd name="T1" fmla="*/ 10 h 107"/>
                <a:gd name="T2" fmla="*/ 10 w 99"/>
                <a:gd name="T3" fmla="*/ 0 h 107"/>
                <a:gd name="T4" fmla="*/ 89 w 99"/>
                <a:gd name="T5" fmla="*/ 0 h 107"/>
                <a:gd name="T6" fmla="*/ 99 w 99"/>
                <a:gd name="T7" fmla="*/ 10 h 107"/>
                <a:gd name="T8" fmla="*/ 72 w 99"/>
                <a:gd name="T9" fmla="*/ 99 h 107"/>
                <a:gd name="T10" fmla="*/ 36 w 99"/>
                <a:gd name="T11" fmla="*/ 107 h 107"/>
                <a:gd name="T12" fmla="*/ 6 w 99"/>
                <a:gd name="T13" fmla="*/ 65 h 107"/>
                <a:gd name="T14" fmla="*/ 0 w 99"/>
                <a:gd name="T15" fmla="*/ 10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07">
                  <a:moveTo>
                    <a:pt x="0" y="10"/>
                  </a:moveTo>
                  <a:lnTo>
                    <a:pt x="10" y="0"/>
                  </a:lnTo>
                  <a:lnTo>
                    <a:pt x="89" y="0"/>
                  </a:lnTo>
                  <a:lnTo>
                    <a:pt x="99" y="10"/>
                  </a:lnTo>
                  <a:lnTo>
                    <a:pt x="72" y="99"/>
                  </a:lnTo>
                  <a:lnTo>
                    <a:pt x="36" y="107"/>
                  </a:lnTo>
                  <a:lnTo>
                    <a:pt x="6" y="65"/>
                  </a:lnTo>
                  <a:lnTo>
                    <a:pt x="0" y="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92" name="Freeform 68"/>
            <p:cNvSpPr>
              <a:spLocks/>
            </p:cNvSpPr>
            <p:nvPr/>
          </p:nvSpPr>
          <p:spPr bwMode="auto">
            <a:xfrm>
              <a:off x="9675813" y="4335463"/>
              <a:ext cx="157163" cy="79375"/>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93" name="Freeform 69"/>
            <p:cNvSpPr>
              <a:spLocks/>
            </p:cNvSpPr>
            <p:nvPr/>
          </p:nvSpPr>
          <p:spPr bwMode="auto">
            <a:xfrm>
              <a:off x="9653588" y="3484563"/>
              <a:ext cx="201613" cy="866775"/>
            </a:xfrm>
            <a:custGeom>
              <a:avLst/>
              <a:gdLst>
                <a:gd name="T0" fmla="*/ 99 w 127"/>
                <a:gd name="T1" fmla="*/ 546 h 546"/>
                <a:gd name="T2" fmla="*/ 24 w 127"/>
                <a:gd name="T3" fmla="*/ 546 h 546"/>
                <a:gd name="T4" fmla="*/ 0 w 127"/>
                <a:gd name="T5" fmla="*/ 0 h 546"/>
                <a:gd name="T6" fmla="*/ 127 w 127"/>
                <a:gd name="T7" fmla="*/ 0 h 546"/>
                <a:gd name="T8" fmla="*/ 99 w 127"/>
                <a:gd name="T9" fmla="*/ 546 h 546"/>
              </a:gdLst>
              <a:ahLst/>
              <a:cxnLst>
                <a:cxn ang="0">
                  <a:pos x="T0" y="T1"/>
                </a:cxn>
                <a:cxn ang="0">
                  <a:pos x="T2" y="T3"/>
                </a:cxn>
                <a:cxn ang="0">
                  <a:pos x="T4" y="T5"/>
                </a:cxn>
                <a:cxn ang="0">
                  <a:pos x="T6" y="T7"/>
                </a:cxn>
                <a:cxn ang="0">
                  <a:pos x="T8" y="T9"/>
                </a:cxn>
              </a:cxnLst>
              <a:rect l="0" t="0" r="r" b="b"/>
              <a:pathLst>
                <a:path w="127" h="546">
                  <a:moveTo>
                    <a:pt x="99" y="546"/>
                  </a:moveTo>
                  <a:lnTo>
                    <a:pt x="24" y="546"/>
                  </a:lnTo>
                  <a:lnTo>
                    <a:pt x="0" y="0"/>
                  </a:lnTo>
                  <a:lnTo>
                    <a:pt x="127" y="0"/>
                  </a:lnTo>
                  <a:lnTo>
                    <a:pt x="99" y="54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94" name="Freeform 70"/>
            <p:cNvSpPr>
              <a:spLocks/>
            </p:cNvSpPr>
            <p:nvPr/>
          </p:nvSpPr>
          <p:spPr bwMode="auto">
            <a:xfrm>
              <a:off x="9829800" y="3484563"/>
              <a:ext cx="201613" cy="866775"/>
            </a:xfrm>
            <a:custGeom>
              <a:avLst/>
              <a:gdLst>
                <a:gd name="T0" fmla="*/ 103 w 127"/>
                <a:gd name="T1" fmla="*/ 546 h 546"/>
                <a:gd name="T2" fmla="*/ 28 w 127"/>
                <a:gd name="T3" fmla="*/ 546 h 546"/>
                <a:gd name="T4" fmla="*/ 0 w 127"/>
                <a:gd name="T5" fmla="*/ 0 h 546"/>
                <a:gd name="T6" fmla="*/ 127 w 127"/>
                <a:gd name="T7" fmla="*/ 0 h 546"/>
                <a:gd name="T8" fmla="*/ 103 w 127"/>
                <a:gd name="T9" fmla="*/ 546 h 546"/>
              </a:gdLst>
              <a:ahLst/>
              <a:cxnLst>
                <a:cxn ang="0">
                  <a:pos x="T0" y="T1"/>
                </a:cxn>
                <a:cxn ang="0">
                  <a:pos x="T2" y="T3"/>
                </a:cxn>
                <a:cxn ang="0">
                  <a:pos x="T4" y="T5"/>
                </a:cxn>
                <a:cxn ang="0">
                  <a:pos x="T6" y="T7"/>
                </a:cxn>
                <a:cxn ang="0">
                  <a:pos x="T8" y="T9"/>
                </a:cxn>
              </a:cxnLst>
              <a:rect l="0" t="0" r="r" b="b"/>
              <a:pathLst>
                <a:path w="127" h="546">
                  <a:moveTo>
                    <a:pt x="103" y="546"/>
                  </a:moveTo>
                  <a:lnTo>
                    <a:pt x="28" y="546"/>
                  </a:lnTo>
                  <a:lnTo>
                    <a:pt x="0" y="0"/>
                  </a:lnTo>
                  <a:lnTo>
                    <a:pt x="127" y="0"/>
                  </a:lnTo>
                  <a:lnTo>
                    <a:pt x="103" y="54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95" name="Freeform 71"/>
            <p:cNvSpPr>
              <a:spLocks/>
            </p:cNvSpPr>
            <p:nvPr/>
          </p:nvSpPr>
          <p:spPr bwMode="auto">
            <a:xfrm>
              <a:off x="9858375" y="4335463"/>
              <a:ext cx="157163" cy="79375"/>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96" name="Freeform 72"/>
            <p:cNvSpPr>
              <a:spLocks/>
            </p:cNvSpPr>
            <p:nvPr/>
          </p:nvSpPr>
          <p:spPr bwMode="auto">
            <a:xfrm>
              <a:off x="9750425" y="2755900"/>
              <a:ext cx="195263" cy="530225"/>
            </a:xfrm>
            <a:custGeom>
              <a:avLst/>
              <a:gdLst>
                <a:gd name="T0" fmla="*/ 123 w 123"/>
                <a:gd name="T1" fmla="*/ 71 h 334"/>
                <a:gd name="T2" fmla="*/ 62 w 123"/>
                <a:gd name="T3" fmla="*/ 0 h 334"/>
                <a:gd name="T4" fmla="*/ 0 w 123"/>
                <a:gd name="T5" fmla="*/ 65 h 334"/>
                <a:gd name="T6" fmla="*/ 46 w 123"/>
                <a:gd name="T7" fmla="*/ 308 h 334"/>
                <a:gd name="T8" fmla="*/ 58 w 123"/>
                <a:gd name="T9" fmla="*/ 334 h 334"/>
                <a:gd name="T10" fmla="*/ 72 w 123"/>
                <a:gd name="T11" fmla="*/ 308 h 334"/>
                <a:gd name="T12" fmla="*/ 123 w 123"/>
                <a:gd name="T13" fmla="*/ 71 h 334"/>
              </a:gdLst>
              <a:ahLst/>
              <a:cxnLst>
                <a:cxn ang="0">
                  <a:pos x="T0" y="T1"/>
                </a:cxn>
                <a:cxn ang="0">
                  <a:pos x="T2" y="T3"/>
                </a:cxn>
                <a:cxn ang="0">
                  <a:pos x="T4" y="T5"/>
                </a:cxn>
                <a:cxn ang="0">
                  <a:pos x="T6" y="T7"/>
                </a:cxn>
                <a:cxn ang="0">
                  <a:pos x="T8" y="T9"/>
                </a:cxn>
                <a:cxn ang="0">
                  <a:pos x="T10" y="T11"/>
                </a:cxn>
                <a:cxn ang="0">
                  <a:pos x="T12" y="T13"/>
                </a:cxn>
              </a:cxnLst>
              <a:rect l="0" t="0" r="r" b="b"/>
              <a:pathLst>
                <a:path w="123" h="334">
                  <a:moveTo>
                    <a:pt x="123" y="71"/>
                  </a:moveTo>
                  <a:lnTo>
                    <a:pt x="62" y="0"/>
                  </a:lnTo>
                  <a:lnTo>
                    <a:pt x="0" y="65"/>
                  </a:lnTo>
                  <a:lnTo>
                    <a:pt x="46" y="308"/>
                  </a:lnTo>
                  <a:lnTo>
                    <a:pt x="58" y="334"/>
                  </a:lnTo>
                  <a:lnTo>
                    <a:pt x="72" y="308"/>
                  </a:lnTo>
                  <a:lnTo>
                    <a:pt x="123" y="71"/>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97" name="Freeform 73"/>
            <p:cNvSpPr>
              <a:spLocks/>
            </p:cNvSpPr>
            <p:nvPr/>
          </p:nvSpPr>
          <p:spPr bwMode="auto">
            <a:xfrm>
              <a:off x="9729788" y="2400300"/>
              <a:ext cx="247650" cy="311150"/>
            </a:xfrm>
            <a:custGeom>
              <a:avLst/>
              <a:gdLst>
                <a:gd name="T0" fmla="*/ 68 w 77"/>
                <a:gd name="T1" fmla="*/ 59 h 97"/>
                <a:gd name="T2" fmla="*/ 28 w 77"/>
                <a:gd name="T3" fmla="*/ 90 h 97"/>
                <a:gd name="T4" fmla="*/ 8 w 77"/>
                <a:gd name="T5" fmla="*/ 39 h 97"/>
                <a:gd name="T6" fmla="*/ 57 w 77"/>
                <a:gd name="T7" fmla="*/ 6 h 97"/>
                <a:gd name="T8" fmla="*/ 68 w 77"/>
                <a:gd name="T9" fmla="*/ 59 h 97"/>
              </a:gdLst>
              <a:ahLst/>
              <a:cxnLst>
                <a:cxn ang="0">
                  <a:pos x="T0" y="T1"/>
                </a:cxn>
                <a:cxn ang="0">
                  <a:pos x="T2" y="T3"/>
                </a:cxn>
                <a:cxn ang="0">
                  <a:pos x="T4" y="T5"/>
                </a:cxn>
                <a:cxn ang="0">
                  <a:pos x="T6" y="T7"/>
                </a:cxn>
                <a:cxn ang="0">
                  <a:pos x="T8" y="T9"/>
                </a:cxn>
              </a:cxnLst>
              <a:rect l="0" t="0" r="r" b="b"/>
              <a:pathLst>
                <a:path w="77" h="97">
                  <a:moveTo>
                    <a:pt x="68" y="59"/>
                  </a:moveTo>
                  <a:cubicBezTo>
                    <a:pt x="54" y="97"/>
                    <a:pt x="46" y="96"/>
                    <a:pt x="28" y="90"/>
                  </a:cubicBezTo>
                  <a:cubicBezTo>
                    <a:pt x="9" y="84"/>
                    <a:pt x="0" y="61"/>
                    <a:pt x="8" y="39"/>
                  </a:cubicBezTo>
                  <a:cubicBezTo>
                    <a:pt x="15" y="17"/>
                    <a:pt x="39" y="0"/>
                    <a:pt x="57" y="6"/>
                  </a:cubicBezTo>
                  <a:cubicBezTo>
                    <a:pt x="76" y="12"/>
                    <a:pt x="77" y="37"/>
                    <a:pt x="68" y="59"/>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98" name="Freeform 74"/>
            <p:cNvSpPr>
              <a:spLocks/>
            </p:cNvSpPr>
            <p:nvPr/>
          </p:nvSpPr>
          <p:spPr bwMode="auto">
            <a:xfrm>
              <a:off x="9685338" y="2387600"/>
              <a:ext cx="276225" cy="339725"/>
            </a:xfrm>
            <a:custGeom>
              <a:avLst/>
              <a:gdLst>
                <a:gd name="T0" fmla="*/ 74 w 86"/>
                <a:gd name="T1" fmla="*/ 22 h 106"/>
                <a:gd name="T2" fmla="*/ 62 w 86"/>
                <a:gd name="T3" fmla="*/ 90 h 106"/>
                <a:gd name="T4" fmla="*/ 25 w 86"/>
                <a:gd name="T5" fmla="*/ 87 h 106"/>
                <a:gd name="T6" fmla="*/ 25 w 86"/>
                <a:gd name="T7" fmla="*/ 8 h 106"/>
                <a:gd name="T8" fmla="*/ 74 w 86"/>
                <a:gd name="T9" fmla="*/ 22 h 106"/>
              </a:gdLst>
              <a:ahLst/>
              <a:cxnLst>
                <a:cxn ang="0">
                  <a:pos x="T0" y="T1"/>
                </a:cxn>
                <a:cxn ang="0">
                  <a:pos x="T2" y="T3"/>
                </a:cxn>
                <a:cxn ang="0">
                  <a:pos x="T4" y="T5"/>
                </a:cxn>
                <a:cxn ang="0">
                  <a:pos x="T6" y="T7"/>
                </a:cxn>
                <a:cxn ang="0">
                  <a:pos x="T8" y="T9"/>
                </a:cxn>
              </a:cxnLst>
              <a:rect l="0" t="0" r="r" b="b"/>
              <a:pathLst>
                <a:path w="86" h="106">
                  <a:moveTo>
                    <a:pt x="74" y="22"/>
                  </a:moveTo>
                  <a:cubicBezTo>
                    <a:pt x="86" y="41"/>
                    <a:pt x="77" y="81"/>
                    <a:pt x="62" y="90"/>
                  </a:cubicBezTo>
                  <a:cubicBezTo>
                    <a:pt x="48" y="98"/>
                    <a:pt x="36" y="106"/>
                    <a:pt x="25" y="87"/>
                  </a:cubicBezTo>
                  <a:cubicBezTo>
                    <a:pt x="14" y="68"/>
                    <a:pt x="0" y="19"/>
                    <a:pt x="25" y="8"/>
                  </a:cubicBezTo>
                  <a:cubicBezTo>
                    <a:pt x="40" y="0"/>
                    <a:pt x="63" y="3"/>
                    <a:pt x="74" y="22"/>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99" name="Freeform 75"/>
            <p:cNvSpPr>
              <a:spLocks/>
            </p:cNvSpPr>
            <p:nvPr/>
          </p:nvSpPr>
          <p:spPr bwMode="auto">
            <a:xfrm>
              <a:off x="9782175" y="2636838"/>
              <a:ext cx="125413" cy="150813"/>
            </a:xfrm>
            <a:custGeom>
              <a:avLst/>
              <a:gdLst>
                <a:gd name="T0" fmla="*/ 79 w 79"/>
                <a:gd name="T1" fmla="*/ 63 h 95"/>
                <a:gd name="T2" fmla="*/ 38 w 79"/>
                <a:gd name="T3" fmla="*/ 95 h 95"/>
                <a:gd name="T4" fmla="*/ 0 w 79"/>
                <a:gd name="T5" fmla="*/ 63 h 95"/>
                <a:gd name="T6" fmla="*/ 0 w 79"/>
                <a:gd name="T7" fmla="*/ 0 h 95"/>
                <a:gd name="T8" fmla="*/ 79 w 79"/>
                <a:gd name="T9" fmla="*/ 0 h 95"/>
                <a:gd name="T10" fmla="*/ 79 w 79"/>
                <a:gd name="T11" fmla="*/ 63 h 95"/>
              </a:gdLst>
              <a:ahLst/>
              <a:cxnLst>
                <a:cxn ang="0">
                  <a:pos x="T0" y="T1"/>
                </a:cxn>
                <a:cxn ang="0">
                  <a:pos x="T2" y="T3"/>
                </a:cxn>
                <a:cxn ang="0">
                  <a:pos x="T4" y="T5"/>
                </a:cxn>
                <a:cxn ang="0">
                  <a:pos x="T6" y="T7"/>
                </a:cxn>
                <a:cxn ang="0">
                  <a:pos x="T8" y="T9"/>
                </a:cxn>
                <a:cxn ang="0">
                  <a:pos x="T10" y="T11"/>
                </a:cxn>
              </a:cxnLst>
              <a:rect l="0" t="0" r="r" b="b"/>
              <a:pathLst>
                <a:path w="79" h="95">
                  <a:moveTo>
                    <a:pt x="79" y="63"/>
                  </a:moveTo>
                  <a:lnTo>
                    <a:pt x="38" y="95"/>
                  </a:lnTo>
                  <a:lnTo>
                    <a:pt x="0" y="63"/>
                  </a:lnTo>
                  <a:lnTo>
                    <a:pt x="0" y="0"/>
                  </a:lnTo>
                  <a:lnTo>
                    <a:pt x="79" y="0"/>
                  </a:lnTo>
                  <a:lnTo>
                    <a:pt x="79" y="63"/>
                  </a:lnTo>
                  <a:close/>
                </a:path>
              </a:pathLst>
            </a:custGeom>
            <a:solidFill>
              <a:srgbClr val="C3A47C"/>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00" name="Freeform 76"/>
            <p:cNvSpPr>
              <a:spLocks/>
            </p:cNvSpPr>
            <p:nvPr/>
          </p:nvSpPr>
          <p:spPr bwMode="auto">
            <a:xfrm>
              <a:off x="9480550" y="2774950"/>
              <a:ext cx="269875" cy="700088"/>
            </a:xfrm>
            <a:custGeom>
              <a:avLst/>
              <a:gdLst>
                <a:gd name="T0" fmla="*/ 84 w 84"/>
                <a:gd name="T1" fmla="*/ 9 h 218"/>
                <a:gd name="T2" fmla="*/ 51 w 84"/>
                <a:gd name="T3" fmla="*/ 0 h 218"/>
                <a:gd name="T4" fmla="*/ 0 w 84"/>
                <a:gd name="T5" fmla="*/ 218 h 218"/>
                <a:gd name="T6" fmla="*/ 34 w 84"/>
                <a:gd name="T7" fmla="*/ 218 h 218"/>
                <a:gd name="T8" fmla="*/ 84 w 84"/>
                <a:gd name="T9" fmla="*/ 9 h 218"/>
              </a:gdLst>
              <a:ahLst/>
              <a:cxnLst>
                <a:cxn ang="0">
                  <a:pos x="T0" y="T1"/>
                </a:cxn>
                <a:cxn ang="0">
                  <a:pos x="T2" y="T3"/>
                </a:cxn>
                <a:cxn ang="0">
                  <a:pos x="T4" y="T5"/>
                </a:cxn>
                <a:cxn ang="0">
                  <a:pos x="T6" y="T7"/>
                </a:cxn>
                <a:cxn ang="0">
                  <a:pos x="T8" y="T9"/>
                </a:cxn>
              </a:cxnLst>
              <a:rect l="0" t="0" r="r" b="b"/>
              <a:pathLst>
                <a:path w="84" h="218">
                  <a:moveTo>
                    <a:pt x="84" y="9"/>
                  </a:moveTo>
                  <a:cubicBezTo>
                    <a:pt x="73" y="6"/>
                    <a:pt x="62" y="3"/>
                    <a:pt x="51" y="0"/>
                  </a:cubicBezTo>
                  <a:cubicBezTo>
                    <a:pt x="18" y="71"/>
                    <a:pt x="7" y="141"/>
                    <a:pt x="0" y="218"/>
                  </a:cubicBezTo>
                  <a:cubicBezTo>
                    <a:pt x="34" y="218"/>
                    <a:pt x="34" y="218"/>
                    <a:pt x="34" y="218"/>
                  </a:cubicBezTo>
                  <a:cubicBezTo>
                    <a:pt x="42" y="144"/>
                    <a:pt x="53" y="77"/>
                    <a:pt x="84" y="9"/>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01" name="Freeform 77"/>
            <p:cNvSpPr>
              <a:spLocks/>
            </p:cNvSpPr>
            <p:nvPr/>
          </p:nvSpPr>
          <p:spPr bwMode="auto">
            <a:xfrm>
              <a:off x="9939338" y="2774950"/>
              <a:ext cx="273050" cy="700088"/>
            </a:xfrm>
            <a:custGeom>
              <a:avLst/>
              <a:gdLst>
                <a:gd name="T0" fmla="*/ 0 w 85"/>
                <a:gd name="T1" fmla="*/ 9 h 218"/>
                <a:gd name="T2" fmla="*/ 34 w 85"/>
                <a:gd name="T3" fmla="*/ 0 h 218"/>
                <a:gd name="T4" fmla="*/ 85 w 85"/>
                <a:gd name="T5" fmla="*/ 218 h 218"/>
                <a:gd name="T6" fmla="*/ 50 w 85"/>
                <a:gd name="T7" fmla="*/ 218 h 218"/>
                <a:gd name="T8" fmla="*/ 0 w 85"/>
                <a:gd name="T9" fmla="*/ 9 h 218"/>
              </a:gdLst>
              <a:ahLst/>
              <a:cxnLst>
                <a:cxn ang="0">
                  <a:pos x="T0" y="T1"/>
                </a:cxn>
                <a:cxn ang="0">
                  <a:pos x="T2" y="T3"/>
                </a:cxn>
                <a:cxn ang="0">
                  <a:pos x="T4" y="T5"/>
                </a:cxn>
                <a:cxn ang="0">
                  <a:pos x="T6" y="T7"/>
                </a:cxn>
                <a:cxn ang="0">
                  <a:pos x="T8" y="T9"/>
                </a:cxn>
              </a:cxnLst>
              <a:rect l="0" t="0" r="r" b="b"/>
              <a:pathLst>
                <a:path w="85" h="218">
                  <a:moveTo>
                    <a:pt x="0" y="9"/>
                  </a:moveTo>
                  <a:cubicBezTo>
                    <a:pt x="12" y="6"/>
                    <a:pt x="23" y="3"/>
                    <a:pt x="34" y="0"/>
                  </a:cubicBezTo>
                  <a:cubicBezTo>
                    <a:pt x="67" y="71"/>
                    <a:pt x="77" y="141"/>
                    <a:pt x="85" y="218"/>
                  </a:cubicBezTo>
                  <a:cubicBezTo>
                    <a:pt x="50" y="218"/>
                    <a:pt x="50" y="218"/>
                    <a:pt x="50" y="218"/>
                  </a:cubicBezTo>
                  <a:cubicBezTo>
                    <a:pt x="42" y="144"/>
                    <a:pt x="32" y="77"/>
                    <a:pt x="0" y="9"/>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02" name="Freeform 78"/>
            <p:cNvSpPr>
              <a:spLocks/>
            </p:cNvSpPr>
            <p:nvPr/>
          </p:nvSpPr>
          <p:spPr bwMode="auto">
            <a:xfrm>
              <a:off x="9493250" y="3475038"/>
              <a:ext cx="82550" cy="90488"/>
            </a:xfrm>
            <a:custGeom>
              <a:avLst/>
              <a:gdLst>
                <a:gd name="T0" fmla="*/ 0 w 26"/>
                <a:gd name="T1" fmla="*/ 0 h 28"/>
                <a:gd name="T2" fmla="*/ 0 w 26"/>
                <a:gd name="T3" fmla="*/ 16 h 28"/>
                <a:gd name="T4" fmla="*/ 13 w 26"/>
                <a:gd name="T5" fmla="*/ 28 h 28"/>
                <a:gd name="T6" fmla="*/ 26 w 26"/>
                <a:gd name="T7" fmla="*/ 16 h 28"/>
                <a:gd name="T8" fmla="*/ 26 w 26"/>
                <a:gd name="T9" fmla="*/ 0 h 28"/>
                <a:gd name="T10" fmla="*/ 0 w 26"/>
                <a:gd name="T11" fmla="*/ 0 h 28"/>
              </a:gdLst>
              <a:ahLst/>
              <a:cxnLst>
                <a:cxn ang="0">
                  <a:pos x="T0" y="T1"/>
                </a:cxn>
                <a:cxn ang="0">
                  <a:pos x="T2" y="T3"/>
                </a:cxn>
                <a:cxn ang="0">
                  <a:pos x="T4" y="T5"/>
                </a:cxn>
                <a:cxn ang="0">
                  <a:pos x="T6" y="T7"/>
                </a:cxn>
                <a:cxn ang="0">
                  <a:pos x="T8" y="T9"/>
                </a:cxn>
                <a:cxn ang="0">
                  <a:pos x="T10" y="T11"/>
                </a:cxn>
              </a:cxnLst>
              <a:rect l="0" t="0" r="r" b="b"/>
              <a:pathLst>
                <a:path w="26" h="28">
                  <a:moveTo>
                    <a:pt x="0" y="0"/>
                  </a:moveTo>
                  <a:cubicBezTo>
                    <a:pt x="0" y="16"/>
                    <a:pt x="0" y="16"/>
                    <a:pt x="0" y="16"/>
                  </a:cubicBezTo>
                  <a:cubicBezTo>
                    <a:pt x="0" y="23"/>
                    <a:pt x="6" y="28"/>
                    <a:pt x="13" y="28"/>
                  </a:cubicBezTo>
                  <a:cubicBezTo>
                    <a:pt x="20" y="28"/>
                    <a:pt x="26" y="23"/>
                    <a:pt x="26" y="16"/>
                  </a:cubicBezTo>
                  <a:cubicBezTo>
                    <a:pt x="26" y="0"/>
                    <a:pt x="26" y="0"/>
                    <a:pt x="26" y="0"/>
                  </a:cubicBezTo>
                  <a:lnTo>
                    <a:pt x="0" y="0"/>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03" name="Freeform 79"/>
            <p:cNvSpPr>
              <a:spLocks/>
            </p:cNvSpPr>
            <p:nvPr/>
          </p:nvSpPr>
          <p:spPr bwMode="auto">
            <a:xfrm>
              <a:off x="10115550" y="3475038"/>
              <a:ext cx="80963" cy="90488"/>
            </a:xfrm>
            <a:custGeom>
              <a:avLst/>
              <a:gdLst>
                <a:gd name="T0" fmla="*/ 0 w 25"/>
                <a:gd name="T1" fmla="*/ 0 h 28"/>
                <a:gd name="T2" fmla="*/ 0 w 25"/>
                <a:gd name="T3" fmla="*/ 16 h 28"/>
                <a:gd name="T4" fmla="*/ 12 w 25"/>
                <a:gd name="T5" fmla="*/ 28 h 28"/>
                <a:gd name="T6" fmla="*/ 25 w 25"/>
                <a:gd name="T7" fmla="*/ 16 h 28"/>
                <a:gd name="T8" fmla="*/ 25 w 25"/>
                <a:gd name="T9" fmla="*/ 0 h 28"/>
                <a:gd name="T10" fmla="*/ 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0" y="0"/>
                  </a:moveTo>
                  <a:cubicBezTo>
                    <a:pt x="0" y="16"/>
                    <a:pt x="0" y="16"/>
                    <a:pt x="0" y="16"/>
                  </a:cubicBezTo>
                  <a:cubicBezTo>
                    <a:pt x="0" y="23"/>
                    <a:pt x="5" y="28"/>
                    <a:pt x="12" y="28"/>
                  </a:cubicBezTo>
                  <a:cubicBezTo>
                    <a:pt x="19" y="28"/>
                    <a:pt x="25" y="23"/>
                    <a:pt x="25" y="16"/>
                  </a:cubicBezTo>
                  <a:cubicBezTo>
                    <a:pt x="25" y="0"/>
                    <a:pt x="25" y="0"/>
                    <a:pt x="25" y="0"/>
                  </a:cubicBezTo>
                  <a:lnTo>
                    <a:pt x="0" y="0"/>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04" name="Freeform 80"/>
            <p:cNvSpPr>
              <a:spLocks/>
            </p:cNvSpPr>
            <p:nvPr/>
          </p:nvSpPr>
          <p:spPr bwMode="auto">
            <a:xfrm>
              <a:off x="9640888" y="2752725"/>
              <a:ext cx="407988" cy="709613"/>
            </a:xfrm>
            <a:custGeom>
              <a:avLst/>
              <a:gdLst>
                <a:gd name="T0" fmla="*/ 178 w 257"/>
                <a:gd name="T1" fmla="*/ 0 h 447"/>
                <a:gd name="T2" fmla="*/ 127 w 257"/>
                <a:gd name="T3" fmla="*/ 85 h 447"/>
                <a:gd name="T4" fmla="*/ 79 w 257"/>
                <a:gd name="T5" fmla="*/ 0 h 447"/>
                <a:gd name="T6" fmla="*/ 0 w 257"/>
                <a:gd name="T7" fmla="*/ 14 h 447"/>
                <a:gd name="T8" fmla="*/ 4 w 257"/>
                <a:gd name="T9" fmla="*/ 447 h 447"/>
                <a:gd name="T10" fmla="*/ 250 w 257"/>
                <a:gd name="T11" fmla="*/ 447 h 447"/>
                <a:gd name="T12" fmla="*/ 257 w 257"/>
                <a:gd name="T13" fmla="*/ 14 h 447"/>
                <a:gd name="T14" fmla="*/ 178 w 257"/>
                <a:gd name="T15" fmla="*/ 0 h 4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7" h="447">
                  <a:moveTo>
                    <a:pt x="178" y="0"/>
                  </a:moveTo>
                  <a:lnTo>
                    <a:pt x="127" y="85"/>
                  </a:lnTo>
                  <a:lnTo>
                    <a:pt x="79" y="0"/>
                  </a:lnTo>
                  <a:lnTo>
                    <a:pt x="0" y="14"/>
                  </a:lnTo>
                  <a:lnTo>
                    <a:pt x="4" y="447"/>
                  </a:lnTo>
                  <a:lnTo>
                    <a:pt x="250" y="447"/>
                  </a:lnTo>
                  <a:lnTo>
                    <a:pt x="257" y="14"/>
                  </a:lnTo>
                  <a:lnTo>
                    <a:pt x="178" y="0"/>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05" name="Freeform 81"/>
            <p:cNvSpPr>
              <a:spLocks/>
            </p:cNvSpPr>
            <p:nvPr/>
          </p:nvSpPr>
          <p:spPr bwMode="auto">
            <a:xfrm>
              <a:off x="9945688" y="2509838"/>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06" name="Freeform 82"/>
            <p:cNvSpPr>
              <a:spLocks/>
            </p:cNvSpPr>
            <p:nvPr/>
          </p:nvSpPr>
          <p:spPr bwMode="auto">
            <a:xfrm>
              <a:off x="9945688" y="25066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07" name="Freeform 83"/>
            <p:cNvSpPr>
              <a:spLocks/>
            </p:cNvSpPr>
            <p:nvPr/>
          </p:nvSpPr>
          <p:spPr bwMode="auto">
            <a:xfrm>
              <a:off x="9939338" y="2495550"/>
              <a:ext cx="31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08" name="Freeform 84"/>
            <p:cNvSpPr>
              <a:spLocks/>
            </p:cNvSpPr>
            <p:nvPr/>
          </p:nvSpPr>
          <p:spPr bwMode="auto">
            <a:xfrm>
              <a:off x="9942513" y="25003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09" name="Freeform 85"/>
            <p:cNvSpPr>
              <a:spLocks/>
            </p:cNvSpPr>
            <p:nvPr/>
          </p:nvSpPr>
          <p:spPr bwMode="auto">
            <a:xfrm>
              <a:off x="9740900" y="24955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10" name="Freeform 86"/>
            <p:cNvSpPr>
              <a:spLocks/>
            </p:cNvSpPr>
            <p:nvPr/>
          </p:nvSpPr>
          <p:spPr bwMode="auto">
            <a:xfrm>
              <a:off x="9948863" y="251301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11" name="Freeform 87"/>
            <p:cNvSpPr>
              <a:spLocks/>
            </p:cNvSpPr>
            <p:nvPr/>
          </p:nvSpPr>
          <p:spPr bwMode="auto">
            <a:xfrm>
              <a:off x="9948863" y="251936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12" name="Rectangle 88"/>
            <p:cNvSpPr>
              <a:spLocks noChangeArrowheads="1"/>
            </p:cNvSpPr>
            <p:nvPr/>
          </p:nvSpPr>
          <p:spPr bwMode="auto">
            <a:xfrm>
              <a:off x="9939338" y="2492375"/>
              <a:ext cx="1588" cy="1588"/>
            </a:xfrm>
            <a:prstGeom prst="rect">
              <a:avLst/>
            </a:prstGeom>
            <a:solidFill>
              <a:srgbClr val="FFD60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13" name="Freeform 89"/>
            <p:cNvSpPr>
              <a:spLocks/>
            </p:cNvSpPr>
            <p:nvPr/>
          </p:nvSpPr>
          <p:spPr bwMode="auto">
            <a:xfrm>
              <a:off x="9734550" y="2516188"/>
              <a:ext cx="31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14" name="Freeform 90"/>
            <p:cNvSpPr>
              <a:spLocks/>
            </p:cNvSpPr>
            <p:nvPr/>
          </p:nvSpPr>
          <p:spPr bwMode="auto">
            <a:xfrm>
              <a:off x="9737725" y="25066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15" name="Freeform 91"/>
            <p:cNvSpPr>
              <a:spLocks/>
            </p:cNvSpPr>
            <p:nvPr/>
          </p:nvSpPr>
          <p:spPr bwMode="auto">
            <a:xfrm>
              <a:off x="9740900" y="25034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16" name="Freeform 92"/>
            <p:cNvSpPr>
              <a:spLocks/>
            </p:cNvSpPr>
            <p:nvPr/>
          </p:nvSpPr>
          <p:spPr bwMode="auto">
            <a:xfrm>
              <a:off x="9737725" y="2509838"/>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17" name="Freeform 93"/>
            <p:cNvSpPr>
              <a:spLocks/>
            </p:cNvSpPr>
            <p:nvPr/>
          </p:nvSpPr>
          <p:spPr bwMode="auto">
            <a:xfrm>
              <a:off x="9717088" y="2482850"/>
              <a:ext cx="250825" cy="225425"/>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18" name="Rectangle 94"/>
            <p:cNvSpPr>
              <a:spLocks noChangeArrowheads="1"/>
            </p:cNvSpPr>
            <p:nvPr/>
          </p:nvSpPr>
          <p:spPr bwMode="auto">
            <a:xfrm>
              <a:off x="9647238" y="3462338"/>
              <a:ext cx="390525" cy="2540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19" name="Rectangle 95"/>
            <p:cNvSpPr>
              <a:spLocks noChangeArrowheads="1"/>
            </p:cNvSpPr>
            <p:nvPr/>
          </p:nvSpPr>
          <p:spPr bwMode="auto">
            <a:xfrm>
              <a:off x="9807575" y="3462338"/>
              <a:ext cx="69850" cy="25400"/>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20" name="Oval 96"/>
            <p:cNvSpPr>
              <a:spLocks noChangeArrowheads="1"/>
            </p:cNvSpPr>
            <p:nvPr/>
          </p:nvSpPr>
          <p:spPr bwMode="auto">
            <a:xfrm>
              <a:off x="9836150" y="2811463"/>
              <a:ext cx="12700" cy="12700"/>
            </a:xfrm>
            <a:prstGeom prst="ellipse">
              <a:avLst/>
            </a:pr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21" name="Oval 97"/>
            <p:cNvSpPr>
              <a:spLocks noChangeArrowheads="1"/>
            </p:cNvSpPr>
            <p:nvPr/>
          </p:nvSpPr>
          <p:spPr bwMode="auto">
            <a:xfrm>
              <a:off x="9836150" y="2855913"/>
              <a:ext cx="12700" cy="9525"/>
            </a:xfrm>
            <a:prstGeom prst="ellipse">
              <a:avLst/>
            </a:pr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pic>
        <p:nvPicPr>
          <p:cNvPr id="322" name="Picture 321"/>
          <p:cNvPicPr>
            <a:picLocks noChangeAspect="1"/>
          </p:cNvPicPr>
          <p:nvPr/>
        </p:nvPicPr>
        <p:blipFill rotWithShape="1">
          <a:blip r:embed="rId25"/>
          <a:srcRect r="31790" b="44730"/>
          <a:stretch/>
        </p:blipFill>
        <p:spPr>
          <a:xfrm>
            <a:off x="2800868" y="1864167"/>
            <a:ext cx="742104" cy="1185857"/>
          </a:xfrm>
          <a:prstGeom prst="rect">
            <a:avLst/>
          </a:prstGeom>
        </p:spPr>
      </p:pic>
      <p:pic>
        <p:nvPicPr>
          <p:cNvPr id="323" name="Picture 322"/>
          <p:cNvPicPr>
            <a:picLocks noChangeAspect="1"/>
          </p:cNvPicPr>
          <p:nvPr/>
        </p:nvPicPr>
        <p:blipFill rotWithShape="1">
          <a:blip r:embed="rId26"/>
          <a:srcRect l="40545" b="41525"/>
          <a:stretch/>
        </p:blipFill>
        <p:spPr>
          <a:xfrm>
            <a:off x="539548" y="1662371"/>
            <a:ext cx="786552" cy="1387653"/>
          </a:xfrm>
          <a:prstGeom prst="rect">
            <a:avLst/>
          </a:prstGeom>
        </p:spPr>
      </p:pic>
    </p:spTree>
    <p:extLst>
      <p:ext uri="{BB962C8B-B14F-4D97-AF65-F5344CB8AC3E}">
        <p14:creationId xmlns:p14="http://schemas.microsoft.com/office/powerpoint/2010/main" val="44853522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877877" y="237412"/>
            <a:ext cx="6350000" cy="6350000"/>
          </a:xfrm>
          <a:prstGeom prst="rect">
            <a:avLst/>
          </a:prstGeom>
        </p:spPr>
      </p:pic>
      <p:sp>
        <p:nvSpPr>
          <p:cNvPr id="2" name="Title 1"/>
          <p:cNvSpPr>
            <a:spLocks noGrp="1"/>
          </p:cNvSpPr>
          <p:nvPr>
            <p:ph type="title"/>
          </p:nvPr>
        </p:nvSpPr>
        <p:spPr/>
        <p:txBody>
          <a:bodyPr/>
          <a:lstStyle/>
          <a:p>
            <a:r>
              <a:rPr lang="en-US" dirty="0" smtClean="0">
                <a:gradFill>
                  <a:gsLst>
                    <a:gs pos="1250">
                      <a:schemeClr val="tx2"/>
                    </a:gs>
                    <a:gs pos="100000">
                      <a:schemeClr val="tx2"/>
                    </a:gs>
                  </a:gsLst>
                  <a:lin ang="5400000" scaled="0"/>
                </a:gradFill>
              </a:rPr>
              <a:t>Jef King | ‏@</a:t>
            </a:r>
            <a:r>
              <a:rPr lang="en-US" dirty="0" err="1" smtClean="0">
                <a:gradFill>
                  <a:gsLst>
                    <a:gs pos="1250">
                      <a:schemeClr val="tx2"/>
                    </a:gs>
                    <a:gs pos="100000">
                      <a:schemeClr val="tx2"/>
                    </a:gs>
                  </a:gsLst>
                  <a:lin ang="5400000" scaled="0"/>
                </a:gradFill>
              </a:rPr>
              <a:t>jefkingabc</a:t>
            </a:r>
            <a:endParaRPr lang="en-US" dirty="0">
              <a:gradFill>
                <a:gsLst>
                  <a:gs pos="1250">
                    <a:schemeClr val="tx2"/>
                  </a:gs>
                  <a:gs pos="100000">
                    <a:schemeClr val="tx2"/>
                  </a:gs>
                </a:gsLst>
                <a:lin ang="5400000" scaled="0"/>
              </a:gradFill>
            </a:endParaRPr>
          </a:p>
        </p:txBody>
      </p:sp>
      <p:sp>
        <p:nvSpPr>
          <p:cNvPr id="7" name="Content Placeholder 6"/>
          <p:cNvSpPr>
            <a:spLocks noGrp="1"/>
          </p:cNvSpPr>
          <p:nvPr>
            <p:ph idx="10"/>
          </p:nvPr>
        </p:nvSpPr>
        <p:spPr>
          <a:xfrm>
            <a:off x="387848" y="1369074"/>
            <a:ext cx="8954246" cy="4025717"/>
          </a:xfrm>
        </p:spPr>
        <p:txBody>
          <a:bodyPr/>
          <a:lstStyle/>
          <a:p>
            <a:pPr marL="685800" lvl="1" indent="0">
              <a:buNone/>
            </a:pPr>
            <a:r>
              <a:rPr lang="en-US" sz="2800" dirty="0">
                <a:gradFill>
                  <a:gsLst>
                    <a:gs pos="2917">
                      <a:schemeClr val="accent3"/>
                    </a:gs>
                    <a:gs pos="30000">
                      <a:schemeClr val="accent3"/>
                    </a:gs>
                  </a:gsLst>
                  <a:lin ang="5400000" scaled="0"/>
                </a:gradFill>
                <a:latin typeface="+mj-lt"/>
              </a:rPr>
              <a:t>Senior Technical </a:t>
            </a:r>
            <a:r>
              <a:rPr lang="en-US" sz="2800" dirty="0" smtClean="0">
                <a:gradFill>
                  <a:gsLst>
                    <a:gs pos="2917">
                      <a:schemeClr val="accent3"/>
                    </a:gs>
                    <a:gs pos="30000">
                      <a:schemeClr val="accent3"/>
                    </a:gs>
                  </a:gsLst>
                  <a:lin ang="5400000" scaled="0"/>
                </a:gradFill>
                <a:latin typeface="+mj-lt"/>
              </a:rPr>
              <a:t>Evangelist</a:t>
            </a:r>
          </a:p>
          <a:p>
            <a:pPr marL="685800" lvl="2" indent="0">
              <a:buNone/>
            </a:pPr>
            <a:r>
              <a:rPr lang="en-US" dirty="0">
                <a:gradFill>
                  <a:gsLst>
                    <a:gs pos="2917">
                      <a:schemeClr val="tx1"/>
                    </a:gs>
                    <a:gs pos="30000">
                      <a:schemeClr val="tx1"/>
                    </a:gs>
                  </a:gsLst>
                  <a:lin ang="5400000" scaled="0"/>
                </a:gradFill>
              </a:rPr>
              <a:t>https://channel9.msdn.com/Series/onacloud</a:t>
            </a:r>
            <a:endParaRPr lang="en-US" dirty="0" smtClean="0">
              <a:gradFill>
                <a:gsLst>
                  <a:gs pos="2917">
                    <a:schemeClr val="tx1"/>
                  </a:gs>
                  <a:gs pos="30000">
                    <a:schemeClr val="tx1"/>
                  </a:gs>
                </a:gsLst>
                <a:lin ang="5400000" scaled="0"/>
              </a:gradFill>
            </a:endParaRPr>
          </a:p>
          <a:p>
            <a:pPr marL="685800" lvl="2" indent="0">
              <a:buNone/>
            </a:pPr>
            <a:r>
              <a:rPr lang="en-US" dirty="0" smtClean="0">
                <a:gradFill>
                  <a:gsLst>
                    <a:gs pos="2917">
                      <a:schemeClr val="tx1"/>
                    </a:gs>
                    <a:gs pos="30000">
                      <a:schemeClr val="tx1"/>
                    </a:gs>
                  </a:gsLst>
                  <a:lin ang="5400000" scaled="0"/>
                </a:gradFill>
              </a:rPr>
              <a:t>Start-up founder &amp; Advisor</a:t>
            </a:r>
          </a:p>
          <a:p>
            <a:pPr marL="685800" lvl="2" indent="0">
              <a:buNone/>
            </a:pPr>
            <a:endParaRPr lang="en-US" sz="2400" dirty="0" smtClean="0"/>
          </a:p>
          <a:p>
            <a:pPr marL="685800" lvl="2" indent="0">
              <a:buNone/>
            </a:pPr>
            <a:endParaRPr lang="en-US" sz="2400" dirty="0"/>
          </a:p>
          <a:p>
            <a:pPr marL="685800" lvl="1" indent="0">
              <a:buNone/>
            </a:pPr>
            <a:r>
              <a:rPr lang="en-US" sz="2800" dirty="0">
                <a:gradFill>
                  <a:gsLst>
                    <a:gs pos="2917">
                      <a:schemeClr val="accent3"/>
                    </a:gs>
                    <a:gs pos="30000">
                      <a:schemeClr val="accent3"/>
                    </a:gs>
                  </a:gsLst>
                  <a:lin ang="5400000" scaled="0"/>
                </a:gradFill>
                <a:latin typeface="+mj-lt"/>
              </a:rPr>
              <a:t>Working in IT since </a:t>
            </a:r>
            <a:r>
              <a:rPr lang="en-US" sz="2800" dirty="0" smtClean="0">
                <a:gradFill>
                  <a:gsLst>
                    <a:gs pos="2917">
                      <a:schemeClr val="accent3"/>
                    </a:gs>
                    <a:gs pos="30000">
                      <a:schemeClr val="accent3"/>
                    </a:gs>
                  </a:gsLst>
                  <a:lin ang="5400000" scaled="0"/>
                </a:gradFill>
                <a:latin typeface="+mj-lt"/>
              </a:rPr>
              <a:t>1999</a:t>
            </a:r>
            <a:endParaRPr lang="en-US" sz="2800" dirty="0">
              <a:gradFill>
                <a:gsLst>
                  <a:gs pos="2917">
                    <a:schemeClr val="accent3"/>
                  </a:gs>
                  <a:gs pos="30000">
                    <a:schemeClr val="accent3"/>
                  </a:gs>
                </a:gsLst>
                <a:lin ang="5400000" scaled="0"/>
              </a:gradFill>
              <a:latin typeface="+mj-lt"/>
            </a:endParaRPr>
          </a:p>
          <a:p>
            <a:pPr marL="685800" lvl="2" indent="0">
              <a:buNone/>
            </a:pPr>
            <a:r>
              <a:rPr lang="en-US" dirty="0" smtClean="0">
                <a:gradFill>
                  <a:gsLst>
                    <a:gs pos="2917">
                      <a:schemeClr val="tx1"/>
                    </a:gs>
                    <a:gs pos="30000">
                      <a:schemeClr val="tx1"/>
                    </a:gs>
                  </a:gsLst>
                  <a:lin ang="5400000" scaled="0"/>
                </a:gradFill>
              </a:rPr>
              <a:t>Frequent </a:t>
            </a:r>
            <a:r>
              <a:rPr lang="en-US" dirty="0">
                <a:gradFill>
                  <a:gsLst>
                    <a:gs pos="2917">
                      <a:schemeClr val="tx1"/>
                    </a:gs>
                    <a:gs pos="30000">
                      <a:schemeClr val="tx1"/>
                    </a:gs>
                  </a:gsLst>
                  <a:lin ang="5400000" scaled="0"/>
                </a:gradFill>
              </a:rPr>
              <a:t>speaker at conferences</a:t>
            </a:r>
          </a:p>
          <a:p>
            <a:pPr marL="685800" lvl="1" indent="0"/>
            <a:endParaRPr lang="en-US" sz="2800" dirty="0" smtClean="0"/>
          </a:p>
          <a:p>
            <a:pPr marL="685800" lvl="1" indent="0">
              <a:buNone/>
            </a:pPr>
            <a:endParaRPr lang="en-US" sz="2000" dirty="0" smtClean="0">
              <a:hlinkClick r:id="rId4"/>
            </a:endParaRPr>
          </a:p>
          <a:p>
            <a:pPr marL="685800" lvl="1" indent="0">
              <a:buNone/>
            </a:pPr>
            <a:r>
              <a:rPr lang="en-US" sz="2000" dirty="0" smtClean="0"/>
              <a:t>http://github.com/jefking  </a:t>
            </a:r>
            <a:endParaRPr lang="en-US" sz="2000" dirty="0"/>
          </a:p>
        </p:txBody>
      </p:sp>
    </p:spTree>
    <p:extLst>
      <p:ext uri="{BB962C8B-B14F-4D97-AF65-F5344CB8AC3E}">
        <p14:creationId xmlns:p14="http://schemas.microsoft.com/office/powerpoint/2010/main" val="257109391"/>
      </p:ext>
    </p:extLst>
  </p:cSld>
  <p:clrMapOvr>
    <a:masterClrMapping/>
  </p:clrMapOvr>
  <p:transition spd="slow" advClick="0" advTm="1500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bwMode="auto">
          <a:xfrm>
            <a:off x="4793769" y="1469603"/>
            <a:ext cx="2730500" cy="434017"/>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8224" tIns="270579" rIns="338224" bIns="270579" numCol="1" spcCol="0" rtlCol="0" fromWordArt="0" anchor="t" anchorCtr="0" forceAA="0" compatLnSpc="1">
            <a:prstTxWarp prst="textNoShape">
              <a:avLst/>
            </a:prstTxWarp>
            <a:noAutofit/>
          </a:bodyPr>
          <a:lstStyle/>
          <a:p>
            <a:pPr algn="ctr" defTabSz="1724574" fontAlgn="base">
              <a:lnSpc>
                <a:spcPct val="90000"/>
              </a:lnSpc>
              <a:spcBef>
                <a:spcPct val="0"/>
              </a:spcBef>
              <a:spcAft>
                <a:spcPct val="0"/>
              </a:spcAft>
              <a:defRPr/>
            </a:pPr>
            <a:endParaRPr lang="en-US" sz="4488"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4793769" y="1896148"/>
            <a:ext cx="2730500" cy="434017"/>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8224" tIns="270579" rIns="338224" bIns="270579" numCol="1" spcCol="0" rtlCol="0" fromWordArt="0" anchor="t" anchorCtr="0" forceAA="0" compatLnSpc="1">
            <a:prstTxWarp prst="textNoShape">
              <a:avLst/>
            </a:prstTxWarp>
            <a:noAutofit/>
          </a:bodyPr>
          <a:lstStyle/>
          <a:p>
            <a:pPr algn="ctr" defTabSz="1724574" fontAlgn="base">
              <a:lnSpc>
                <a:spcPct val="90000"/>
              </a:lnSpc>
              <a:spcBef>
                <a:spcPct val="0"/>
              </a:spcBef>
              <a:spcAft>
                <a:spcPct val="0"/>
              </a:spcAft>
              <a:defRPr/>
            </a:pPr>
            <a:endParaRPr lang="en-US" sz="4488"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4793769" y="2322693"/>
            <a:ext cx="2730500" cy="434017"/>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8224" tIns="270579" rIns="338224" bIns="270579" numCol="1" spcCol="0" rtlCol="0" fromWordArt="0" anchor="t" anchorCtr="0" forceAA="0" compatLnSpc="1">
            <a:prstTxWarp prst="textNoShape">
              <a:avLst/>
            </a:prstTxWarp>
            <a:noAutofit/>
          </a:bodyPr>
          <a:lstStyle/>
          <a:p>
            <a:pPr algn="ctr" defTabSz="1724574" fontAlgn="base">
              <a:lnSpc>
                <a:spcPct val="90000"/>
              </a:lnSpc>
              <a:spcBef>
                <a:spcPct val="0"/>
              </a:spcBef>
              <a:spcAft>
                <a:spcPct val="0"/>
              </a:spcAft>
              <a:defRPr/>
            </a:pPr>
            <a:endParaRPr lang="en-US" sz="4488"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4793769" y="2749238"/>
            <a:ext cx="2730500" cy="434017"/>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8224" tIns="270579" rIns="338224" bIns="270579" numCol="1" spcCol="0" rtlCol="0" fromWordArt="0" anchor="t" anchorCtr="0" forceAA="0" compatLnSpc="1">
            <a:prstTxWarp prst="textNoShape">
              <a:avLst/>
            </a:prstTxWarp>
            <a:noAutofit/>
          </a:bodyPr>
          <a:lstStyle/>
          <a:p>
            <a:pPr algn="ctr" defTabSz="1724574" fontAlgn="base">
              <a:lnSpc>
                <a:spcPct val="90000"/>
              </a:lnSpc>
              <a:spcBef>
                <a:spcPct val="0"/>
              </a:spcBef>
              <a:spcAft>
                <a:spcPct val="0"/>
              </a:spcAft>
              <a:defRPr/>
            </a:pPr>
            <a:endParaRPr lang="en-US" sz="4488"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4793769" y="3175783"/>
            <a:ext cx="2730500" cy="434017"/>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8224" tIns="270579" rIns="338224" bIns="270579" numCol="1" spcCol="0" rtlCol="0" fromWordArt="0" anchor="t" anchorCtr="0" forceAA="0" compatLnSpc="1">
            <a:prstTxWarp prst="textNoShape">
              <a:avLst/>
            </a:prstTxWarp>
            <a:noAutofit/>
          </a:bodyPr>
          <a:lstStyle/>
          <a:p>
            <a:pPr algn="ctr" defTabSz="1724574" fontAlgn="base">
              <a:lnSpc>
                <a:spcPct val="90000"/>
              </a:lnSpc>
              <a:spcBef>
                <a:spcPct val="0"/>
              </a:spcBef>
              <a:spcAft>
                <a:spcPct val="0"/>
              </a:spcAft>
              <a:defRPr/>
            </a:pPr>
            <a:endParaRPr lang="en-US" sz="4488"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4793769" y="3602328"/>
            <a:ext cx="2730500" cy="434017"/>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8224" tIns="270579" rIns="338224" bIns="270579" numCol="1" spcCol="0" rtlCol="0" fromWordArt="0" anchor="t" anchorCtr="0" forceAA="0" compatLnSpc="1">
            <a:prstTxWarp prst="textNoShape">
              <a:avLst/>
            </a:prstTxWarp>
            <a:noAutofit/>
          </a:bodyPr>
          <a:lstStyle/>
          <a:p>
            <a:pPr algn="ctr" defTabSz="1724574" fontAlgn="base">
              <a:lnSpc>
                <a:spcPct val="90000"/>
              </a:lnSpc>
              <a:spcBef>
                <a:spcPct val="0"/>
              </a:spcBef>
              <a:spcAft>
                <a:spcPct val="0"/>
              </a:spcAft>
              <a:defRPr/>
            </a:pPr>
            <a:endParaRPr lang="en-US" sz="4488"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4793769" y="4028873"/>
            <a:ext cx="2730500" cy="434017"/>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8224" tIns="270579" rIns="338224" bIns="270579" numCol="1" spcCol="0" rtlCol="0" fromWordArt="0" anchor="t" anchorCtr="0" forceAA="0" compatLnSpc="1">
            <a:prstTxWarp prst="textNoShape">
              <a:avLst/>
            </a:prstTxWarp>
            <a:noAutofit/>
          </a:bodyPr>
          <a:lstStyle/>
          <a:p>
            <a:pPr algn="ctr" defTabSz="1724574" fontAlgn="base">
              <a:lnSpc>
                <a:spcPct val="90000"/>
              </a:lnSpc>
              <a:spcBef>
                <a:spcPct val="0"/>
              </a:spcBef>
              <a:spcAft>
                <a:spcPct val="0"/>
              </a:spcAft>
              <a:defRPr/>
            </a:pPr>
            <a:endParaRPr lang="en-US" sz="4488"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4793769" y="4455418"/>
            <a:ext cx="2730500" cy="434017"/>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8224" tIns="270579" rIns="338224" bIns="270579" numCol="1" spcCol="0" rtlCol="0" fromWordArt="0" anchor="t" anchorCtr="0" forceAA="0" compatLnSpc="1">
            <a:prstTxWarp prst="textNoShape">
              <a:avLst/>
            </a:prstTxWarp>
            <a:noAutofit/>
          </a:bodyPr>
          <a:lstStyle/>
          <a:p>
            <a:pPr algn="ctr" defTabSz="1724574" fontAlgn="base">
              <a:lnSpc>
                <a:spcPct val="90000"/>
              </a:lnSpc>
              <a:spcBef>
                <a:spcPct val="0"/>
              </a:spcBef>
              <a:spcAft>
                <a:spcPct val="0"/>
              </a:spcAft>
              <a:defRPr/>
            </a:pPr>
            <a:endParaRPr lang="en-US" sz="4488"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4806469" y="4881963"/>
            <a:ext cx="2717800" cy="434017"/>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8224" tIns="270579" rIns="338224" bIns="270579" numCol="1" spcCol="0" rtlCol="0" fromWordArt="0" anchor="t" anchorCtr="0" forceAA="0" compatLnSpc="1">
            <a:prstTxWarp prst="textNoShape">
              <a:avLst/>
            </a:prstTxWarp>
            <a:noAutofit/>
          </a:bodyPr>
          <a:lstStyle/>
          <a:p>
            <a:pPr algn="ctr" defTabSz="1724574" fontAlgn="base">
              <a:lnSpc>
                <a:spcPct val="90000"/>
              </a:lnSpc>
              <a:spcBef>
                <a:spcPct val="0"/>
              </a:spcBef>
              <a:spcAft>
                <a:spcPct val="0"/>
              </a:spcAft>
              <a:defRPr/>
            </a:pPr>
            <a:endParaRPr lang="en-US" sz="4488"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4793769" y="5308508"/>
            <a:ext cx="2730500" cy="434017"/>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8224" tIns="270579" rIns="338224" bIns="270579" numCol="1" spcCol="0" rtlCol="0" fromWordArt="0" anchor="t" anchorCtr="0" forceAA="0" compatLnSpc="1">
            <a:prstTxWarp prst="textNoShape">
              <a:avLst/>
            </a:prstTxWarp>
            <a:noAutofit/>
          </a:bodyPr>
          <a:lstStyle/>
          <a:p>
            <a:pPr algn="ctr" defTabSz="1724574" fontAlgn="base">
              <a:lnSpc>
                <a:spcPct val="90000"/>
              </a:lnSpc>
              <a:spcBef>
                <a:spcPct val="0"/>
              </a:spcBef>
              <a:spcAft>
                <a:spcPct val="0"/>
              </a:spcAft>
              <a:defRPr/>
            </a:pPr>
            <a:endParaRPr lang="en-US" sz="4488"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4793769" y="5735050"/>
            <a:ext cx="2730500" cy="434017"/>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8224" tIns="270579" rIns="338224" bIns="270579" numCol="1" spcCol="0" rtlCol="0" fromWordArt="0" anchor="t" anchorCtr="0" forceAA="0" compatLnSpc="1">
            <a:prstTxWarp prst="textNoShape">
              <a:avLst/>
            </a:prstTxWarp>
            <a:noAutofit/>
          </a:bodyPr>
          <a:lstStyle/>
          <a:p>
            <a:pPr algn="ctr" defTabSz="1724574" fontAlgn="base">
              <a:lnSpc>
                <a:spcPct val="90000"/>
              </a:lnSpc>
              <a:spcBef>
                <a:spcPct val="0"/>
              </a:spcBef>
              <a:spcAft>
                <a:spcPct val="0"/>
              </a:spcAft>
              <a:defRPr/>
            </a:pPr>
            <a:endParaRPr lang="en-US" sz="4488"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p:cNvSpPr txBox="1"/>
          <p:nvPr/>
        </p:nvSpPr>
        <p:spPr>
          <a:xfrm>
            <a:off x="5148147" y="1548112"/>
            <a:ext cx="2078906" cy="276999"/>
          </a:xfrm>
          <a:prstGeom prst="rect">
            <a:avLst/>
          </a:prstGeom>
          <a:noFill/>
        </p:spPr>
        <p:txBody>
          <a:bodyPr wrap="square" lIns="0" tIns="0" rIns="0" bIns="0" rtlCol="0">
            <a:spAutoFit/>
          </a:bodyPr>
          <a:lstStyle/>
          <a:p>
            <a:pPr algn="ctr" defTabSz="1267900">
              <a:lnSpc>
                <a:spcPct val="90000"/>
              </a:lnSpc>
              <a:defRPr/>
            </a:pPr>
            <a:r>
              <a:rPr lang="en-US" sz="2000" dirty="0">
                <a:gradFill>
                  <a:gsLst>
                    <a:gs pos="0">
                      <a:schemeClr val="tx1"/>
                    </a:gs>
                    <a:gs pos="100000">
                      <a:schemeClr val="tx1"/>
                    </a:gs>
                  </a:gsLst>
                  <a:lin ang="5400000" scaled="1"/>
                </a:gradFill>
                <a:cs typeface="Segoe UI" panose="020B0502040204020203" pitchFamily="34" charset="0"/>
              </a:rPr>
              <a:t>Source c</a:t>
            </a:r>
            <a:r>
              <a:rPr lang="en-US" sz="2000" dirty="0" smtClean="0">
                <a:gradFill>
                  <a:gsLst>
                    <a:gs pos="0">
                      <a:schemeClr val="tx1"/>
                    </a:gs>
                    <a:gs pos="100000">
                      <a:schemeClr val="tx1"/>
                    </a:gs>
                  </a:gsLst>
                  <a:lin ang="5400000" scaled="1"/>
                </a:gradFill>
                <a:cs typeface="Segoe UI" panose="020B0502040204020203" pitchFamily="34" charset="0"/>
              </a:rPr>
              <a:t>ontrol</a:t>
            </a:r>
            <a:endParaRPr lang="en-US" sz="2000" dirty="0">
              <a:gradFill>
                <a:gsLst>
                  <a:gs pos="0">
                    <a:schemeClr val="tx1"/>
                  </a:gs>
                  <a:gs pos="100000">
                    <a:schemeClr val="tx1"/>
                  </a:gs>
                </a:gsLst>
                <a:lin ang="5400000" scaled="1"/>
              </a:gradFill>
              <a:cs typeface="Segoe UI" panose="020B0502040204020203" pitchFamily="34" charset="0"/>
            </a:endParaRPr>
          </a:p>
        </p:txBody>
      </p:sp>
      <p:sp>
        <p:nvSpPr>
          <p:cNvPr id="34" name="TextBox 33"/>
          <p:cNvSpPr txBox="1"/>
          <p:nvPr/>
        </p:nvSpPr>
        <p:spPr>
          <a:xfrm>
            <a:off x="5148147" y="1974657"/>
            <a:ext cx="2078906" cy="27699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a:defRPr/>
            </a:pPr>
            <a:r>
              <a:rPr lang="en-US" sz="2000" dirty="0">
                <a:gradFill>
                  <a:gsLst>
                    <a:gs pos="0">
                      <a:schemeClr val="tx1"/>
                    </a:gs>
                    <a:gs pos="100000">
                      <a:schemeClr val="tx1"/>
                    </a:gs>
                  </a:gsLst>
                  <a:lin ang="5400000" scaled="1"/>
                </a:gradFill>
                <a:latin typeface="Segoe UI" panose="020B0502040204020203" pitchFamily="34" charset="0"/>
                <a:cs typeface="Segoe UI" panose="020B0502040204020203" pitchFamily="34" charset="0"/>
              </a:rPr>
              <a:t>Agile planning</a:t>
            </a:r>
          </a:p>
        </p:txBody>
      </p:sp>
      <p:sp>
        <p:nvSpPr>
          <p:cNvPr id="35" name="TextBox 34"/>
          <p:cNvSpPr txBox="1"/>
          <p:nvPr/>
        </p:nvSpPr>
        <p:spPr>
          <a:xfrm>
            <a:off x="4866694" y="2401202"/>
            <a:ext cx="2641812" cy="27699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a:defRPr/>
            </a:pPr>
            <a:r>
              <a:rPr lang="en-US" sz="2000" dirty="0">
                <a:gradFill>
                  <a:gsLst>
                    <a:gs pos="0">
                      <a:schemeClr val="tx1"/>
                    </a:gs>
                    <a:gs pos="100000">
                      <a:schemeClr val="tx1"/>
                    </a:gs>
                  </a:gsLst>
                  <a:lin ang="5400000" scaled="1"/>
                </a:gradFill>
                <a:latin typeface="Segoe UI" panose="020B0502040204020203" pitchFamily="34" charset="0"/>
                <a:cs typeface="Segoe UI" panose="020B0502040204020203" pitchFamily="34" charset="0"/>
              </a:rPr>
              <a:t>Test case management</a:t>
            </a:r>
          </a:p>
        </p:txBody>
      </p:sp>
      <p:sp>
        <p:nvSpPr>
          <p:cNvPr id="36" name="TextBox 35"/>
          <p:cNvSpPr txBox="1"/>
          <p:nvPr/>
        </p:nvSpPr>
        <p:spPr>
          <a:xfrm>
            <a:off x="4894249" y="2827747"/>
            <a:ext cx="2713414" cy="28794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a:defRPr/>
            </a:pPr>
            <a:r>
              <a:rPr lang="en-US" sz="2000" dirty="0">
                <a:gradFill>
                  <a:gsLst>
                    <a:gs pos="0">
                      <a:schemeClr val="tx1"/>
                    </a:gs>
                    <a:gs pos="100000">
                      <a:schemeClr val="tx1"/>
                    </a:gs>
                  </a:gsLst>
                  <a:lin ang="5400000" scaled="1"/>
                </a:gradFill>
                <a:latin typeface="Segoe UI" panose="020B0502040204020203" pitchFamily="34" charset="0"/>
                <a:cs typeface="Segoe UI" panose="020B0502040204020203" pitchFamily="34" charset="0"/>
              </a:rPr>
              <a:t>Build </a:t>
            </a:r>
            <a:r>
              <a:rPr lang="en-US" sz="2000" dirty="0" smtClean="0">
                <a:gradFill>
                  <a:gsLst>
                    <a:gs pos="0">
                      <a:schemeClr val="tx1"/>
                    </a:gs>
                    <a:gs pos="100000">
                      <a:schemeClr val="tx1"/>
                    </a:gs>
                  </a:gsLst>
                  <a:lin ang="5400000" scaled="1"/>
                </a:gradFill>
                <a:latin typeface="Segoe UI" panose="020B0502040204020203" pitchFamily="34" charset="0"/>
                <a:cs typeface="Segoe UI" panose="020B0502040204020203" pitchFamily="34" charset="0"/>
              </a:rPr>
              <a:t>automation</a:t>
            </a:r>
            <a:endParaRPr lang="en-US" sz="2000" dirty="0">
              <a:gradFill>
                <a:gsLst>
                  <a:gs pos="0">
                    <a:schemeClr val="tx1"/>
                  </a:gs>
                  <a:gs pos="100000">
                    <a:schemeClr val="tx1"/>
                  </a:gs>
                </a:gsLst>
                <a:lin ang="5400000" scaled="1"/>
              </a:gradFill>
              <a:latin typeface="Segoe UI" panose="020B0502040204020203" pitchFamily="34" charset="0"/>
              <a:cs typeface="Segoe UI" panose="020B0502040204020203" pitchFamily="34" charset="0"/>
            </a:endParaRPr>
          </a:p>
        </p:txBody>
      </p:sp>
      <p:sp>
        <p:nvSpPr>
          <p:cNvPr id="41" name="TextBox 40"/>
          <p:cNvSpPr txBox="1"/>
          <p:nvPr/>
        </p:nvSpPr>
        <p:spPr>
          <a:xfrm>
            <a:off x="4751381" y="3254292"/>
            <a:ext cx="2796239" cy="26314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a:defRPr/>
            </a:pPr>
            <a:r>
              <a:rPr lang="en-US" sz="1900" dirty="0" smtClean="0">
                <a:gradFill>
                  <a:gsLst>
                    <a:gs pos="0">
                      <a:schemeClr val="tx1"/>
                    </a:gs>
                    <a:gs pos="100000">
                      <a:schemeClr val="tx1"/>
                    </a:gs>
                  </a:gsLst>
                  <a:lin ang="5400000" scaled="1"/>
                </a:gradFill>
                <a:latin typeface="Segoe UI" panose="020B0502040204020203" pitchFamily="34" charset="0"/>
                <a:cs typeface="Segoe UI" panose="020B0502040204020203" pitchFamily="34" charset="0"/>
              </a:rPr>
              <a:t>Continuous deployment</a:t>
            </a:r>
            <a:endParaRPr lang="en-US" sz="1900" dirty="0">
              <a:gradFill>
                <a:gsLst>
                  <a:gs pos="0">
                    <a:schemeClr val="tx1"/>
                  </a:gs>
                  <a:gs pos="100000">
                    <a:schemeClr val="tx1"/>
                  </a:gs>
                </a:gsLst>
                <a:lin ang="5400000" scaled="1"/>
              </a:gradFill>
              <a:latin typeface="Segoe UI" panose="020B0502040204020203" pitchFamily="34" charset="0"/>
              <a:cs typeface="Segoe UI" panose="020B0502040204020203" pitchFamily="34" charset="0"/>
            </a:endParaRPr>
          </a:p>
        </p:txBody>
      </p:sp>
      <p:sp>
        <p:nvSpPr>
          <p:cNvPr id="42" name="TextBox 41"/>
          <p:cNvSpPr txBox="1"/>
          <p:nvPr/>
        </p:nvSpPr>
        <p:spPr>
          <a:xfrm>
            <a:off x="4866694" y="3680837"/>
            <a:ext cx="2641812" cy="27699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a:defRPr/>
            </a:pPr>
            <a:r>
              <a:rPr lang="en-US" sz="2000" dirty="0">
                <a:gradFill>
                  <a:gsLst>
                    <a:gs pos="0">
                      <a:schemeClr val="tx1"/>
                    </a:gs>
                    <a:gs pos="100000">
                      <a:schemeClr val="tx1"/>
                    </a:gs>
                  </a:gsLst>
                  <a:lin ang="5400000" scaled="1"/>
                </a:gradFill>
                <a:latin typeface="Segoe UI" panose="020B0502040204020203" pitchFamily="34" charset="0"/>
                <a:cs typeface="Segoe UI" panose="020B0502040204020203" pitchFamily="34" charset="0"/>
              </a:rPr>
              <a:t>Release management</a:t>
            </a:r>
          </a:p>
        </p:txBody>
      </p:sp>
      <p:sp>
        <p:nvSpPr>
          <p:cNvPr id="43" name="TextBox 42"/>
          <p:cNvSpPr txBox="1"/>
          <p:nvPr/>
        </p:nvSpPr>
        <p:spPr>
          <a:xfrm>
            <a:off x="5148147" y="4107382"/>
            <a:ext cx="2078906" cy="27699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a:defRPr/>
            </a:pPr>
            <a:r>
              <a:rPr lang="en-US" sz="2000" dirty="0">
                <a:gradFill>
                  <a:gsLst>
                    <a:gs pos="0">
                      <a:schemeClr val="tx1"/>
                    </a:gs>
                    <a:gs pos="100000">
                      <a:schemeClr val="tx1"/>
                    </a:gs>
                  </a:gsLst>
                  <a:lin ang="5400000" scaled="1"/>
                </a:gradFill>
                <a:latin typeface="Segoe UI" panose="020B0502040204020203" pitchFamily="34" charset="0"/>
                <a:cs typeface="Segoe UI" panose="020B0502040204020203" pitchFamily="34" charset="0"/>
              </a:rPr>
              <a:t>Load testing</a:t>
            </a:r>
          </a:p>
        </p:txBody>
      </p:sp>
      <p:sp>
        <p:nvSpPr>
          <p:cNvPr id="47" name="TextBox 46"/>
          <p:cNvSpPr txBox="1"/>
          <p:nvPr/>
        </p:nvSpPr>
        <p:spPr>
          <a:xfrm>
            <a:off x="5148147" y="5813559"/>
            <a:ext cx="2078906" cy="27699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a:defRPr/>
            </a:pPr>
            <a:r>
              <a:rPr lang="en-US" sz="2000" dirty="0">
                <a:gradFill>
                  <a:gsLst>
                    <a:gs pos="0">
                      <a:schemeClr val="tx1"/>
                    </a:gs>
                    <a:gs pos="100000">
                      <a:schemeClr val="tx1"/>
                    </a:gs>
                  </a:gsLst>
                  <a:lin ang="5400000" scaled="1"/>
                </a:gradFill>
                <a:latin typeface="Segoe UI" panose="020B0502040204020203" pitchFamily="34" charset="0"/>
                <a:cs typeface="Segoe UI" panose="020B0502040204020203" pitchFamily="34" charset="0"/>
              </a:rPr>
              <a:t>Lab management</a:t>
            </a:r>
          </a:p>
        </p:txBody>
      </p:sp>
      <p:sp>
        <p:nvSpPr>
          <p:cNvPr id="4" name="Title 3"/>
          <p:cNvSpPr>
            <a:spLocks noGrp="1"/>
          </p:cNvSpPr>
          <p:nvPr>
            <p:ph type="title"/>
          </p:nvPr>
        </p:nvSpPr>
        <p:spPr>
          <a:xfrm>
            <a:off x="164567" y="164619"/>
            <a:ext cx="11889564" cy="917575"/>
          </a:xfrm>
        </p:spPr>
        <p:txBody>
          <a:bodyPr/>
          <a:lstStyle/>
          <a:p>
            <a:r>
              <a:rPr lang="en-US" sz="4800" dirty="0" smtClean="0">
                <a:gradFill>
                  <a:gsLst>
                    <a:gs pos="0">
                      <a:schemeClr val="tx2"/>
                    </a:gs>
                    <a:gs pos="100000">
                      <a:schemeClr val="tx2"/>
                    </a:gs>
                  </a:gsLst>
                  <a:lin ang="5400000" scaled="1"/>
                </a:gradFill>
              </a:rPr>
              <a:t>Team Foundation Server &amp; Visual Studio Online</a:t>
            </a:r>
            <a:endParaRPr lang="en-US" sz="4800" dirty="0">
              <a:gradFill>
                <a:gsLst>
                  <a:gs pos="0">
                    <a:schemeClr val="tx2"/>
                  </a:gs>
                  <a:gs pos="100000">
                    <a:schemeClr val="tx2"/>
                  </a:gs>
                </a:gsLst>
                <a:lin ang="5400000" scaled="1"/>
              </a:gradFill>
            </a:endParaRPr>
          </a:p>
        </p:txBody>
      </p:sp>
      <p:grpSp>
        <p:nvGrpSpPr>
          <p:cNvPr id="8" name="Group 7"/>
          <p:cNvGrpSpPr/>
          <p:nvPr/>
        </p:nvGrpSpPr>
        <p:grpSpPr>
          <a:xfrm>
            <a:off x="3437313" y="1082194"/>
            <a:ext cx="5446424" cy="5448300"/>
            <a:chOff x="4044950" y="1273175"/>
            <a:chExt cx="4610100" cy="4611688"/>
          </a:xfrm>
        </p:grpSpPr>
        <p:sp>
          <p:nvSpPr>
            <p:cNvPr id="53" name="Freeform 7"/>
            <p:cNvSpPr>
              <a:spLocks/>
            </p:cNvSpPr>
            <p:nvPr/>
          </p:nvSpPr>
          <p:spPr bwMode="auto">
            <a:xfrm>
              <a:off x="4044950" y="1273175"/>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4" name="Freeform 8"/>
            <p:cNvSpPr>
              <a:spLocks/>
            </p:cNvSpPr>
            <p:nvPr/>
          </p:nvSpPr>
          <p:spPr bwMode="auto">
            <a:xfrm>
              <a:off x="4044950" y="1273175"/>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5" name="Freeform 9"/>
            <p:cNvSpPr>
              <a:spLocks/>
            </p:cNvSpPr>
            <p:nvPr/>
          </p:nvSpPr>
          <p:spPr bwMode="auto">
            <a:xfrm>
              <a:off x="4044950" y="3578225"/>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6" name="Freeform 10"/>
            <p:cNvSpPr>
              <a:spLocks/>
            </p:cNvSpPr>
            <p:nvPr/>
          </p:nvSpPr>
          <p:spPr bwMode="auto">
            <a:xfrm>
              <a:off x="4044950" y="3578225"/>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7" name="Freeform 11"/>
            <p:cNvSpPr>
              <a:spLocks/>
            </p:cNvSpPr>
            <p:nvPr/>
          </p:nvSpPr>
          <p:spPr bwMode="auto">
            <a:xfrm>
              <a:off x="6350000" y="3578225"/>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8" name="Freeform 13"/>
            <p:cNvSpPr>
              <a:spLocks/>
            </p:cNvSpPr>
            <p:nvPr/>
          </p:nvSpPr>
          <p:spPr bwMode="auto">
            <a:xfrm>
              <a:off x="6350000" y="1273175"/>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9" name="Freeform 14"/>
            <p:cNvSpPr>
              <a:spLocks/>
            </p:cNvSpPr>
            <p:nvPr/>
          </p:nvSpPr>
          <p:spPr bwMode="auto">
            <a:xfrm>
              <a:off x="6350000" y="1273175"/>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pic>
        <p:nvPicPr>
          <p:cNvPr id="2" name="Picture 1" descr="Stadium_v2-03.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6403" y="328697"/>
            <a:ext cx="4741155" cy="7077041"/>
          </a:xfrm>
          <a:prstGeom prst="rect">
            <a:avLst/>
          </a:prstGeom>
        </p:spPr>
      </p:pic>
      <p:pic>
        <p:nvPicPr>
          <p:cNvPr id="3" name="Picture 2" descr="Stadium_v2-04.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0365" y="500099"/>
            <a:ext cx="4729827" cy="7060131"/>
          </a:xfrm>
          <a:prstGeom prst="rect">
            <a:avLst/>
          </a:prstGeom>
        </p:spPr>
      </p:pic>
      <p:sp>
        <p:nvSpPr>
          <p:cNvPr id="44" name="TextBox 43"/>
          <p:cNvSpPr txBox="1"/>
          <p:nvPr/>
        </p:nvSpPr>
        <p:spPr>
          <a:xfrm>
            <a:off x="4841294" y="4533927"/>
            <a:ext cx="2641812" cy="26314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a:defRPr/>
            </a:pPr>
            <a:r>
              <a:rPr lang="en-US" sz="1900" dirty="0">
                <a:gradFill>
                  <a:gsLst>
                    <a:gs pos="0">
                      <a:schemeClr val="tx1"/>
                    </a:gs>
                    <a:gs pos="100000">
                      <a:schemeClr val="tx1"/>
                    </a:gs>
                  </a:gsLst>
                  <a:lin ang="5400000" scaled="1"/>
                </a:gradFill>
                <a:latin typeface="Segoe UI" panose="020B0502040204020203" pitchFamily="34" charset="0"/>
                <a:cs typeface="Segoe UI" panose="020B0502040204020203" pitchFamily="34" charset="0"/>
              </a:rPr>
              <a:t>Feedback management</a:t>
            </a:r>
          </a:p>
        </p:txBody>
      </p:sp>
      <p:sp>
        <p:nvSpPr>
          <p:cNvPr id="45" name="TextBox 44"/>
          <p:cNvSpPr txBox="1"/>
          <p:nvPr/>
        </p:nvSpPr>
        <p:spPr>
          <a:xfrm>
            <a:off x="4997463" y="4960472"/>
            <a:ext cx="2380275" cy="27699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a:defRPr/>
            </a:pPr>
            <a:r>
              <a:rPr lang="en-US" sz="2000" dirty="0" smtClean="0">
                <a:gradFill>
                  <a:gsLst>
                    <a:gs pos="0">
                      <a:schemeClr val="tx1"/>
                    </a:gs>
                    <a:gs pos="100000">
                      <a:schemeClr val="tx1"/>
                    </a:gs>
                  </a:gsLst>
                  <a:lin ang="5400000" scaled="1"/>
                </a:gradFill>
                <a:latin typeface="Segoe UI" panose="020B0502040204020203" pitchFamily="34" charset="0"/>
                <a:cs typeface="Segoe UI" panose="020B0502040204020203" pitchFamily="34" charset="0"/>
              </a:rPr>
              <a:t>Team collaboration</a:t>
            </a:r>
            <a:endParaRPr lang="en-US" sz="2000" dirty="0">
              <a:gradFill>
                <a:gsLst>
                  <a:gs pos="0">
                    <a:schemeClr val="tx1"/>
                  </a:gs>
                  <a:gs pos="100000">
                    <a:schemeClr val="tx1"/>
                  </a:gs>
                </a:gsLst>
                <a:lin ang="5400000" scaled="1"/>
              </a:gradFill>
              <a:latin typeface="Segoe UI" panose="020B0502040204020203" pitchFamily="34" charset="0"/>
              <a:cs typeface="Segoe UI" panose="020B0502040204020203" pitchFamily="34" charset="0"/>
            </a:endParaRPr>
          </a:p>
        </p:txBody>
      </p:sp>
      <p:sp>
        <p:nvSpPr>
          <p:cNvPr id="46" name="TextBox 45"/>
          <p:cNvSpPr txBox="1"/>
          <p:nvPr/>
        </p:nvSpPr>
        <p:spPr>
          <a:xfrm>
            <a:off x="4919607" y="5387017"/>
            <a:ext cx="2535986" cy="276999"/>
          </a:xfrm>
          <a:prstGeom prst="rect">
            <a:avLst/>
          </a:prstGeom>
          <a:noFill/>
        </p:spPr>
        <p:txBody>
          <a:bodyPr wrap="square" lIns="0" tIns="0" rIns="0" bIns="0" rtlCol="0">
            <a:spAutoFit/>
          </a:bodyPr>
          <a:lstStyle>
            <a:defPPr>
              <a:defRPr lang="en-US"/>
            </a:defPPr>
            <a:lvl1pPr defTabSz="1267900">
              <a:lnSpc>
                <a:spcPct val="90000"/>
              </a:lnSpc>
              <a:defRPr sz="1600">
                <a:gradFill>
                  <a:gsLst>
                    <a:gs pos="0">
                      <a:schemeClr val="tx1">
                        <a:lumMod val="50000"/>
                      </a:schemeClr>
                    </a:gs>
                    <a:gs pos="100000">
                      <a:schemeClr val="tx1">
                        <a:lumMod val="50000"/>
                      </a:schemeClr>
                    </a:gs>
                  </a:gsLst>
                  <a:lin ang="5400000" scaled="1"/>
                </a:gradFill>
                <a:latin typeface="Segoe UI Semilight" panose="020B0402040204020203" pitchFamily="34" charset="0"/>
                <a:cs typeface="Segoe UI Semilight" panose="020B0402040204020203" pitchFamily="34" charset="0"/>
              </a:defRPr>
            </a:lvl1pPr>
          </a:lstStyle>
          <a:p>
            <a:pPr algn="ctr">
              <a:defRPr/>
            </a:pPr>
            <a:r>
              <a:rPr lang="en-US" sz="2000" dirty="0">
                <a:gradFill>
                  <a:gsLst>
                    <a:gs pos="0">
                      <a:schemeClr val="tx1"/>
                    </a:gs>
                    <a:gs pos="100000">
                      <a:schemeClr val="tx1"/>
                    </a:gs>
                  </a:gsLst>
                  <a:lin ang="5400000" scaled="1"/>
                </a:gradFill>
                <a:latin typeface="Segoe UI" panose="020B0502040204020203" pitchFamily="34" charset="0"/>
                <a:cs typeface="Segoe UI" panose="020B0502040204020203" pitchFamily="34" charset="0"/>
              </a:rPr>
              <a:t>Application </a:t>
            </a:r>
            <a:r>
              <a:rPr lang="en-US" sz="2000" dirty="0" smtClean="0">
                <a:gradFill>
                  <a:gsLst>
                    <a:gs pos="0">
                      <a:schemeClr val="tx1"/>
                    </a:gs>
                    <a:gs pos="100000">
                      <a:schemeClr val="tx1"/>
                    </a:gs>
                  </a:gsLst>
                  <a:lin ang="5400000" scaled="1"/>
                </a:gradFill>
                <a:latin typeface="Segoe UI" panose="020B0502040204020203" pitchFamily="34" charset="0"/>
                <a:cs typeface="Segoe UI" panose="020B0502040204020203" pitchFamily="34" charset="0"/>
              </a:rPr>
              <a:t>telemetry</a:t>
            </a:r>
            <a:endParaRPr lang="en-US" sz="2000" dirty="0">
              <a:gradFill>
                <a:gsLst>
                  <a:gs pos="0">
                    <a:schemeClr val="tx1"/>
                  </a:gs>
                  <a:gs pos="100000">
                    <a:schemeClr val="tx1"/>
                  </a:gs>
                </a:gsLst>
                <a:lin ang="5400000" scaled="1"/>
              </a:gra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41842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37" fill="hold" nodeType="clickEffect">
                                  <p:stCondLst>
                                    <p:cond delay="0"/>
                                  </p:stCondLst>
                                  <p:childTnLst>
                                    <p:animEffect transition="out" filter="barn(outVertical)">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par>
                          <p:cTn id="8" fill="hold">
                            <p:stCondLst>
                              <p:cond delay="500"/>
                            </p:stCondLst>
                            <p:childTnLst>
                              <p:par>
                                <p:cTn id="9" presetID="0" presetClass="path" presetSubtype="0" accel="50000" decel="50000" fill="hold" nodeType="afterEffect">
                                  <p:stCondLst>
                                    <p:cond delay="0"/>
                                  </p:stCondLst>
                                  <p:childTnLst>
                                    <p:animMotion origin="layout" path="M -1.94405E-6 -1.03292E-6 L -0.11036 -1.03292E-6 " pathEditMode="relative" ptsTypes="AA">
                                      <p:cBhvr>
                                        <p:cTn id="10" dur="2000" fill="hold"/>
                                        <p:tgtEl>
                                          <p:spTgt spid="2"/>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8.98876E-7 -3.35753E-6 L 0.11032 -3.35753E-6 " pathEditMode="relative" rAng="0" ptsTypes="AA">
                                      <p:cBhvr>
                                        <p:cTn id="12" dur="2000" fill="hold"/>
                                        <p:tgtEl>
                                          <p:spTgt spid="3"/>
                                        </p:tgtEl>
                                        <p:attrNameLst>
                                          <p:attrName>ppt_x</p:attrName>
                                          <p:attrName>ppt_y</p:attrName>
                                        </p:attrNameLst>
                                      </p:cBhvr>
                                      <p:rCtr x="5516" y="0"/>
                                    </p:animMotion>
                                  </p:childTnLst>
                                </p:cTn>
                              </p:par>
                            </p:childTnLst>
                          </p:cTn>
                        </p:par>
                        <p:par>
                          <p:cTn id="13" fill="hold">
                            <p:stCondLst>
                              <p:cond delay="2500"/>
                            </p:stCondLst>
                            <p:childTnLst>
                              <p:par>
                                <p:cTn id="14" presetID="10" presetClass="entr" presetSubtype="0" fill="hold" grpId="0" nodeType="after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200"/>
                                        <p:tgtEl>
                                          <p:spTgt spid="33"/>
                                        </p:tgtEl>
                                      </p:cBhvr>
                                    </p:animEffect>
                                  </p:childTnLst>
                                </p:cTn>
                              </p:par>
                            </p:childTnLst>
                          </p:cTn>
                        </p:par>
                        <p:par>
                          <p:cTn id="17" fill="hold">
                            <p:stCondLst>
                              <p:cond delay="2700"/>
                            </p:stCondLst>
                            <p:childTnLst>
                              <p:par>
                                <p:cTn id="18" presetID="10" presetClass="entr" presetSubtype="0" fill="hold" grpId="0" nodeType="after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200"/>
                                        <p:tgtEl>
                                          <p:spTgt spid="34"/>
                                        </p:tgtEl>
                                      </p:cBhvr>
                                    </p:animEffect>
                                  </p:childTnLst>
                                </p:cTn>
                              </p:par>
                            </p:childTnLst>
                          </p:cTn>
                        </p:par>
                        <p:par>
                          <p:cTn id="21" fill="hold">
                            <p:stCondLst>
                              <p:cond delay="2900"/>
                            </p:stCondLst>
                            <p:childTnLst>
                              <p:par>
                                <p:cTn id="22" presetID="10" presetClass="entr" presetSubtype="0"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200"/>
                                        <p:tgtEl>
                                          <p:spTgt spid="35"/>
                                        </p:tgtEl>
                                      </p:cBhvr>
                                    </p:animEffect>
                                  </p:childTnLst>
                                </p:cTn>
                              </p:par>
                            </p:childTnLst>
                          </p:cTn>
                        </p:par>
                        <p:par>
                          <p:cTn id="25" fill="hold">
                            <p:stCondLst>
                              <p:cond delay="3100"/>
                            </p:stCondLst>
                            <p:childTnLst>
                              <p:par>
                                <p:cTn id="26" presetID="10" presetClass="entr" presetSubtype="0" fill="hold" grpId="0" nodeType="after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200"/>
                                        <p:tgtEl>
                                          <p:spTgt spid="36"/>
                                        </p:tgtEl>
                                      </p:cBhvr>
                                    </p:animEffect>
                                  </p:childTnLst>
                                </p:cTn>
                              </p:par>
                            </p:childTnLst>
                          </p:cTn>
                        </p:par>
                        <p:par>
                          <p:cTn id="29" fill="hold">
                            <p:stCondLst>
                              <p:cond delay="3300"/>
                            </p:stCondLst>
                            <p:childTnLst>
                              <p:par>
                                <p:cTn id="30" presetID="10" presetClass="entr" presetSubtype="0" fill="hold" grpId="0" nodeType="after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200"/>
                                        <p:tgtEl>
                                          <p:spTgt spid="41"/>
                                        </p:tgtEl>
                                      </p:cBhvr>
                                    </p:animEffect>
                                  </p:childTnLst>
                                </p:cTn>
                              </p:par>
                            </p:childTnLst>
                          </p:cTn>
                        </p:par>
                        <p:par>
                          <p:cTn id="33" fill="hold">
                            <p:stCondLst>
                              <p:cond delay="3500"/>
                            </p:stCondLst>
                            <p:childTnLst>
                              <p:par>
                                <p:cTn id="34" presetID="10" presetClass="entr" presetSubtype="0" fill="hold" grpId="0" nodeType="after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200"/>
                                        <p:tgtEl>
                                          <p:spTgt spid="42"/>
                                        </p:tgtEl>
                                      </p:cBhvr>
                                    </p:animEffect>
                                  </p:childTnLst>
                                </p:cTn>
                              </p:par>
                            </p:childTnLst>
                          </p:cTn>
                        </p:par>
                        <p:par>
                          <p:cTn id="37" fill="hold">
                            <p:stCondLst>
                              <p:cond delay="3700"/>
                            </p:stCondLst>
                            <p:childTnLst>
                              <p:par>
                                <p:cTn id="38" presetID="10" presetClass="entr" presetSubtype="0" fill="hold" grpId="0" nodeType="after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200"/>
                                        <p:tgtEl>
                                          <p:spTgt spid="43"/>
                                        </p:tgtEl>
                                      </p:cBhvr>
                                    </p:animEffect>
                                  </p:childTnLst>
                                </p:cTn>
                              </p:par>
                            </p:childTnLst>
                          </p:cTn>
                        </p:par>
                        <p:par>
                          <p:cTn id="41" fill="hold">
                            <p:stCondLst>
                              <p:cond delay="3900"/>
                            </p:stCondLst>
                            <p:childTnLst>
                              <p:par>
                                <p:cTn id="42" presetID="10" presetClass="entr" presetSubtype="0" fill="hold" grpId="0" nodeType="after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200"/>
                                        <p:tgtEl>
                                          <p:spTgt spid="44"/>
                                        </p:tgtEl>
                                      </p:cBhvr>
                                    </p:animEffect>
                                  </p:childTnLst>
                                </p:cTn>
                              </p:par>
                            </p:childTnLst>
                          </p:cTn>
                        </p:par>
                        <p:par>
                          <p:cTn id="45" fill="hold">
                            <p:stCondLst>
                              <p:cond delay="4100"/>
                            </p:stCondLst>
                            <p:childTnLst>
                              <p:par>
                                <p:cTn id="46" presetID="10" presetClass="entr" presetSubtype="0" fill="hold" grpId="0" nodeType="after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fade">
                                      <p:cBhvr>
                                        <p:cTn id="48" dur="200"/>
                                        <p:tgtEl>
                                          <p:spTgt spid="45"/>
                                        </p:tgtEl>
                                      </p:cBhvr>
                                    </p:animEffect>
                                  </p:childTnLst>
                                </p:cTn>
                              </p:par>
                            </p:childTnLst>
                          </p:cTn>
                        </p:par>
                        <p:par>
                          <p:cTn id="49" fill="hold">
                            <p:stCondLst>
                              <p:cond delay="4300"/>
                            </p:stCondLst>
                            <p:childTnLst>
                              <p:par>
                                <p:cTn id="50" presetID="10" presetClass="entr" presetSubtype="0" fill="hold" grpId="0" nodeType="after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200"/>
                                        <p:tgtEl>
                                          <p:spTgt spid="46"/>
                                        </p:tgtEl>
                                      </p:cBhvr>
                                    </p:animEffect>
                                  </p:childTnLst>
                                </p:cTn>
                              </p:par>
                            </p:childTnLst>
                          </p:cTn>
                        </p:par>
                        <p:par>
                          <p:cTn id="53" fill="hold">
                            <p:stCondLst>
                              <p:cond delay="4500"/>
                            </p:stCondLst>
                            <p:childTnLst>
                              <p:par>
                                <p:cTn id="54" presetID="10" presetClass="entr" presetSubtype="0" fill="hold" grpId="0" nodeType="afterEffect">
                                  <p:stCondLst>
                                    <p:cond delay="0"/>
                                  </p:stCondLst>
                                  <p:childTnLst>
                                    <p:set>
                                      <p:cBhvr>
                                        <p:cTn id="55" dur="1" fill="hold">
                                          <p:stCondLst>
                                            <p:cond delay="0"/>
                                          </p:stCondLst>
                                        </p:cTn>
                                        <p:tgtEl>
                                          <p:spTgt spid="47"/>
                                        </p:tgtEl>
                                        <p:attrNameLst>
                                          <p:attrName>style.visibility</p:attrName>
                                        </p:attrNameLst>
                                      </p:cBhvr>
                                      <p:to>
                                        <p:strVal val="visible"/>
                                      </p:to>
                                    </p:set>
                                    <p:animEffect transition="in" filter="fade">
                                      <p:cBhvr>
                                        <p:cTn id="56" dur="2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P spid="41" grpId="0"/>
      <p:bldP spid="42" grpId="0"/>
      <p:bldP spid="43" grpId="0"/>
      <p:bldP spid="47" grpId="0"/>
      <p:bldP spid="44" grpId="0"/>
      <p:bldP spid="45" grpId="0"/>
      <p:bldP spid="4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4" name="Group 143"/>
          <p:cNvGrpSpPr/>
          <p:nvPr/>
        </p:nvGrpSpPr>
        <p:grpSpPr>
          <a:xfrm flipH="1">
            <a:off x="9070130" y="2125663"/>
            <a:ext cx="2728261" cy="1816480"/>
            <a:chOff x="7486866" y="-976052"/>
            <a:chExt cx="3310497" cy="2204133"/>
          </a:xfrm>
          <a:solidFill>
            <a:schemeClr val="bg2">
              <a:lumMod val="20000"/>
              <a:lumOff val="80000"/>
            </a:schemeClr>
          </a:solidFill>
        </p:grpSpPr>
        <p:sp>
          <p:nvSpPr>
            <p:cNvPr id="145" name="Freeform 7"/>
            <p:cNvSpPr>
              <a:spLocks/>
            </p:cNvSpPr>
            <p:nvPr/>
          </p:nvSpPr>
          <p:spPr bwMode="auto">
            <a:xfrm>
              <a:off x="8539522" y="-976052"/>
              <a:ext cx="2257841" cy="1484460"/>
            </a:xfrm>
            <a:custGeom>
              <a:avLst/>
              <a:gdLst>
                <a:gd name="T0" fmla="*/ 206 w 245"/>
                <a:gd name="T1" fmla="*/ 71 h 161"/>
                <a:gd name="T2" fmla="*/ 206 w 245"/>
                <a:gd name="T3" fmla="*/ 67 h 161"/>
                <a:gd name="T4" fmla="*/ 139 w 245"/>
                <a:gd name="T5" fmla="*/ 0 h 161"/>
                <a:gd name="T6" fmla="*/ 82 w 245"/>
                <a:gd name="T7" fmla="*/ 30 h 161"/>
                <a:gd name="T8" fmla="*/ 64 w 245"/>
                <a:gd name="T9" fmla="*/ 25 h 161"/>
                <a:gd name="T10" fmla="*/ 42 w 245"/>
                <a:gd name="T11" fmla="*/ 32 h 161"/>
                <a:gd name="T12" fmla="*/ 25 w 245"/>
                <a:gd name="T13" fmla="*/ 63 h 161"/>
                <a:gd name="T14" fmla="*/ 0 w 245"/>
                <a:gd name="T15" fmla="*/ 108 h 161"/>
                <a:gd name="T16" fmla="*/ 48 w 245"/>
                <a:gd name="T17" fmla="*/ 161 h 161"/>
                <a:gd name="T18" fmla="*/ 54 w 245"/>
                <a:gd name="T19" fmla="*/ 161 h 161"/>
                <a:gd name="T20" fmla="*/ 59 w 245"/>
                <a:gd name="T21" fmla="*/ 161 h 161"/>
                <a:gd name="T22" fmla="*/ 169 w 245"/>
                <a:gd name="T23" fmla="*/ 161 h 161"/>
                <a:gd name="T24" fmla="*/ 171 w 245"/>
                <a:gd name="T25" fmla="*/ 161 h 161"/>
                <a:gd name="T26" fmla="*/ 174 w 245"/>
                <a:gd name="T27" fmla="*/ 161 h 161"/>
                <a:gd name="T28" fmla="*/ 182 w 245"/>
                <a:gd name="T29" fmla="*/ 161 h 161"/>
                <a:gd name="T30" fmla="*/ 200 w 245"/>
                <a:gd name="T31" fmla="*/ 161 h 161"/>
                <a:gd name="T32" fmla="*/ 245 w 245"/>
                <a:gd name="T33" fmla="*/ 116 h 161"/>
                <a:gd name="T34" fmla="*/ 206 w 245"/>
                <a:gd name="T3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1">
                  <a:moveTo>
                    <a:pt x="206" y="71"/>
                  </a:moveTo>
                  <a:cubicBezTo>
                    <a:pt x="206" y="70"/>
                    <a:pt x="206" y="68"/>
                    <a:pt x="206" y="67"/>
                  </a:cubicBezTo>
                  <a:cubicBezTo>
                    <a:pt x="206" y="30"/>
                    <a:pt x="176" y="0"/>
                    <a:pt x="139" y="0"/>
                  </a:cubicBezTo>
                  <a:cubicBezTo>
                    <a:pt x="115" y="0"/>
                    <a:pt x="95" y="12"/>
                    <a:pt x="82" y="30"/>
                  </a:cubicBezTo>
                  <a:cubicBezTo>
                    <a:pt x="77" y="27"/>
                    <a:pt x="71" y="25"/>
                    <a:pt x="64" y="25"/>
                  </a:cubicBezTo>
                  <a:cubicBezTo>
                    <a:pt x="56" y="25"/>
                    <a:pt x="48" y="28"/>
                    <a:pt x="42" y="32"/>
                  </a:cubicBezTo>
                  <a:cubicBezTo>
                    <a:pt x="32" y="39"/>
                    <a:pt x="25" y="50"/>
                    <a:pt x="25" y="63"/>
                  </a:cubicBezTo>
                  <a:cubicBezTo>
                    <a:pt x="10" y="73"/>
                    <a:pt x="0" y="90"/>
                    <a:pt x="0" y="108"/>
                  </a:cubicBezTo>
                  <a:cubicBezTo>
                    <a:pt x="0" y="135"/>
                    <a:pt x="21" y="158"/>
                    <a:pt x="48" y="161"/>
                  </a:cubicBezTo>
                  <a:cubicBezTo>
                    <a:pt x="50" y="161"/>
                    <a:pt x="52" y="161"/>
                    <a:pt x="54" y="161"/>
                  </a:cubicBezTo>
                  <a:cubicBezTo>
                    <a:pt x="55" y="161"/>
                    <a:pt x="57" y="161"/>
                    <a:pt x="59" y="161"/>
                  </a:cubicBezTo>
                  <a:cubicBezTo>
                    <a:pt x="84" y="161"/>
                    <a:pt x="142" y="161"/>
                    <a:pt x="169" y="161"/>
                  </a:cubicBezTo>
                  <a:cubicBezTo>
                    <a:pt x="170" y="161"/>
                    <a:pt x="171" y="161"/>
                    <a:pt x="171" y="161"/>
                  </a:cubicBezTo>
                  <a:cubicBezTo>
                    <a:pt x="174" y="161"/>
                    <a:pt x="174" y="161"/>
                    <a:pt x="174" y="161"/>
                  </a:cubicBezTo>
                  <a:cubicBezTo>
                    <a:pt x="176" y="161"/>
                    <a:pt x="180" y="161"/>
                    <a:pt x="182" y="161"/>
                  </a:cubicBezTo>
                  <a:cubicBezTo>
                    <a:pt x="200" y="161"/>
                    <a:pt x="200" y="161"/>
                    <a:pt x="200" y="161"/>
                  </a:cubicBezTo>
                  <a:cubicBezTo>
                    <a:pt x="225" y="161"/>
                    <a:pt x="245" y="140"/>
                    <a:pt x="245" y="116"/>
                  </a:cubicBezTo>
                  <a:cubicBezTo>
                    <a:pt x="245" y="93"/>
                    <a:pt x="228" y="74"/>
                    <a:pt x="206"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6" name="Freeform 8"/>
            <p:cNvSpPr>
              <a:spLocks/>
            </p:cNvSpPr>
            <p:nvPr/>
          </p:nvSpPr>
          <p:spPr bwMode="auto">
            <a:xfrm>
              <a:off x="7607169" y="-495912"/>
              <a:ext cx="812049" cy="524181"/>
            </a:xfrm>
            <a:custGeom>
              <a:avLst/>
              <a:gdLst>
                <a:gd name="T0" fmla="*/ 74 w 88"/>
                <a:gd name="T1" fmla="*/ 25 h 57"/>
                <a:gd name="T2" fmla="*/ 74 w 88"/>
                <a:gd name="T3" fmla="*/ 24 h 57"/>
                <a:gd name="T4" fmla="*/ 50 w 88"/>
                <a:gd name="T5" fmla="*/ 0 h 57"/>
                <a:gd name="T6" fmla="*/ 29 w 88"/>
                <a:gd name="T7" fmla="*/ 10 h 57"/>
                <a:gd name="T8" fmla="*/ 23 w 88"/>
                <a:gd name="T9" fmla="*/ 9 h 57"/>
                <a:gd name="T10" fmla="*/ 15 w 88"/>
                <a:gd name="T11" fmla="*/ 11 h 57"/>
                <a:gd name="T12" fmla="*/ 9 w 88"/>
                <a:gd name="T13" fmla="*/ 22 h 57"/>
                <a:gd name="T14" fmla="*/ 0 w 88"/>
                <a:gd name="T15" fmla="*/ 38 h 57"/>
                <a:gd name="T16" fmla="*/ 17 w 88"/>
                <a:gd name="T17" fmla="*/ 57 h 57"/>
                <a:gd name="T18" fmla="*/ 19 w 88"/>
                <a:gd name="T19" fmla="*/ 57 h 57"/>
                <a:gd name="T20" fmla="*/ 21 w 88"/>
                <a:gd name="T21" fmla="*/ 57 h 57"/>
                <a:gd name="T22" fmla="*/ 61 w 88"/>
                <a:gd name="T23" fmla="*/ 57 h 57"/>
                <a:gd name="T24" fmla="*/ 61 w 88"/>
                <a:gd name="T25" fmla="*/ 57 h 57"/>
                <a:gd name="T26" fmla="*/ 62 w 88"/>
                <a:gd name="T27" fmla="*/ 57 h 57"/>
                <a:gd name="T28" fmla="*/ 65 w 88"/>
                <a:gd name="T29" fmla="*/ 57 h 57"/>
                <a:gd name="T30" fmla="*/ 72 w 88"/>
                <a:gd name="T31" fmla="*/ 57 h 57"/>
                <a:gd name="T32" fmla="*/ 88 w 88"/>
                <a:gd name="T33" fmla="*/ 41 h 57"/>
                <a:gd name="T34" fmla="*/ 74 w 88"/>
                <a:gd name="T35"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57">
                  <a:moveTo>
                    <a:pt x="74" y="25"/>
                  </a:moveTo>
                  <a:cubicBezTo>
                    <a:pt x="74" y="24"/>
                    <a:pt x="74" y="24"/>
                    <a:pt x="74" y="24"/>
                  </a:cubicBezTo>
                  <a:cubicBezTo>
                    <a:pt x="74" y="10"/>
                    <a:pt x="63" y="0"/>
                    <a:pt x="50" y="0"/>
                  </a:cubicBezTo>
                  <a:cubicBezTo>
                    <a:pt x="41" y="0"/>
                    <a:pt x="34" y="4"/>
                    <a:pt x="29" y="10"/>
                  </a:cubicBezTo>
                  <a:cubicBezTo>
                    <a:pt x="28" y="9"/>
                    <a:pt x="25" y="9"/>
                    <a:pt x="23" y="9"/>
                  </a:cubicBezTo>
                  <a:cubicBezTo>
                    <a:pt x="20" y="9"/>
                    <a:pt x="17" y="10"/>
                    <a:pt x="15" y="11"/>
                  </a:cubicBezTo>
                  <a:cubicBezTo>
                    <a:pt x="11" y="13"/>
                    <a:pt x="9" y="18"/>
                    <a:pt x="9" y="22"/>
                  </a:cubicBezTo>
                  <a:cubicBezTo>
                    <a:pt x="4" y="26"/>
                    <a:pt x="0" y="32"/>
                    <a:pt x="0" y="38"/>
                  </a:cubicBezTo>
                  <a:cubicBezTo>
                    <a:pt x="0" y="48"/>
                    <a:pt x="7" y="56"/>
                    <a:pt x="17" y="57"/>
                  </a:cubicBezTo>
                  <a:cubicBezTo>
                    <a:pt x="18" y="57"/>
                    <a:pt x="18" y="57"/>
                    <a:pt x="19" y="57"/>
                  </a:cubicBezTo>
                  <a:cubicBezTo>
                    <a:pt x="20" y="57"/>
                    <a:pt x="20" y="57"/>
                    <a:pt x="21" y="57"/>
                  </a:cubicBezTo>
                  <a:cubicBezTo>
                    <a:pt x="30" y="57"/>
                    <a:pt x="51" y="57"/>
                    <a:pt x="61" y="57"/>
                  </a:cubicBezTo>
                  <a:cubicBezTo>
                    <a:pt x="61" y="57"/>
                    <a:pt x="61" y="57"/>
                    <a:pt x="61" y="57"/>
                  </a:cubicBezTo>
                  <a:cubicBezTo>
                    <a:pt x="62" y="57"/>
                    <a:pt x="62" y="57"/>
                    <a:pt x="62" y="57"/>
                  </a:cubicBezTo>
                  <a:cubicBezTo>
                    <a:pt x="63" y="57"/>
                    <a:pt x="64" y="57"/>
                    <a:pt x="65" y="57"/>
                  </a:cubicBezTo>
                  <a:cubicBezTo>
                    <a:pt x="72" y="57"/>
                    <a:pt x="72" y="57"/>
                    <a:pt x="72" y="57"/>
                  </a:cubicBezTo>
                  <a:cubicBezTo>
                    <a:pt x="81" y="57"/>
                    <a:pt x="88" y="50"/>
                    <a:pt x="88" y="41"/>
                  </a:cubicBezTo>
                  <a:cubicBezTo>
                    <a:pt x="88" y="33"/>
                    <a:pt x="82" y="26"/>
                    <a:pt x="7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7" name="Freeform 9"/>
            <p:cNvSpPr>
              <a:spLocks/>
            </p:cNvSpPr>
            <p:nvPr/>
          </p:nvSpPr>
          <p:spPr bwMode="auto">
            <a:xfrm>
              <a:off x="7486866" y="407439"/>
              <a:ext cx="1254595" cy="820642"/>
            </a:xfrm>
            <a:custGeom>
              <a:avLst/>
              <a:gdLst>
                <a:gd name="T0" fmla="*/ 114 w 136"/>
                <a:gd name="T1" fmla="*/ 39 h 89"/>
                <a:gd name="T2" fmla="*/ 114 w 136"/>
                <a:gd name="T3" fmla="*/ 37 h 89"/>
                <a:gd name="T4" fmla="*/ 76 w 136"/>
                <a:gd name="T5" fmla="*/ 0 h 89"/>
                <a:gd name="T6" fmla="*/ 45 w 136"/>
                <a:gd name="T7" fmla="*/ 16 h 89"/>
                <a:gd name="T8" fmla="*/ 35 w 136"/>
                <a:gd name="T9" fmla="*/ 14 h 89"/>
                <a:gd name="T10" fmla="*/ 23 w 136"/>
                <a:gd name="T11" fmla="*/ 17 h 89"/>
                <a:gd name="T12" fmla="*/ 13 w 136"/>
                <a:gd name="T13" fmla="*/ 35 h 89"/>
                <a:gd name="T14" fmla="*/ 0 w 136"/>
                <a:gd name="T15" fmla="*/ 60 h 89"/>
                <a:gd name="T16" fmla="*/ 26 w 136"/>
                <a:gd name="T17" fmla="*/ 89 h 89"/>
                <a:gd name="T18" fmla="*/ 29 w 136"/>
                <a:gd name="T19" fmla="*/ 89 h 89"/>
                <a:gd name="T20" fmla="*/ 32 w 136"/>
                <a:gd name="T21" fmla="*/ 89 h 89"/>
                <a:gd name="T22" fmla="*/ 93 w 136"/>
                <a:gd name="T23" fmla="*/ 89 h 89"/>
                <a:gd name="T24" fmla="*/ 95 w 136"/>
                <a:gd name="T25" fmla="*/ 89 h 89"/>
                <a:gd name="T26" fmla="*/ 96 w 136"/>
                <a:gd name="T27" fmla="*/ 89 h 89"/>
                <a:gd name="T28" fmla="*/ 101 w 136"/>
                <a:gd name="T29" fmla="*/ 89 h 89"/>
                <a:gd name="T30" fmla="*/ 110 w 136"/>
                <a:gd name="T31" fmla="*/ 89 h 89"/>
                <a:gd name="T32" fmla="*/ 136 w 136"/>
                <a:gd name="T33" fmla="*/ 64 h 89"/>
                <a:gd name="T34" fmla="*/ 114 w 136"/>
                <a:gd name="T35"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89">
                  <a:moveTo>
                    <a:pt x="114" y="39"/>
                  </a:moveTo>
                  <a:cubicBezTo>
                    <a:pt x="114" y="38"/>
                    <a:pt x="114" y="38"/>
                    <a:pt x="114" y="37"/>
                  </a:cubicBezTo>
                  <a:cubicBezTo>
                    <a:pt x="114" y="16"/>
                    <a:pt x="97" y="0"/>
                    <a:pt x="76" y="0"/>
                  </a:cubicBezTo>
                  <a:cubicBezTo>
                    <a:pt x="63" y="0"/>
                    <a:pt x="52" y="6"/>
                    <a:pt x="45" y="16"/>
                  </a:cubicBezTo>
                  <a:cubicBezTo>
                    <a:pt x="42" y="15"/>
                    <a:pt x="39" y="14"/>
                    <a:pt x="35" y="14"/>
                  </a:cubicBezTo>
                  <a:cubicBezTo>
                    <a:pt x="30" y="14"/>
                    <a:pt x="26" y="15"/>
                    <a:pt x="23" y="17"/>
                  </a:cubicBezTo>
                  <a:cubicBezTo>
                    <a:pt x="17" y="21"/>
                    <a:pt x="13" y="27"/>
                    <a:pt x="13" y="35"/>
                  </a:cubicBezTo>
                  <a:cubicBezTo>
                    <a:pt x="5" y="40"/>
                    <a:pt x="0" y="49"/>
                    <a:pt x="0" y="60"/>
                  </a:cubicBezTo>
                  <a:cubicBezTo>
                    <a:pt x="0" y="75"/>
                    <a:pt x="11" y="87"/>
                    <a:pt x="26" y="89"/>
                  </a:cubicBezTo>
                  <a:cubicBezTo>
                    <a:pt x="27" y="89"/>
                    <a:pt x="28" y="89"/>
                    <a:pt x="29" y="89"/>
                  </a:cubicBezTo>
                  <a:cubicBezTo>
                    <a:pt x="30" y="89"/>
                    <a:pt x="31" y="89"/>
                    <a:pt x="32" y="89"/>
                  </a:cubicBezTo>
                  <a:cubicBezTo>
                    <a:pt x="46" y="89"/>
                    <a:pt x="78" y="89"/>
                    <a:pt x="93" y="89"/>
                  </a:cubicBezTo>
                  <a:cubicBezTo>
                    <a:pt x="94" y="89"/>
                    <a:pt x="94" y="89"/>
                    <a:pt x="95" y="89"/>
                  </a:cubicBezTo>
                  <a:cubicBezTo>
                    <a:pt x="96" y="89"/>
                    <a:pt x="96" y="89"/>
                    <a:pt x="96" y="89"/>
                  </a:cubicBezTo>
                  <a:cubicBezTo>
                    <a:pt x="97" y="89"/>
                    <a:pt x="99" y="89"/>
                    <a:pt x="101" y="89"/>
                  </a:cubicBezTo>
                  <a:cubicBezTo>
                    <a:pt x="110" y="89"/>
                    <a:pt x="110" y="89"/>
                    <a:pt x="110" y="89"/>
                  </a:cubicBezTo>
                  <a:cubicBezTo>
                    <a:pt x="124" y="89"/>
                    <a:pt x="136" y="78"/>
                    <a:pt x="136" y="64"/>
                  </a:cubicBezTo>
                  <a:cubicBezTo>
                    <a:pt x="136" y="51"/>
                    <a:pt x="126" y="41"/>
                    <a:pt x="114"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3" name="Rectangle 12"/>
          <p:cNvSpPr/>
          <p:nvPr/>
        </p:nvSpPr>
        <p:spPr bwMode="auto">
          <a:xfrm>
            <a:off x="7793608" y="3268472"/>
            <a:ext cx="2869854" cy="1956991"/>
          </a:xfrm>
          <a:prstGeom prst="rect">
            <a:avLst/>
          </a:prstGeom>
          <a:solidFill>
            <a:srgbClr val="6821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47" name="Rectangle 46"/>
          <p:cNvSpPr/>
          <p:nvPr/>
        </p:nvSpPr>
        <p:spPr bwMode="auto">
          <a:xfrm>
            <a:off x="457200" y="5494925"/>
            <a:ext cx="11522076" cy="1215807"/>
          </a:xfrm>
          <a:prstGeom prst="rect">
            <a:avLst/>
          </a:prstGeom>
          <a:solidFill>
            <a:schemeClr val="bg2">
              <a:lumMod val="20000"/>
              <a:lumOff val="8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41" name="TextBox 40"/>
          <p:cNvSpPr txBox="1"/>
          <p:nvPr/>
        </p:nvSpPr>
        <p:spPr>
          <a:xfrm>
            <a:off x="2284570" y="5342252"/>
            <a:ext cx="455865" cy="634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28" tIns="146262" rIns="182828" bIns="146262" rtlCol="0" anchor="ctr">
            <a:sp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384">
              <a:spcBef>
                <a:spcPts val="612"/>
              </a:spcBef>
            </a:pPr>
            <a:r>
              <a:rPr lang="en-US" sz="2400" dirty="0">
                <a:gradFill>
                  <a:gsLst>
                    <a:gs pos="0">
                      <a:srgbClr val="00188F"/>
                    </a:gs>
                    <a:gs pos="100000">
                      <a:srgbClr val="00188F"/>
                    </a:gs>
                  </a:gsLst>
                  <a:lin ang="5400000" scaled="0"/>
                </a:gradFill>
              </a:rPr>
              <a:t> </a:t>
            </a:r>
          </a:p>
        </p:txBody>
      </p:sp>
      <p:sp>
        <p:nvSpPr>
          <p:cNvPr id="45" name="TextBox 44"/>
          <p:cNvSpPr txBox="1"/>
          <p:nvPr/>
        </p:nvSpPr>
        <p:spPr>
          <a:xfrm>
            <a:off x="7968339" y="5786549"/>
            <a:ext cx="2520393" cy="6277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28" tIns="146262" rIns="182828" bIns="146262" rtlCol="0" anchor="ctr">
            <a:sp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384"/>
            <a:r>
              <a:rPr lang="en-US" sz="2400" dirty="0">
                <a:gradFill>
                  <a:gsLst>
                    <a:gs pos="1250">
                      <a:srgbClr val="0078D7"/>
                    </a:gs>
                    <a:gs pos="100000">
                      <a:srgbClr val="0078D7"/>
                    </a:gs>
                  </a:gsLst>
                  <a:lin ang="5400000" scaled="0"/>
                </a:gradFill>
              </a:rPr>
              <a:t>Microsoft Azure</a:t>
            </a:r>
          </a:p>
        </p:txBody>
      </p:sp>
      <p:grpSp>
        <p:nvGrpSpPr>
          <p:cNvPr id="138" name="Group 137"/>
          <p:cNvGrpSpPr>
            <a:grpSpLocks noChangeAspect="1"/>
          </p:cNvGrpSpPr>
          <p:nvPr/>
        </p:nvGrpSpPr>
        <p:grpSpPr>
          <a:xfrm>
            <a:off x="4764945" y="2072819"/>
            <a:ext cx="2906589" cy="3422106"/>
            <a:chOff x="4828757" y="1759921"/>
            <a:chExt cx="2686891" cy="3163444"/>
          </a:xfrm>
        </p:grpSpPr>
        <p:sp>
          <p:nvSpPr>
            <p:cNvPr id="57" name="TextBox 56"/>
            <p:cNvSpPr txBox="1"/>
            <p:nvPr/>
          </p:nvSpPr>
          <p:spPr>
            <a:xfrm>
              <a:off x="4828757" y="1759921"/>
              <a:ext cx="2686891" cy="614470"/>
            </a:xfrm>
            <a:prstGeom prst="rect">
              <a:avLst/>
            </a:prstGeom>
            <a:noFill/>
          </p:spPr>
          <p:txBody>
            <a:bodyPr wrap="none" lIns="182828" tIns="146262" rIns="182828" bIns="146262" rtlCol="0">
              <a:spAutoFit/>
            </a:bodyPr>
            <a:lstStyle/>
            <a:p>
              <a:pPr algn="ctr" defTabSz="932384"/>
              <a:r>
                <a:rPr lang="en-US" sz="2400" cap="all" dirty="0">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App </a:t>
              </a:r>
              <a:r>
                <a:rPr lang="en-US" sz="2400" cap="all" dirty="0" smtClean="0">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Innovation</a:t>
              </a:r>
              <a:endParaRPr lang="en-US" sz="2400" cap="all" dirty="0">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endParaRPr>
            </a:p>
          </p:txBody>
        </p:sp>
        <p:grpSp>
          <p:nvGrpSpPr>
            <p:cNvPr id="54" name="Group 53"/>
            <p:cNvGrpSpPr/>
            <p:nvPr/>
          </p:nvGrpSpPr>
          <p:grpSpPr>
            <a:xfrm>
              <a:off x="5185187" y="2034238"/>
              <a:ext cx="1918610" cy="2889127"/>
              <a:chOff x="5185187" y="2034238"/>
              <a:chExt cx="1918610" cy="2889127"/>
            </a:xfrm>
          </p:grpSpPr>
          <p:sp>
            <p:nvSpPr>
              <p:cNvPr id="62" name="TextBox 61"/>
              <p:cNvSpPr txBox="1"/>
              <p:nvPr/>
            </p:nvSpPr>
            <p:spPr>
              <a:xfrm>
                <a:off x="5185187" y="2939486"/>
                <a:ext cx="1910359" cy="964382"/>
              </a:xfrm>
              <a:custGeom>
                <a:avLst/>
                <a:gdLst>
                  <a:gd name="connsiteX0" fmla="*/ 576906 w 3645622"/>
                  <a:gd name="connsiteY0" fmla="*/ 0 h 1898768"/>
                  <a:gd name="connsiteX1" fmla="*/ 3068717 w 3645622"/>
                  <a:gd name="connsiteY1" fmla="*/ 0 h 1898768"/>
                  <a:gd name="connsiteX2" fmla="*/ 3068717 w 3645622"/>
                  <a:gd name="connsiteY2" fmla="*/ 777715 h 1898768"/>
                  <a:gd name="connsiteX3" fmla="*/ 3302284 w 3645622"/>
                  <a:gd name="connsiteY3" fmla="*/ 777715 h 1898768"/>
                  <a:gd name="connsiteX4" fmla="*/ 3302284 w 3645622"/>
                  <a:gd name="connsiteY4" fmla="*/ 606046 h 1898768"/>
                  <a:gd name="connsiteX5" fmla="*/ 3645622 w 3645622"/>
                  <a:gd name="connsiteY5" fmla="*/ 949384 h 1898768"/>
                  <a:gd name="connsiteX6" fmla="*/ 3302284 w 3645622"/>
                  <a:gd name="connsiteY6" fmla="*/ 1292722 h 1898768"/>
                  <a:gd name="connsiteX7" fmla="*/ 3302284 w 3645622"/>
                  <a:gd name="connsiteY7" fmla="*/ 1121053 h 1898768"/>
                  <a:gd name="connsiteX8" fmla="*/ 3068717 w 3645622"/>
                  <a:gd name="connsiteY8" fmla="*/ 1121053 h 1898768"/>
                  <a:gd name="connsiteX9" fmla="*/ 3068717 w 3645622"/>
                  <a:gd name="connsiteY9" fmla="*/ 1898768 h 1898768"/>
                  <a:gd name="connsiteX10" fmla="*/ 576906 w 3645622"/>
                  <a:gd name="connsiteY10" fmla="*/ 1898768 h 1898768"/>
                  <a:gd name="connsiteX11" fmla="*/ 576906 w 3645622"/>
                  <a:gd name="connsiteY11" fmla="*/ 1121053 h 1898768"/>
                  <a:gd name="connsiteX12" fmla="*/ 343338 w 3645622"/>
                  <a:gd name="connsiteY12" fmla="*/ 1121053 h 1898768"/>
                  <a:gd name="connsiteX13" fmla="*/ 343338 w 3645622"/>
                  <a:gd name="connsiteY13" fmla="*/ 1292722 h 1898768"/>
                  <a:gd name="connsiteX14" fmla="*/ 0 w 3645622"/>
                  <a:gd name="connsiteY14" fmla="*/ 949384 h 1898768"/>
                  <a:gd name="connsiteX15" fmla="*/ 343338 w 3645622"/>
                  <a:gd name="connsiteY15" fmla="*/ 606046 h 1898768"/>
                  <a:gd name="connsiteX16" fmla="*/ 343338 w 3645622"/>
                  <a:gd name="connsiteY16" fmla="*/ 777715 h 1898768"/>
                  <a:gd name="connsiteX17" fmla="*/ 576906 w 3645622"/>
                  <a:gd name="connsiteY17" fmla="*/ 777715 h 189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5622" h="1898768">
                    <a:moveTo>
                      <a:pt x="576906" y="0"/>
                    </a:moveTo>
                    <a:lnTo>
                      <a:pt x="3068717" y="0"/>
                    </a:lnTo>
                    <a:lnTo>
                      <a:pt x="3068717" y="777715"/>
                    </a:lnTo>
                    <a:lnTo>
                      <a:pt x="3302284" y="777715"/>
                    </a:lnTo>
                    <a:lnTo>
                      <a:pt x="3302284" y="606046"/>
                    </a:lnTo>
                    <a:lnTo>
                      <a:pt x="3645622" y="949384"/>
                    </a:lnTo>
                    <a:lnTo>
                      <a:pt x="3302284" y="1292722"/>
                    </a:lnTo>
                    <a:lnTo>
                      <a:pt x="3302284" y="1121053"/>
                    </a:lnTo>
                    <a:lnTo>
                      <a:pt x="3068717" y="1121053"/>
                    </a:lnTo>
                    <a:lnTo>
                      <a:pt x="3068717" y="1898768"/>
                    </a:lnTo>
                    <a:lnTo>
                      <a:pt x="576906" y="1898768"/>
                    </a:lnTo>
                    <a:lnTo>
                      <a:pt x="576906" y="1121053"/>
                    </a:lnTo>
                    <a:lnTo>
                      <a:pt x="343338" y="1121053"/>
                    </a:lnTo>
                    <a:lnTo>
                      <a:pt x="343338" y="1292722"/>
                    </a:lnTo>
                    <a:lnTo>
                      <a:pt x="0" y="949384"/>
                    </a:lnTo>
                    <a:lnTo>
                      <a:pt x="343338" y="606046"/>
                    </a:lnTo>
                    <a:lnTo>
                      <a:pt x="343338" y="777715"/>
                    </a:lnTo>
                    <a:lnTo>
                      <a:pt x="576906" y="777715"/>
                    </a:lnTo>
                    <a:close/>
                  </a:path>
                </a:pathLst>
              </a:custGeom>
              <a:noFill/>
            </p:spPr>
            <p:txBody>
              <a:bodyPr wrap="none" lIns="182802" tIns="146241" rIns="182802" bIns="146241" rtlCol="0" anchor="ctr">
                <a:spAutoFit/>
              </a:bodyPr>
              <a:lstStyle/>
              <a:p>
                <a:pPr algn="ctr" defTabSz="932205">
                  <a:lnSpc>
                    <a:spcPct val="90000"/>
                  </a:lnSpc>
                </a:pPr>
                <a:r>
                  <a:rPr lang="en-US" dirty="0">
                    <a:gradFill>
                      <a:gsLst>
                        <a:gs pos="1250">
                          <a:srgbClr val="505050"/>
                        </a:gs>
                        <a:gs pos="100000">
                          <a:srgbClr val="505050"/>
                        </a:gs>
                      </a:gsLst>
                      <a:lin ang="5400000" scaled="0"/>
                    </a:gradFill>
                    <a:cs typeface="Segoe UI Semibold" panose="020B0702040204020203" pitchFamily="34" charset="0"/>
                  </a:rPr>
                  <a:t>Hybrid</a:t>
                </a:r>
              </a:p>
              <a:p>
                <a:pPr algn="ctr" defTabSz="932205">
                  <a:lnSpc>
                    <a:spcPct val="90000"/>
                  </a:lnSpc>
                </a:pPr>
                <a:r>
                  <a:rPr lang="en-US" dirty="0">
                    <a:gradFill>
                      <a:gsLst>
                        <a:gs pos="1250">
                          <a:srgbClr val="505050"/>
                        </a:gs>
                        <a:gs pos="100000">
                          <a:srgbClr val="505050"/>
                        </a:gs>
                      </a:gsLst>
                      <a:lin ang="5400000" scaled="0"/>
                    </a:gradFill>
                    <a:cs typeface="Segoe UI Semibold" panose="020B0702040204020203" pitchFamily="34" charset="0"/>
                  </a:rPr>
                  <a:t>Hyper-scale</a:t>
                </a:r>
              </a:p>
              <a:p>
                <a:pPr algn="ctr" defTabSz="932205">
                  <a:lnSpc>
                    <a:spcPct val="90000"/>
                  </a:lnSpc>
                </a:pPr>
                <a:r>
                  <a:rPr lang="en-US" dirty="0">
                    <a:gradFill>
                      <a:gsLst>
                        <a:gs pos="1250">
                          <a:srgbClr val="505050"/>
                        </a:gs>
                        <a:gs pos="100000">
                          <a:srgbClr val="505050"/>
                        </a:gs>
                      </a:gsLst>
                      <a:lin ang="5400000" scaled="0"/>
                    </a:gradFill>
                    <a:cs typeface="Segoe UI Semibold" panose="020B0702040204020203" pitchFamily="34" charset="0"/>
                  </a:rPr>
                  <a:t>Enterprise-grade</a:t>
                </a:r>
                <a:endParaRPr lang="en-US" sz="1600" dirty="0">
                  <a:gradFill>
                    <a:gsLst>
                      <a:gs pos="1250">
                        <a:srgbClr val="505050"/>
                      </a:gs>
                      <a:gs pos="100000">
                        <a:srgbClr val="505050"/>
                      </a:gs>
                    </a:gsLst>
                    <a:lin ang="5400000" scaled="0"/>
                  </a:gradFill>
                </a:endParaRPr>
              </a:p>
            </p:txBody>
          </p:sp>
          <p:sp>
            <p:nvSpPr>
              <p:cNvPr id="51" name="Freeform 50"/>
              <p:cNvSpPr/>
              <p:nvPr/>
            </p:nvSpPr>
            <p:spPr bwMode="auto">
              <a:xfrm rot="8100000">
                <a:off x="5240603" y="2034238"/>
                <a:ext cx="1863194" cy="1863193"/>
              </a:xfrm>
              <a:custGeom>
                <a:avLst/>
                <a:gdLst>
                  <a:gd name="connsiteX0" fmla="*/ 686584 w 2313259"/>
                  <a:gd name="connsiteY0" fmla="*/ 1626304 h 2313259"/>
                  <a:gd name="connsiteX1" fmla="*/ 134698 w 2313259"/>
                  <a:gd name="connsiteY1" fmla="*/ 456262 h 2313259"/>
                  <a:gd name="connsiteX2" fmla="*/ 127395 w 2313259"/>
                  <a:gd name="connsiteY2" fmla="*/ 303308 h 2313259"/>
                  <a:gd name="connsiteX3" fmla="*/ 0 w 2313259"/>
                  <a:gd name="connsiteY3" fmla="*/ 303308 h 2313259"/>
                  <a:gd name="connsiteX4" fmla="*/ 227788 w 2313259"/>
                  <a:gd name="connsiteY4" fmla="*/ 0 h 2313259"/>
                  <a:gd name="connsiteX5" fmla="*/ 455575 w 2313259"/>
                  <a:gd name="connsiteY5" fmla="*/ 303308 h 2313259"/>
                  <a:gd name="connsiteX6" fmla="*/ 346480 w 2313259"/>
                  <a:gd name="connsiteY6" fmla="*/ 303308 h 2313259"/>
                  <a:gd name="connsiteX7" fmla="*/ 347164 w 2313259"/>
                  <a:gd name="connsiteY7" fmla="*/ 303991 h 2313259"/>
                  <a:gd name="connsiteX8" fmla="*/ 353429 w 2313259"/>
                  <a:gd name="connsiteY8" fmla="*/ 435199 h 2313259"/>
                  <a:gd name="connsiteX9" fmla="*/ 841961 w 2313259"/>
                  <a:gd name="connsiteY9" fmla="*/ 1470926 h 2313259"/>
                  <a:gd name="connsiteX10" fmla="*/ 1877688 w 2313259"/>
                  <a:gd name="connsiteY10" fmla="*/ 1959458 h 2313259"/>
                  <a:gd name="connsiteX11" fmla="*/ 2008896 w 2313259"/>
                  <a:gd name="connsiteY11" fmla="*/ 1965723 h 2313259"/>
                  <a:gd name="connsiteX12" fmla="*/ 2009951 w 2313259"/>
                  <a:gd name="connsiteY12" fmla="*/ 1966779 h 2313259"/>
                  <a:gd name="connsiteX13" fmla="*/ 2009951 w 2313259"/>
                  <a:gd name="connsiteY13" fmla="*/ 1857684 h 2313259"/>
                  <a:gd name="connsiteX14" fmla="*/ 2313259 w 2313259"/>
                  <a:gd name="connsiteY14" fmla="*/ 2085471 h 2313259"/>
                  <a:gd name="connsiteX15" fmla="*/ 2009951 w 2313259"/>
                  <a:gd name="connsiteY15" fmla="*/ 2313259 h 2313259"/>
                  <a:gd name="connsiteX16" fmla="*/ 2009951 w 2313259"/>
                  <a:gd name="connsiteY16" fmla="*/ 2185510 h 2313259"/>
                  <a:gd name="connsiteX17" fmla="*/ 1856625 w 2313259"/>
                  <a:gd name="connsiteY17" fmla="*/ 2178189 h 2313259"/>
                  <a:gd name="connsiteX18" fmla="*/ 686584 w 2313259"/>
                  <a:gd name="connsiteY18" fmla="*/ 1626304 h 2313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13259" h="2313259">
                    <a:moveTo>
                      <a:pt x="686584" y="1626304"/>
                    </a:moveTo>
                    <a:cubicBezTo>
                      <a:pt x="359540" y="1299260"/>
                      <a:pt x="175578" y="883317"/>
                      <a:pt x="134698" y="456262"/>
                    </a:cubicBezTo>
                    <a:lnTo>
                      <a:pt x="127395" y="303308"/>
                    </a:lnTo>
                    <a:lnTo>
                      <a:pt x="0" y="303308"/>
                    </a:lnTo>
                    <a:lnTo>
                      <a:pt x="227788" y="0"/>
                    </a:lnTo>
                    <a:lnTo>
                      <a:pt x="455575" y="303308"/>
                    </a:lnTo>
                    <a:lnTo>
                      <a:pt x="346480" y="303308"/>
                    </a:lnTo>
                    <a:lnTo>
                      <a:pt x="347164" y="303991"/>
                    </a:lnTo>
                    <a:lnTo>
                      <a:pt x="353429" y="435199"/>
                    </a:lnTo>
                    <a:cubicBezTo>
                      <a:pt x="389616" y="813231"/>
                      <a:pt x="552460" y="1181425"/>
                      <a:pt x="841961" y="1470926"/>
                    </a:cubicBezTo>
                    <a:cubicBezTo>
                      <a:pt x="1131462" y="1760427"/>
                      <a:pt x="1499656" y="1923270"/>
                      <a:pt x="1877688" y="1959458"/>
                    </a:cubicBezTo>
                    <a:lnTo>
                      <a:pt x="2008896" y="1965723"/>
                    </a:lnTo>
                    <a:lnTo>
                      <a:pt x="2009951" y="1966779"/>
                    </a:lnTo>
                    <a:lnTo>
                      <a:pt x="2009951" y="1857684"/>
                    </a:lnTo>
                    <a:lnTo>
                      <a:pt x="2313259" y="2085471"/>
                    </a:lnTo>
                    <a:lnTo>
                      <a:pt x="2009951" y="2313259"/>
                    </a:lnTo>
                    <a:lnTo>
                      <a:pt x="2009951" y="2185510"/>
                    </a:lnTo>
                    <a:lnTo>
                      <a:pt x="1856625" y="2178189"/>
                    </a:lnTo>
                    <a:cubicBezTo>
                      <a:pt x="1429570" y="2137309"/>
                      <a:pt x="1013627" y="1953347"/>
                      <a:pt x="686584" y="1626304"/>
                    </a:cubicBezTo>
                    <a:close/>
                  </a:path>
                </a:pathLst>
              </a:custGeom>
              <a:solidFill>
                <a:schemeClr val="tx1"/>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56" name="Freeform 55"/>
              <p:cNvSpPr/>
              <p:nvPr/>
            </p:nvSpPr>
            <p:spPr bwMode="auto">
              <a:xfrm rot="18918717">
                <a:off x="5240603" y="3060172"/>
                <a:ext cx="1863194" cy="1863193"/>
              </a:xfrm>
              <a:custGeom>
                <a:avLst/>
                <a:gdLst>
                  <a:gd name="connsiteX0" fmla="*/ 686584 w 2313259"/>
                  <a:gd name="connsiteY0" fmla="*/ 1626304 h 2313259"/>
                  <a:gd name="connsiteX1" fmla="*/ 134698 w 2313259"/>
                  <a:gd name="connsiteY1" fmla="*/ 456262 h 2313259"/>
                  <a:gd name="connsiteX2" fmla="*/ 127395 w 2313259"/>
                  <a:gd name="connsiteY2" fmla="*/ 303308 h 2313259"/>
                  <a:gd name="connsiteX3" fmla="*/ 0 w 2313259"/>
                  <a:gd name="connsiteY3" fmla="*/ 303308 h 2313259"/>
                  <a:gd name="connsiteX4" fmla="*/ 227788 w 2313259"/>
                  <a:gd name="connsiteY4" fmla="*/ 0 h 2313259"/>
                  <a:gd name="connsiteX5" fmla="*/ 455575 w 2313259"/>
                  <a:gd name="connsiteY5" fmla="*/ 303308 h 2313259"/>
                  <a:gd name="connsiteX6" fmla="*/ 346480 w 2313259"/>
                  <a:gd name="connsiteY6" fmla="*/ 303308 h 2313259"/>
                  <a:gd name="connsiteX7" fmla="*/ 347164 w 2313259"/>
                  <a:gd name="connsiteY7" fmla="*/ 303991 h 2313259"/>
                  <a:gd name="connsiteX8" fmla="*/ 353429 w 2313259"/>
                  <a:gd name="connsiteY8" fmla="*/ 435199 h 2313259"/>
                  <a:gd name="connsiteX9" fmla="*/ 841961 w 2313259"/>
                  <a:gd name="connsiteY9" fmla="*/ 1470926 h 2313259"/>
                  <a:gd name="connsiteX10" fmla="*/ 1877688 w 2313259"/>
                  <a:gd name="connsiteY10" fmla="*/ 1959458 h 2313259"/>
                  <a:gd name="connsiteX11" fmla="*/ 2008896 w 2313259"/>
                  <a:gd name="connsiteY11" fmla="*/ 1965723 h 2313259"/>
                  <a:gd name="connsiteX12" fmla="*/ 2009951 w 2313259"/>
                  <a:gd name="connsiteY12" fmla="*/ 1966779 h 2313259"/>
                  <a:gd name="connsiteX13" fmla="*/ 2009951 w 2313259"/>
                  <a:gd name="connsiteY13" fmla="*/ 1857684 h 2313259"/>
                  <a:gd name="connsiteX14" fmla="*/ 2313259 w 2313259"/>
                  <a:gd name="connsiteY14" fmla="*/ 2085471 h 2313259"/>
                  <a:gd name="connsiteX15" fmla="*/ 2009951 w 2313259"/>
                  <a:gd name="connsiteY15" fmla="*/ 2313259 h 2313259"/>
                  <a:gd name="connsiteX16" fmla="*/ 2009951 w 2313259"/>
                  <a:gd name="connsiteY16" fmla="*/ 2185510 h 2313259"/>
                  <a:gd name="connsiteX17" fmla="*/ 1856625 w 2313259"/>
                  <a:gd name="connsiteY17" fmla="*/ 2178189 h 2313259"/>
                  <a:gd name="connsiteX18" fmla="*/ 686584 w 2313259"/>
                  <a:gd name="connsiteY18" fmla="*/ 1626304 h 2313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13259" h="2313259">
                    <a:moveTo>
                      <a:pt x="686584" y="1626304"/>
                    </a:moveTo>
                    <a:cubicBezTo>
                      <a:pt x="359540" y="1299260"/>
                      <a:pt x="175578" y="883317"/>
                      <a:pt x="134698" y="456262"/>
                    </a:cubicBezTo>
                    <a:lnTo>
                      <a:pt x="127395" y="303308"/>
                    </a:lnTo>
                    <a:lnTo>
                      <a:pt x="0" y="303308"/>
                    </a:lnTo>
                    <a:lnTo>
                      <a:pt x="227788" y="0"/>
                    </a:lnTo>
                    <a:lnTo>
                      <a:pt x="455575" y="303308"/>
                    </a:lnTo>
                    <a:lnTo>
                      <a:pt x="346480" y="303308"/>
                    </a:lnTo>
                    <a:lnTo>
                      <a:pt x="347164" y="303991"/>
                    </a:lnTo>
                    <a:lnTo>
                      <a:pt x="353429" y="435199"/>
                    </a:lnTo>
                    <a:cubicBezTo>
                      <a:pt x="389616" y="813231"/>
                      <a:pt x="552460" y="1181425"/>
                      <a:pt x="841961" y="1470926"/>
                    </a:cubicBezTo>
                    <a:cubicBezTo>
                      <a:pt x="1131462" y="1760427"/>
                      <a:pt x="1499656" y="1923270"/>
                      <a:pt x="1877688" y="1959458"/>
                    </a:cubicBezTo>
                    <a:lnTo>
                      <a:pt x="2008896" y="1965723"/>
                    </a:lnTo>
                    <a:lnTo>
                      <a:pt x="2009951" y="1966779"/>
                    </a:lnTo>
                    <a:lnTo>
                      <a:pt x="2009951" y="1857684"/>
                    </a:lnTo>
                    <a:lnTo>
                      <a:pt x="2313259" y="2085471"/>
                    </a:lnTo>
                    <a:lnTo>
                      <a:pt x="2009951" y="2313259"/>
                    </a:lnTo>
                    <a:lnTo>
                      <a:pt x="2009951" y="2185510"/>
                    </a:lnTo>
                    <a:lnTo>
                      <a:pt x="1856625" y="2178189"/>
                    </a:lnTo>
                    <a:cubicBezTo>
                      <a:pt x="1429570" y="2137309"/>
                      <a:pt x="1013627" y="1953347"/>
                      <a:pt x="686584" y="1626304"/>
                    </a:cubicBezTo>
                    <a:close/>
                  </a:path>
                </a:pathLst>
              </a:custGeom>
              <a:solidFill>
                <a:schemeClr val="tx1"/>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21" name="Rectangle 120"/>
          <p:cNvSpPr/>
          <p:nvPr/>
        </p:nvSpPr>
        <p:spPr bwMode="auto">
          <a:xfrm>
            <a:off x="274638" y="5419742"/>
            <a:ext cx="11887200" cy="106427"/>
          </a:xfrm>
          <a:prstGeom prst="rect">
            <a:avLst/>
          </a:prstGeom>
          <a:solidFill>
            <a:srgbClr val="777777"/>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08" name="Title 1"/>
          <p:cNvSpPr>
            <a:spLocks noGrp="1"/>
          </p:cNvSpPr>
          <p:nvPr>
            <p:ph type="title"/>
          </p:nvPr>
        </p:nvSpPr>
        <p:spPr/>
        <p:txBody>
          <a:bodyPr/>
          <a:lstStyle/>
          <a:p>
            <a:r>
              <a:rPr lang="en-US" sz="4400" dirty="0" smtClean="0">
                <a:gradFill>
                  <a:gsLst>
                    <a:gs pos="0">
                      <a:schemeClr val="tx2"/>
                    </a:gs>
                    <a:gs pos="100000">
                      <a:schemeClr val="tx2"/>
                    </a:gs>
                  </a:gsLst>
                  <a:lin ang="5400000" scaled="1"/>
                </a:gradFill>
              </a:rPr>
              <a:t>Power of Azure with the control of the datacenter</a:t>
            </a:r>
            <a:br>
              <a:rPr lang="en-US" sz="4400" dirty="0" smtClean="0">
                <a:gradFill>
                  <a:gsLst>
                    <a:gs pos="0">
                      <a:schemeClr val="tx2"/>
                    </a:gs>
                    <a:gs pos="100000">
                      <a:schemeClr val="tx2"/>
                    </a:gs>
                  </a:gsLst>
                  <a:lin ang="5400000" scaled="1"/>
                </a:gradFill>
              </a:rPr>
            </a:br>
            <a:r>
              <a:rPr lang="en-US" sz="3200" spc="0" dirty="0" smtClean="0">
                <a:gradFill>
                  <a:gsLst>
                    <a:gs pos="0">
                      <a:schemeClr val="tx2"/>
                    </a:gs>
                    <a:gs pos="100000">
                      <a:schemeClr val="tx2"/>
                    </a:gs>
                  </a:gsLst>
                </a:gradFill>
              </a:rPr>
              <a:t>Introducing the Microsoft Azure Stack </a:t>
            </a:r>
            <a:endParaRPr lang="en-US" sz="4400" spc="0" dirty="0">
              <a:gradFill>
                <a:gsLst>
                  <a:gs pos="0">
                    <a:schemeClr val="tx2"/>
                  </a:gs>
                  <a:gs pos="100000">
                    <a:schemeClr val="tx2"/>
                  </a:gs>
                </a:gsLst>
              </a:gradFill>
            </a:endParaRPr>
          </a:p>
        </p:txBody>
      </p:sp>
      <p:sp>
        <p:nvSpPr>
          <p:cNvPr id="109" name="TextBox 108"/>
          <p:cNvSpPr txBox="1"/>
          <p:nvPr/>
        </p:nvSpPr>
        <p:spPr>
          <a:xfrm>
            <a:off x="1048616" y="5664289"/>
            <a:ext cx="3315162" cy="877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28" tIns="146262" rIns="182828" bIns="146262" rtlCol="0" anchor="ctr">
            <a:sp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384"/>
            <a:r>
              <a:rPr lang="en-US" sz="2400" dirty="0">
                <a:gradFill>
                  <a:gsLst>
                    <a:gs pos="1250">
                      <a:srgbClr val="0078D7"/>
                    </a:gs>
                    <a:gs pos="100000">
                      <a:srgbClr val="0078D7"/>
                    </a:gs>
                  </a:gsLst>
                  <a:lin ang="5400000" scaled="0"/>
                </a:gradFill>
              </a:rPr>
              <a:t>Microsoft Azure Stack</a:t>
            </a:r>
          </a:p>
          <a:p>
            <a:pPr defTabSz="932384"/>
            <a:r>
              <a:rPr lang="en-US" sz="1800" kern="0">
                <a:gradFill>
                  <a:gsLst>
                    <a:gs pos="1250">
                      <a:srgbClr val="505050"/>
                    </a:gs>
                    <a:gs pos="100000">
                      <a:srgbClr val="505050"/>
                    </a:gs>
                  </a:gsLst>
                  <a:lin ang="5400000" scaled="0"/>
                </a:gradFill>
              </a:rPr>
              <a:t>Datacenter </a:t>
            </a:r>
            <a:endParaRPr lang="en-US" sz="1800" kern="0" dirty="0">
              <a:gradFill>
                <a:gsLst>
                  <a:gs pos="1250">
                    <a:srgbClr val="505050"/>
                  </a:gs>
                  <a:gs pos="100000">
                    <a:srgbClr val="505050"/>
                  </a:gs>
                </a:gsLst>
                <a:lin ang="5400000" scaled="0"/>
              </a:gradFill>
            </a:endParaRPr>
          </a:p>
        </p:txBody>
      </p:sp>
      <p:sp>
        <p:nvSpPr>
          <p:cNvPr id="107" name="Freeform 5"/>
          <p:cNvSpPr>
            <a:spLocks/>
          </p:cNvSpPr>
          <p:nvPr/>
        </p:nvSpPr>
        <p:spPr bwMode="auto">
          <a:xfrm>
            <a:off x="374858" y="3392698"/>
            <a:ext cx="2370950" cy="2027044"/>
          </a:xfrm>
          <a:custGeom>
            <a:avLst/>
            <a:gdLst>
              <a:gd name="T0" fmla="*/ 773 w 1927"/>
              <a:gd name="T1" fmla="*/ 202 h 1927"/>
              <a:gd name="T2" fmla="*/ 773 w 1927"/>
              <a:gd name="T3" fmla="*/ 0 h 1927"/>
              <a:gd name="T4" fmla="*/ 275 w 1927"/>
              <a:gd name="T5" fmla="*/ 0 h 1927"/>
              <a:gd name="T6" fmla="*/ 275 w 1927"/>
              <a:gd name="T7" fmla="*/ 202 h 1927"/>
              <a:gd name="T8" fmla="*/ 0 w 1927"/>
              <a:gd name="T9" fmla="*/ 202 h 1927"/>
              <a:gd name="T10" fmla="*/ 0 w 1927"/>
              <a:gd name="T11" fmla="*/ 254 h 1927"/>
              <a:gd name="T12" fmla="*/ 64 w 1927"/>
              <a:gd name="T13" fmla="*/ 254 h 1927"/>
              <a:gd name="T14" fmla="*/ 64 w 1927"/>
              <a:gd name="T15" fmla="*/ 1927 h 1927"/>
              <a:gd name="T16" fmla="*/ 1863 w 1927"/>
              <a:gd name="T17" fmla="*/ 1927 h 1927"/>
              <a:gd name="T18" fmla="*/ 1863 w 1927"/>
              <a:gd name="T19" fmla="*/ 254 h 1927"/>
              <a:gd name="T20" fmla="*/ 1927 w 1927"/>
              <a:gd name="T21" fmla="*/ 254 h 1927"/>
              <a:gd name="T22" fmla="*/ 1927 w 1927"/>
              <a:gd name="T23" fmla="*/ 202 h 1927"/>
              <a:gd name="T24" fmla="*/ 773 w 1927"/>
              <a:gd name="T25" fmla="*/ 202 h 1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7" h="1927">
                <a:moveTo>
                  <a:pt x="773" y="202"/>
                </a:moveTo>
                <a:lnTo>
                  <a:pt x="773" y="0"/>
                </a:lnTo>
                <a:lnTo>
                  <a:pt x="275" y="0"/>
                </a:lnTo>
                <a:lnTo>
                  <a:pt x="275" y="202"/>
                </a:lnTo>
                <a:lnTo>
                  <a:pt x="0" y="202"/>
                </a:lnTo>
                <a:lnTo>
                  <a:pt x="0" y="254"/>
                </a:lnTo>
                <a:lnTo>
                  <a:pt x="64" y="254"/>
                </a:lnTo>
                <a:lnTo>
                  <a:pt x="64" y="1927"/>
                </a:lnTo>
                <a:lnTo>
                  <a:pt x="1863" y="1927"/>
                </a:lnTo>
                <a:lnTo>
                  <a:pt x="1863" y="254"/>
                </a:lnTo>
                <a:lnTo>
                  <a:pt x="1927" y="254"/>
                </a:lnTo>
                <a:lnTo>
                  <a:pt x="1927" y="202"/>
                </a:lnTo>
                <a:lnTo>
                  <a:pt x="773" y="20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0" name="Rectangle 10"/>
          <p:cNvSpPr>
            <a:spLocks noChangeArrowheads="1"/>
          </p:cNvSpPr>
          <p:nvPr/>
        </p:nvSpPr>
        <p:spPr bwMode="auto">
          <a:xfrm>
            <a:off x="1526655" y="2824838"/>
            <a:ext cx="3116210" cy="87502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3" name="Rectangle 23"/>
          <p:cNvSpPr>
            <a:spLocks noChangeArrowheads="1"/>
          </p:cNvSpPr>
          <p:nvPr/>
        </p:nvSpPr>
        <p:spPr bwMode="auto">
          <a:xfrm>
            <a:off x="1526655" y="3699857"/>
            <a:ext cx="3116210" cy="171988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4" name="Rectangle 38"/>
          <p:cNvSpPr>
            <a:spLocks noChangeArrowheads="1"/>
          </p:cNvSpPr>
          <p:nvPr/>
        </p:nvSpPr>
        <p:spPr bwMode="auto">
          <a:xfrm>
            <a:off x="1116941" y="5149400"/>
            <a:ext cx="71530" cy="2703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5" name="Oval 40"/>
          <p:cNvSpPr>
            <a:spLocks noChangeArrowheads="1"/>
          </p:cNvSpPr>
          <p:nvPr/>
        </p:nvSpPr>
        <p:spPr bwMode="auto">
          <a:xfrm>
            <a:off x="1021014" y="4729685"/>
            <a:ext cx="261927" cy="261927"/>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6" name="Rectangle 41"/>
          <p:cNvSpPr>
            <a:spLocks noChangeArrowheads="1"/>
          </p:cNvSpPr>
          <p:nvPr/>
        </p:nvSpPr>
        <p:spPr bwMode="auto">
          <a:xfrm>
            <a:off x="678292" y="5149400"/>
            <a:ext cx="72582" cy="2703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7" name="Oval 42"/>
          <p:cNvSpPr>
            <a:spLocks noChangeArrowheads="1"/>
          </p:cNvSpPr>
          <p:nvPr/>
        </p:nvSpPr>
        <p:spPr bwMode="auto">
          <a:xfrm>
            <a:off x="534179" y="4914822"/>
            <a:ext cx="356600" cy="356600"/>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8" name="Oval 43"/>
          <p:cNvSpPr>
            <a:spLocks noChangeArrowheads="1"/>
          </p:cNvSpPr>
          <p:nvPr/>
        </p:nvSpPr>
        <p:spPr bwMode="auto">
          <a:xfrm>
            <a:off x="579412" y="4729685"/>
            <a:ext cx="261927" cy="261927"/>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9" name="Rectangle 12"/>
          <p:cNvSpPr>
            <a:spLocks noChangeArrowheads="1"/>
          </p:cNvSpPr>
          <p:nvPr/>
        </p:nvSpPr>
        <p:spPr bwMode="auto">
          <a:xfrm>
            <a:off x="1347310" y="2772252"/>
            <a:ext cx="3424308" cy="5258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0" name="Rectangle 25"/>
          <p:cNvSpPr>
            <a:spLocks noChangeArrowheads="1"/>
          </p:cNvSpPr>
          <p:nvPr/>
        </p:nvSpPr>
        <p:spPr bwMode="auto">
          <a:xfrm>
            <a:off x="1347310" y="3330835"/>
            <a:ext cx="3424308" cy="45719"/>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8" name="Rectangle 127"/>
          <p:cNvSpPr/>
          <p:nvPr/>
        </p:nvSpPr>
        <p:spPr bwMode="auto">
          <a:xfrm>
            <a:off x="1639424" y="2939507"/>
            <a:ext cx="1380744" cy="3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smtClean="0">
                <a:gradFill>
                  <a:gsLst>
                    <a:gs pos="0">
                      <a:schemeClr val="tx1"/>
                    </a:gs>
                    <a:gs pos="100000">
                      <a:schemeClr val="tx1"/>
                    </a:gs>
                  </a:gsLst>
                  <a:lin ang="5400000" scaled="0"/>
                </a:gradFill>
                <a:ea typeface="Segoe UI" pitchFamily="34" charset="0"/>
                <a:cs typeface="Segoe UI" pitchFamily="34" charset="0"/>
              </a:rPr>
              <a:t>Windows Server</a:t>
            </a:r>
          </a:p>
        </p:txBody>
      </p:sp>
      <p:sp>
        <p:nvSpPr>
          <p:cNvPr id="129" name="Rectangle 128"/>
          <p:cNvSpPr/>
          <p:nvPr/>
        </p:nvSpPr>
        <p:spPr bwMode="auto">
          <a:xfrm>
            <a:off x="3069634" y="2939507"/>
            <a:ext cx="1439644" cy="3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smtClean="0">
                <a:gradFill>
                  <a:gsLst>
                    <a:gs pos="0">
                      <a:schemeClr val="tx1"/>
                    </a:gs>
                    <a:gs pos="100000">
                      <a:schemeClr val="tx1"/>
                    </a:gs>
                  </a:gsLst>
                  <a:lin ang="5400000" scaled="0"/>
                </a:gradFill>
                <a:ea typeface="Segoe UI" pitchFamily="34" charset="0"/>
                <a:cs typeface="Segoe UI" pitchFamily="34" charset="0"/>
              </a:rPr>
              <a:t>Linux</a:t>
            </a:r>
          </a:p>
        </p:txBody>
      </p:sp>
      <p:sp>
        <p:nvSpPr>
          <p:cNvPr id="134" name="Oval 42"/>
          <p:cNvSpPr>
            <a:spLocks noChangeArrowheads="1"/>
          </p:cNvSpPr>
          <p:nvPr/>
        </p:nvSpPr>
        <p:spPr bwMode="auto">
          <a:xfrm>
            <a:off x="973677" y="4868863"/>
            <a:ext cx="356600" cy="356600"/>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5" name="Rectangle 134"/>
          <p:cNvSpPr/>
          <p:nvPr/>
        </p:nvSpPr>
        <p:spPr bwMode="auto">
          <a:xfrm>
            <a:off x="1639424" y="3536822"/>
            <a:ext cx="2869854" cy="786384"/>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smtClean="0">
                <a:gradFill>
                  <a:gsLst>
                    <a:gs pos="0">
                      <a:srgbClr val="505050"/>
                    </a:gs>
                    <a:gs pos="100000">
                      <a:srgbClr val="505050"/>
                    </a:gs>
                  </a:gsLst>
                  <a:lin ang="5400000" scaled="0"/>
                </a:gradFill>
                <a:ea typeface="Segoe UI" pitchFamily="34" charset="0"/>
                <a:cs typeface="Segoe UI" pitchFamily="34" charset="0"/>
              </a:rPr>
              <a:t>Portal </a:t>
            </a:r>
          </a:p>
          <a:p>
            <a:pPr algn="ctr" defTabSz="932472" fontAlgn="base">
              <a:lnSpc>
                <a:spcPct val="90000"/>
              </a:lnSpc>
              <a:spcBef>
                <a:spcPct val="0"/>
              </a:spcBef>
              <a:spcAft>
                <a:spcPct val="0"/>
              </a:spcAft>
            </a:pPr>
            <a:r>
              <a:rPr lang="en-US" sz="1400" dirty="0" err="1" smtClean="0">
                <a:gradFill>
                  <a:gsLst>
                    <a:gs pos="0">
                      <a:srgbClr val="505050"/>
                    </a:gs>
                    <a:gs pos="100000">
                      <a:srgbClr val="505050"/>
                    </a:gs>
                  </a:gsLst>
                  <a:lin ang="5400000" scaled="0"/>
                </a:gradFill>
                <a:ea typeface="Segoe UI" pitchFamily="34" charset="0"/>
                <a:cs typeface="Segoe UI" pitchFamily="34" charset="0"/>
              </a:rPr>
              <a:t>IaaS</a:t>
            </a:r>
            <a:r>
              <a:rPr lang="en-US" sz="1400" dirty="0" smtClean="0">
                <a:gradFill>
                  <a:gsLst>
                    <a:gs pos="0">
                      <a:srgbClr val="505050"/>
                    </a:gs>
                    <a:gs pos="100000">
                      <a:srgbClr val="505050"/>
                    </a:gs>
                  </a:gsLst>
                  <a:lin ang="5400000" scaled="0"/>
                </a:gradFill>
                <a:ea typeface="Segoe UI" pitchFamily="34" charset="0"/>
                <a:cs typeface="Segoe UI" pitchFamily="34" charset="0"/>
              </a:rPr>
              <a:t> | </a:t>
            </a:r>
            <a:r>
              <a:rPr lang="en-US" sz="1400" dirty="0" err="1" smtClean="0">
                <a:gradFill>
                  <a:gsLst>
                    <a:gs pos="0">
                      <a:srgbClr val="505050"/>
                    </a:gs>
                    <a:gs pos="100000">
                      <a:srgbClr val="505050"/>
                    </a:gs>
                  </a:gsLst>
                  <a:lin ang="5400000" scaled="0"/>
                </a:gradFill>
                <a:ea typeface="Segoe UI" pitchFamily="34" charset="0"/>
                <a:cs typeface="Segoe UI" pitchFamily="34" charset="0"/>
              </a:rPr>
              <a:t>PaaS</a:t>
            </a:r>
            <a:r>
              <a:rPr lang="en-US" sz="1400" dirty="0" smtClean="0">
                <a:gradFill>
                  <a:gsLst>
                    <a:gs pos="0">
                      <a:srgbClr val="505050"/>
                    </a:gs>
                    <a:gs pos="100000">
                      <a:srgbClr val="505050"/>
                    </a:gs>
                  </a:gsLst>
                  <a:lin ang="5400000" scaled="0"/>
                </a:gradFill>
                <a:ea typeface="Segoe UI" pitchFamily="34" charset="0"/>
                <a:cs typeface="Segoe UI" pitchFamily="34" charset="0"/>
              </a:rPr>
              <a:t> services </a:t>
            </a:r>
          </a:p>
        </p:txBody>
      </p:sp>
      <p:sp>
        <p:nvSpPr>
          <p:cNvPr id="136" name="Rectangle 135"/>
          <p:cNvSpPr/>
          <p:nvPr/>
        </p:nvSpPr>
        <p:spPr bwMode="auto">
          <a:xfrm>
            <a:off x="1639424" y="4369949"/>
            <a:ext cx="2869854" cy="833127"/>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smtClean="0">
                <a:gradFill>
                  <a:gsLst>
                    <a:gs pos="0">
                      <a:srgbClr val="505050"/>
                    </a:gs>
                    <a:gs pos="100000">
                      <a:srgbClr val="505050"/>
                    </a:gs>
                  </a:gsLst>
                  <a:lin ang="5400000" scaled="0"/>
                </a:gradFill>
                <a:ea typeface="Segoe UI" pitchFamily="34" charset="0"/>
                <a:cs typeface="Segoe UI" pitchFamily="34" charset="0"/>
              </a:rPr>
              <a:t>Cloud-inspired infrastructure</a:t>
            </a:r>
          </a:p>
          <a:p>
            <a:pPr algn="ctr" defTabSz="932472" fontAlgn="base">
              <a:lnSpc>
                <a:spcPct val="90000"/>
              </a:lnSpc>
              <a:spcBef>
                <a:spcPct val="0"/>
              </a:spcBef>
              <a:spcAft>
                <a:spcPct val="0"/>
              </a:spcAft>
            </a:pPr>
            <a:r>
              <a:rPr lang="en-US" sz="1050" dirty="0" smtClean="0">
                <a:gradFill>
                  <a:gsLst>
                    <a:gs pos="0">
                      <a:srgbClr val="505050"/>
                    </a:gs>
                    <a:gs pos="100000">
                      <a:srgbClr val="505050"/>
                    </a:gs>
                  </a:gsLst>
                  <a:lin ang="5400000" scaled="0"/>
                </a:gradFill>
                <a:ea typeface="Segoe UI" pitchFamily="34" charset="0"/>
                <a:cs typeface="Segoe UI" pitchFamily="34" charset="0"/>
              </a:rPr>
              <a:t>Powered by Windows Server, Hyper-V, </a:t>
            </a:r>
            <a:br>
              <a:rPr lang="en-US" sz="1050" dirty="0" smtClean="0">
                <a:gradFill>
                  <a:gsLst>
                    <a:gs pos="0">
                      <a:srgbClr val="505050"/>
                    </a:gs>
                    <a:gs pos="100000">
                      <a:srgbClr val="505050"/>
                    </a:gs>
                  </a:gsLst>
                  <a:lin ang="5400000" scaled="0"/>
                </a:gradFill>
                <a:ea typeface="Segoe UI" pitchFamily="34" charset="0"/>
                <a:cs typeface="Segoe UI" pitchFamily="34" charset="0"/>
              </a:rPr>
            </a:br>
            <a:r>
              <a:rPr lang="en-US" sz="1050" dirty="0" smtClean="0">
                <a:gradFill>
                  <a:gsLst>
                    <a:gs pos="0">
                      <a:srgbClr val="505050"/>
                    </a:gs>
                    <a:gs pos="100000">
                      <a:srgbClr val="505050"/>
                    </a:gs>
                  </a:gsLst>
                  <a:lin ang="5400000" scaled="0"/>
                </a:gradFill>
                <a:ea typeface="Segoe UI" pitchFamily="34" charset="0"/>
                <a:cs typeface="Segoe UI" pitchFamily="34" charset="0"/>
              </a:rPr>
              <a:t>System Center, and Azure technologies</a:t>
            </a:r>
          </a:p>
        </p:txBody>
      </p:sp>
      <p:sp>
        <p:nvSpPr>
          <p:cNvPr id="12" name="Freeform 9"/>
          <p:cNvSpPr>
            <a:spLocks/>
          </p:cNvSpPr>
          <p:nvPr/>
        </p:nvSpPr>
        <p:spPr bwMode="auto">
          <a:xfrm>
            <a:off x="5617711" y="2805136"/>
            <a:ext cx="1328737" cy="661988"/>
          </a:xfrm>
          <a:custGeom>
            <a:avLst/>
            <a:gdLst>
              <a:gd name="T0" fmla="*/ 819 w 819"/>
              <a:gd name="T1" fmla="*/ 406 h 406"/>
              <a:gd name="T2" fmla="*/ 791 w 819"/>
              <a:gd name="T3" fmla="*/ 56 h 406"/>
              <a:gd name="T4" fmla="*/ 678 w 819"/>
              <a:gd name="T5" fmla="*/ 154 h 406"/>
              <a:gd name="T6" fmla="*/ 678 w 819"/>
              <a:gd name="T7" fmla="*/ 154 h 406"/>
              <a:gd name="T8" fmla="*/ 678 w 819"/>
              <a:gd name="T9" fmla="*/ 140 h 406"/>
              <a:gd name="T10" fmla="*/ 650 w 819"/>
              <a:gd name="T11" fmla="*/ 112 h 406"/>
              <a:gd name="T12" fmla="*/ 339 w 819"/>
              <a:gd name="T13" fmla="*/ 0 h 406"/>
              <a:gd name="T14" fmla="*/ 325 w 819"/>
              <a:gd name="T15" fmla="*/ 0 h 406"/>
              <a:gd name="T16" fmla="*/ 14 w 819"/>
              <a:gd name="T17" fmla="*/ 140 h 406"/>
              <a:gd name="T18" fmla="*/ 0 w 819"/>
              <a:gd name="T19" fmla="*/ 140 h 406"/>
              <a:gd name="T20" fmla="*/ 113 w 819"/>
              <a:gd name="T21" fmla="*/ 238 h 406"/>
              <a:gd name="T22" fmla="*/ 113 w 819"/>
              <a:gd name="T23" fmla="*/ 238 h 406"/>
              <a:gd name="T24" fmla="*/ 325 w 819"/>
              <a:gd name="T25" fmla="*/ 140 h 406"/>
              <a:gd name="T26" fmla="*/ 339 w 819"/>
              <a:gd name="T27" fmla="*/ 140 h 406"/>
              <a:gd name="T28" fmla="*/ 537 w 819"/>
              <a:gd name="T29" fmla="*/ 210 h 406"/>
              <a:gd name="T30" fmla="*/ 579 w 819"/>
              <a:gd name="T31" fmla="*/ 238 h 406"/>
              <a:gd name="T32" fmla="*/ 466 w 819"/>
              <a:gd name="T33" fmla="*/ 336 h 406"/>
              <a:gd name="T34" fmla="*/ 819 w 819"/>
              <a:gd name="T35" fmla="*/ 406 h 406"/>
              <a:gd name="T36" fmla="*/ 819 w 819"/>
              <a:gd name="T3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9" h="406">
                <a:moveTo>
                  <a:pt x="819" y="406"/>
                </a:moveTo>
                <a:cubicBezTo>
                  <a:pt x="791" y="56"/>
                  <a:pt x="791" y="56"/>
                  <a:pt x="791" y="56"/>
                </a:cubicBezTo>
                <a:cubicBezTo>
                  <a:pt x="678" y="154"/>
                  <a:pt x="678" y="154"/>
                  <a:pt x="678" y="154"/>
                </a:cubicBezTo>
                <a:cubicBezTo>
                  <a:pt x="678" y="154"/>
                  <a:pt x="678" y="154"/>
                  <a:pt x="678" y="154"/>
                </a:cubicBezTo>
                <a:cubicBezTo>
                  <a:pt x="678" y="140"/>
                  <a:pt x="678" y="140"/>
                  <a:pt x="678" y="140"/>
                </a:cubicBezTo>
                <a:cubicBezTo>
                  <a:pt x="650" y="112"/>
                  <a:pt x="650" y="112"/>
                  <a:pt x="650" y="112"/>
                </a:cubicBezTo>
                <a:cubicBezTo>
                  <a:pt x="565" y="42"/>
                  <a:pt x="452" y="0"/>
                  <a:pt x="339" y="0"/>
                </a:cubicBezTo>
                <a:cubicBezTo>
                  <a:pt x="339" y="0"/>
                  <a:pt x="339" y="0"/>
                  <a:pt x="325" y="0"/>
                </a:cubicBezTo>
                <a:cubicBezTo>
                  <a:pt x="212" y="0"/>
                  <a:pt x="99" y="56"/>
                  <a:pt x="14" y="140"/>
                </a:cubicBezTo>
                <a:cubicBezTo>
                  <a:pt x="0" y="140"/>
                  <a:pt x="0" y="140"/>
                  <a:pt x="0" y="140"/>
                </a:cubicBezTo>
                <a:cubicBezTo>
                  <a:pt x="113" y="238"/>
                  <a:pt x="113" y="238"/>
                  <a:pt x="113" y="238"/>
                </a:cubicBezTo>
                <a:cubicBezTo>
                  <a:pt x="113" y="238"/>
                  <a:pt x="113" y="238"/>
                  <a:pt x="113" y="238"/>
                </a:cubicBezTo>
                <a:cubicBezTo>
                  <a:pt x="170" y="182"/>
                  <a:pt x="254" y="140"/>
                  <a:pt x="325" y="140"/>
                </a:cubicBezTo>
                <a:cubicBezTo>
                  <a:pt x="339" y="140"/>
                  <a:pt x="339" y="140"/>
                  <a:pt x="339" y="140"/>
                </a:cubicBezTo>
                <a:cubicBezTo>
                  <a:pt x="410" y="140"/>
                  <a:pt x="480" y="168"/>
                  <a:pt x="537" y="210"/>
                </a:cubicBezTo>
                <a:cubicBezTo>
                  <a:pt x="579" y="238"/>
                  <a:pt x="579" y="238"/>
                  <a:pt x="579" y="238"/>
                </a:cubicBezTo>
                <a:cubicBezTo>
                  <a:pt x="466" y="336"/>
                  <a:pt x="466" y="336"/>
                  <a:pt x="466" y="336"/>
                </a:cubicBezTo>
                <a:cubicBezTo>
                  <a:pt x="819" y="406"/>
                  <a:pt x="819" y="406"/>
                  <a:pt x="819" y="406"/>
                </a:cubicBezTo>
                <a:cubicBezTo>
                  <a:pt x="819" y="406"/>
                  <a:pt x="819" y="406"/>
                  <a:pt x="819" y="40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137" name="Freeform 9"/>
          <p:cNvSpPr>
            <a:spLocks/>
          </p:cNvSpPr>
          <p:nvPr/>
        </p:nvSpPr>
        <p:spPr bwMode="auto">
          <a:xfrm flipH="1" flipV="1">
            <a:off x="5553076" y="4433582"/>
            <a:ext cx="1328737" cy="661988"/>
          </a:xfrm>
          <a:custGeom>
            <a:avLst/>
            <a:gdLst>
              <a:gd name="T0" fmla="*/ 819 w 819"/>
              <a:gd name="T1" fmla="*/ 406 h 406"/>
              <a:gd name="T2" fmla="*/ 791 w 819"/>
              <a:gd name="T3" fmla="*/ 56 h 406"/>
              <a:gd name="T4" fmla="*/ 678 w 819"/>
              <a:gd name="T5" fmla="*/ 154 h 406"/>
              <a:gd name="T6" fmla="*/ 678 w 819"/>
              <a:gd name="T7" fmla="*/ 154 h 406"/>
              <a:gd name="T8" fmla="*/ 678 w 819"/>
              <a:gd name="T9" fmla="*/ 140 h 406"/>
              <a:gd name="T10" fmla="*/ 650 w 819"/>
              <a:gd name="T11" fmla="*/ 112 h 406"/>
              <a:gd name="T12" fmla="*/ 339 w 819"/>
              <a:gd name="T13" fmla="*/ 0 h 406"/>
              <a:gd name="T14" fmla="*/ 325 w 819"/>
              <a:gd name="T15" fmla="*/ 0 h 406"/>
              <a:gd name="T16" fmla="*/ 14 w 819"/>
              <a:gd name="T17" fmla="*/ 140 h 406"/>
              <a:gd name="T18" fmla="*/ 0 w 819"/>
              <a:gd name="T19" fmla="*/ 140 h 406"/>
              <a:gd name="T20" fmla="*/ 113 w 819"/>
              <a:gd name="T21" fmla="*/ 238 h 406"/>
              <a:gd name="T22" fmla="*/ 113 w 819"/>
              <a:gd name="T23" fmla="*/ 238 h 406"/>
              <a:gd name="T24" fmla="*/ 325 w 819"/>
              <a:gd name="T25" fmla="*/ 140 h 406"/>
              <a:gd name="T26" fmla="*/ 339 w 819"/>
              <a:gd name="T27" fmla="*/ 140 h 406"/>
              <a:gd name="T28" fmla="*/ 537 w 819"/>
              <a:gd name="T29" fmla="*/ 210 h 406"/>
              <a:gd name="T30" fmla="*/ 579 w 819"/>
              <a:gd name="T31" fmla="*/ 238 h 406"/>
              <a:gd name="T32" fmla="*/ 466 w 819"/>
              <a:gd name="T33" fmla="*/ 336 h 406"/>
              <a:gd name="T34" fmla="*/ 819 w 819"/>
              <a:gd name="T35" fmla="*/ 406 h 406"/>
              <a:gd name="T36" fmla="*/ 819 w 819"/>
              <a:gd name="T3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9" h="406">
                <a:moveTo>
                  <a:pt x="819" y="406"/>
                </a:moveTo>
                <a:cubicBezTo>
                  <a:pt x="791" y="56"/>
                  <a:pt x="791" y="56"/>
                  <a:pt x="791" y="56"/>
                </a:cubicBezTo>
                <a:cubicBezTo>
                  <a:pt x="678" y="154"/>
                  <a:pt x="678" y="154"/>
                  <a:pt x="678" y="154"/>
                </a:cubicBezTo>
                <a:cubicBezTo>
                  <a:pt x="678" y="154"/>
                  <a:pt x="678" y="154"/>
                  <a:pt x="678" y="154"/>
                </a:cubicBezTo>
                <a:cubicBezTo>
                  <a:pt x="678" y="140"/>
                  <a:pt x="678" y="140"/>
                  <a:pt x="678" y="140"/>
                </a:cubicBezTo>
                <a:cubicBezTo>
                  <a:pt x="650" y="112"/>
                  <a:pt x="650" y="112"/>
                  <a:pt x="650" y="112"/>
                </a:cubicBezTo>
                <a:cubicBezTo>
                  <a:pt x="565" y="42"/>
                  <a:pt x="452" y="0"/>
                  <a:pt x="339" y="0"/>
                </a:cubicBezTo>
                <a:cubicBezTo>
                  <a:pt x="339" y="0"/>
                  <a:pt x="339" y="0"/>
                  <a:pt x="325" y="0"/>
                </a:cubicBezTo>
                <a:cubicBezTo>
                  <a:pt x="212" y="0"/>
                  <a:pt x="99" y="56"/>
                  <a:pt x="14" y="140"/>
                </a:cubicBezTo>
                <a:cubicBezTo>
                  <a:pt x="0" y="140"/>
                  <a:pt x="0" y="140"/>
                  <a:pt x="0" y="140"/>
                </a:cubicBezTo>
                <a:cubicBezTo>
                  <a:pt x="113" y="238"/>
                  <a:pt x="113" y="238"/>
                  <a:pt x="113" y="238"/>
                </a:cubicBezTo>
                <a:cubicBezTo>
                  <a:pt x="113" y="238"/>
                  <a:pt x="113" y="238"/>
                  <a:pt x="113" y="238"/>
                </a:cubicBezTo>
                <a:cubicBezTo>
                  <a:pt x="170" y="182"/>
                  <a:pt x="254" y="140"/>
                  <a:pt x="325" y="140"/>
                </a:cubicBezTo>
                <a:cubicBezTo>
                  <a:pt x="339" y="140"/>
                  <a:pt x="339" y="140"/>
                  <a:pt x="339" y="140"/>
                </a:cubicBezTo>
                <a:cubicBezTo>
                  <a:pt x="410" y="140"/>
                  <a:pt x="480" y="168"/>
                  <a:pt x="537" y="210"/>
                </a:cubicBezTo>
                <a:cubicBezTo>
                  <a:pt x="579" y="238"/>
                  <a:pt x="579" y="238"/>
                  <a:pt x="579" y="238"/>
                </a:cubicBezTo>
                <a:cubicBezTo>
                  <a:pt x="466" y="336"/>
                  <a:pt x="466" y="336"/>
                  <a:pt x="466" y="336"/>
                </a:cubicBezTo>
                <a:cubicBezTo>
                  <a:pt x="819" y="406"/>
                  <a:pt x="819" y="406"/>
                  <a:pt x="819" y="406"/>
                </a:cubicBezTo>
                <a:cubicBezTo>
                  <a:pt x="819" y="406"/>
                  <a:pt x="819" y="406"/>
                  <a:pt x="819" y="40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932688"/>
            <a:endParaRPr lang="en-US" sz="1836">
              <a:solidFill>
                <a:srgbClr val="FFFFFF"/>
              </a:solidFill>
            </a:endParaRPr>
          </a:p>
        </p:txBody>
      </p:sp>
      <p:sp>
        <p:nvSpPr>
          <p:cNvPr id="140" name="Rectangle 139"/>
          <p:cNvSpPr/>
          <p:nvPr/>
        </p:nvSpPr>
        <p:spPr bwMode="auto">
          <a:xfrm>
            <a:off x="7793608" y="2892764"/>
            <a:ext cx="1380744" cy="3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smtClean="0">
                <a:gradFill>
                  <a:gsLst>
                    <a:gs pos="0">
                      <a:schemeClr val="tx1"/>
                    </a:gs>
                    <a:gs pos="100000">
                      <a:schemeClr val="tx1"/>
                    </a:gs>
                  </a:gsLst>
                  <a:lin ang="5400000" scaled="0"/>
                </a:gradFill>
                <a:ea typeface="Segoe UI" pitchFamily="34" charset="0"/>
                <a:cs typeface="Segoe UI" pitchFamily="34" charset="0"/>
              </a:rPr>
              <a:t>Windows Server</a:t>
            </a:r>
          </a:p>
        </p:txBody>
      </p:sp>
      <p:sp>
        <p:nvSpPr>
          <p:cNvPr id="141" name="Rectangle 140"/>
          <p:cNvSpPr/>
          <p:nvPr/>
        </p:nvSpPr>
        <p:spPr bwMode="auto">
          <a:xfrm>
            <a:off x="9223818" y="2892764"/>
            <a:ext cx="1439644" cy="3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smtClean="0">
                <a:gradFill>
                  <a:gsLst>
                    <a:gs pos="0">
                      <a:schemeClr val="tx1"/>
                    </a:gs>
                    <a:gs pos="100000">
                      <a:schemeClr val="tx1"/>
                    </a:gs>
                  </a:gsLst>
                  <a:lin ang="5400000" scaled="0"/>
                </a:gradFill>
                <a:ea typeface="Segoe UI" pitchFamily="34" charset="0"/>
                <a:cs typeface="Segoe UI" pitchFamily="34" charset="0"/>
              </a:rPr>
              <a:t>Linux</a:t>
            </a:r>
          </a:p>
        </p:txBody>
      </p:sp>
      <p:grpSp>
        <p:nvGrpSpPr>
          <p:cNvPr id="14" name="Group 13"/>
          <p:cNvGrpSpPr/>
          <p:nvPr/>
        </p:nvGrpSpPr>
        <p:grpSpPr>
          <a:xfrm>
            <a:off x="7897245" y="3413840"/>
            <a:ext cx="2662580" cy="1666254"/>
            <a:chOff x="8000882" y="3536822"/>
            <a:chExt cx="2662580" cy="1666254"/>
          </a:xfrm>
        </p:grpSpPr>
        <p:sp>
          <p:nvSpPr>
            <p:cNvPr id="142" name="Rectangle 141"/>
            <p:cNvSpPr/>
            <p:nvPr/>
          </p:nvSpPr>
          <p:spPr bwMode="auto">
            <a:xfrm>
              <a:off x="8000882" y="3536822"/>
              <a:ext cx="2662580" cy="786384"/>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smtClean="0">
                  <a:gradFill>
                    <a:gsLst>
                      <a:gs pos="0">
                        <a:srgbClr val="505050"/>
                      </a:gs>
                      <a:gs pos="100000">
                        <a:srgbClr val="505050"/>
                      </a:gs>
                    </a:gsLst>
                    <a:lin ang="5400000" scaled="0"/>
                  </a:gradFill>
                  <a:ea typeface="Segoe UI" pitchFamily="34" charset="0"/>
                  <a:cs typeface="Segoe UI" pitchFamily="34" charset="0"/>
                </a:rPr>
                <a:t>Portal </a:t>
              </a:r>
            </a:p>
            <a:p>
              <a:pPr algn="ctr" defTabSz="932472" fontAlgn="base">
                <a:lnSpc>
                  <a:spcPct val="90000"/>
                </a:lnSpc>
                <a:spcBef>
                  <a:spcPct val="0"/>
                </a:spcBef>
                <a:spcAft>
                  <a:spcPct val="0"/>
                </a:spcAft>
              </a:pPr>
              <a:r>
                <a:rPr lang="en-US" sz="1400" dirty="0" err="1" smtClean="0">
                  <a:gradFill>
                    <a:gsLst>
                      <a:gs pos="0">
                        <a:srgbClr val="505050"/>
                      </a:gs>
                      <a:gs pos="100000">
                        <a:srgbClr val="505050"/>
                      </a:gs>
                    </a:gsLst>
                    <a:lin ang="5400000" scaled="0"/>
                  </a:gradFill>
                  <a:ea typeface="Segoe UI" pitchFamily="34" charset="0"/>
                  <a:cs typeface="Segoe UI" pitchFamily="34" charset="0"/>
                </a:rPr>
                <a:t>IaaS</a:t>
              </a:r>
              <a:r>
                <a:rPr lang="en-US" sz="1400" dirty="0" smtClean="0">
                  <a:gradFill>
                    <a:gsLst>
                      <a:gs pos="0">
                        <a:srgbClr val="505050"/>
                      </a:gs>
                      <a:gs pos="100000">
                        <a:srgbClr val="505050"/>
                      </a:gs>
                    </a:gsLst>
                    <a:lin ang="5400000" scaled="0"/>
                  </a:gradFill>
                  <a:ea typeface="Segoe UI" pitchFamily="34" charset="0"/>
                  <a:cs typeface="Segoe UI" pitchFamily="34" charset="0"/>
                </a:rPr>
                <a:t> | </a:t>
              </a:r>
              <a:r>
                <a:rPr lang="en-US" sz="1400" dirty="0" err="1" smtClean="0">
                  <a:gradFill>
                    <a:gsLst>
                      <a:gs pos="0">
                        <a:srgbClr val="505050"/>
                      </a:gs>
                      <a:gs pos="100000">
                        <a:srgbClr val="505050"/>
                      </a:gs>
                    </a:gsLst>
                    <a:lin ang="5400000" scaled="0"/>
                  </a:gradFill>
                  <a:ea typeface="Segoe UI" pitchFamily="34" charset="0"/>
                  <a:cs typeface="Segoe UI" pitchFamily="34" charset="0"/>
                </a:rPr>
                <a:t>PaaS</a:t>
              </a:r>
              <a:r>
                <a:rPr lang="en-US" sz="1400" dirty="0" smtClean="0">
                  <a:gradFill>
                    <a:gsLst>
                      <a:gs pos="0">
                        <a:srgbClr val="505050"/>
                      </a:gs>
                      <a:gs pos="100000">
                        <a:srgbClr val="505050"/>
                      </a:gs>
                    </a:gsLst>
                    <a:lin ang="5400000" scaled="0"/>
                  </a:gradFill>
                  <a:ea typeface="Segoe UI" pitchFamily="34" charset="0"/>
                  <a:cs typeface="Segoe UI" pitchFamily="34" charset="0"/>
                </a:rPr>
                <a:t> services </a:t>
              </a:r>
            </a:p>
          </p:txBody>
        </p:sp>
        <p:sp>
          <p:nvSpPr>
            <p:cNvPr id="143" name="Rectangle 142"/>
            <p:cNvSpPr/>
            <p:nvPr/>
          </p:nvSpPr>
          <p:spPr bwMode="auto">
            <a:xfrm>
              <a:off x="8000882" y="4369949"/>
              <a:ext cx="2662580" cy="833127"/>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smtClean="0">
                  <a:gradFill>
                    <a:gsLst>
                      <a:gs pos="0">
                        <a:srgbClr val="505050"/>
                      </a:gs>
                      <a:gs pos="100000">
                        <a:srgbClr val="505050"/>
                      </a:gs>
                    </a:gsLst>
                    <a:lin ang="5400000" scaled="0"/>
                  </a:gradFill>
                  <a:ea typeface="Segoe UI" pitchFamily="34" charset="0"/>
                  <a:cs typeface="Segoe UI" pitchFamily="34" charset="0"/>
                </a:rPr>
                <a:t>Cloud  infrastructure</a:t>
              </a:r>
            </a:p>
          </p:txBody>
        </p:sp>
      </p:grpSp>
    </p:spTree>
    <p:extLst>
      <p:ext uri="{BB962C8B-B14F-4D97-AF65-F5344CB8AC3E}">
        <p14:creationId xmlns:p14="http://schemas.microsoft.com/office/powerpoint/2010/main" val="1765819163"/>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1008" y="2336799"/>
            <a:ext cx="6372677" cy="2011358"/>
          </a:xfrm>
        </p:spPr>
        <p:txBody>
          <a:bodyPr/>
          <a:lstStyle/>
          <a:p>
            <a:r>
              <a:rPr lang="en-US" dirty="0" smtClean="0"/>
              <a:t>Enabling </a:t>
            </a:r>
            <a:br>
              <a:rPr lang="en-US" dirty="0" smtClean="0"/>
            </a:br>
            <a:r>
              <a:rPr lang="en-US" dirty="0" smtClean="0"/>
              <a:t>DevOps Practices</a:t>
            </a:r>
            <a:endParaRPr lang="en-US" dirty="0"/>
          </a:p>
        </p:txBody>
      </p:sp>
    </p:spTree>
    <p:extLst>
      <p:ext uri="{BB962C8B-B14F-4D97-AF65-F5344CB8AC3E}">
        <p14:creationId xmlns:p14="http://schemas.microsoft.com/office/powerpoint/2010/main" val="143226510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42" name="Picture 41"/>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27" name="TextBox 26"/>
          <p:cNvSpPr txBox="1"/>
          <p:nvPr/>
        </p:nvSpPr>
        <p:spPr>
          <a:xfrm>
            <a:off x="2139997" y="1603566"/>
            <a:ext cx="825271" cy="461665"/>
          </a:xfrm>
          <a:prstGeom prst="rect">
            <a:avLst/>
          </a:prstGeom>
          <a:noFill/>
        </p:spPr>
        <p:txBody>
          <a:bodyPr wrap="square" rtlCol="0">
            <a:spAutoFit/>
          </a:bodyPr>
          <a:lstStyle/>
          <a:p>
            <a:pPr>
              <a:defRPr/>
            </a:pPr>
            <a:r>
              <a:rPr lang="en-US" sz="2400" kern="0" dirty="0" smtClean="0">
                <a:solidFill>
                  <a:srgbClr val="404040">
                    <a:lumMod val="60000"/>
                    <a:lumOff val="40000"/>
                  </a:srgbClr>
                </a:solidFill>
                <a:latin typeface="Segoe UI Light"/>
                <a:cs typeface="Arial" pitchFamily="34" charset="0"/>
              </a:rPr>
              <a:t>Plan</a:t>
            </a:r>
          </a:p>
        </p:txBody>
      </p:sp>
      <p:sp>
        <p:nvSpPr>
          <p:cNvPr id="28" name="TextBox 27"/>
          <p:cNvSpPr txBox="1"/>
          <p:nvPr/>
        </p:nvSpPr>
        <p:spPr>
          <a:xfrm>
            <a:off x="1617487" y="1341956"/>
            <a:ext cx="598241" cy="984885"/>
          </a:xfrm>
          <a:prstGeom prst="rect">
            <a:avLst/>
          </a:prstGeom>
          <a:noFill/>
        </p:spPr>
        <p:txBody>
          <a:bodyPr wrap="none" rtlCol="0">
            <a:spAutoFit/>
          </a:bodyPr>
          <a:lstStyle/>
          <a:p>
            <a:r>
              <a:rPr lang="en-US" sz="5800" dirty="0" smtClean="0">
                <a:solidFill>
                  <a:srgbClr val="505050"/>
                </a:solidFill>
                <a:latin typeface="Arial" pitchFamily="34" charset="0"/>
                <a:cs typeface="Arial" pitchFamily="34" charset="0"/>
              </a:rPr>
              <a:t>1</a:t>
            </a:r>
            <a:endParaRPr lang="en-US" sz="5800" dirty="0">
              <a:solidFill>
                <a:srgbClr val="505050"/>
              </a:solidFill>
              <a:latin typeface="Arial" pitchFamily="34" charset="0"/>
              <a:cs typeface="Arial" pitchFamily="34" charset="0"/>
            </a:endParaRPr>
          </a:p>
        </p:txBody>
      </p:sp>
      <p:sp>
        <p:nvSpPr>
          <p:cNvPr id="30" name="TextBox 29"/>
          <p:cNvSpPr txBox="1"/>
          <p:nvPr/>
        </p:nvSpPr>
        <p:spPr>
          <a:xfrm>
            <a:off x="8926278" y="1509855"/>
            <a:ext cx="2373093" cy="461665"/>
          </a:xfrm>
          <a:prstGeom prst="rect">
            <a:avLst/>
          </a:prstGeom>
          <a:noFill/>
        </p:spPr>
        <p:txBody>
          <a:bodyPr wrap="square" rtlCol="0">
            <a:spAutoFit/>
          </a:bodyPr>
          <a:lstStyle/>
          <a:p>
            <a:pPr>
              <a:defRPr/>
            </a:pPr>
            <a:r>
              <a:rPr lang="en-US" sz="2400" kern="0" dirty="0" smtClean="0">
                <a:solidFill>
                  <a:srgbClr val="505050">
                    <a:lumMod val="75000"/>
                    <a:lumOff val="25000"/>
                  </a:srgbClr>
                </a:solidFill>
                <a:latin typeface="Segoe UI Light"/>
                <a:cs typeface="Arial" pitchFamily="34" charset="0"/>
              </a:rPr>
              <a:t>Monitor </a:t>
            </a:r>
            <a:r>
              <a:rPr lang="en-US" sz="2400" kern="0" dirty="0">
                <a:solidFill>
                  <a:srgbClr val="505050">
                    <a:lumMod val="75000"/>
                    <a:lumOff val="25000"/>
                  </a:srgbClr>
                </a:solidFill>
                <a:latin typeface="Segoe UI Light"/>
                <a:cs typeface="Arial" pitchFamily="34" charset="0"/>
              </a:rPr>
              <a:t>+</a:t>
            </a:r>
            <a:r>
              <a:rPr lang="en-US" sz="2400" kern="0" dirty="0" smtClean="0">
                <a:solidFill>
                  <a:srgbClr val="505050">
                    <a:lumMod val="75000"/>
                    <a:lumOff val="25000"/>
                  </a:srgbClr>
                </a:solidFill>
                <a:latin typeface="Segoe UI Light"/>
                <a:cs typeface="Arial" pitchFamily="34" charset="0"/>
              </a:rPr>
              <a:t> Learn</a:t>
            </a:r>
          </a:p>
        </p:txBody>
      </p:sp>
      <p:sp>
        <p:nvSpPr>
          <p:cNvPr id="35" name="TextBox 34"/>
          <p:cNvSpPr txBox="1"/>
          <p:nvPr/>
        </p:nvSpPr>
        <p:spPr>
          <a:xfrm>
            <a:off x="9069971" y="5518255"/>
            <a:ext cx="1210499" cy="461665"/>
          </a:xfrm>
          <a:prstGeom prst="rect">
            <a:avLst/>
          </a:prstGeom>
          <a:noFill/>
        </p:spPr>
        <p:txBody>
          <a:bodyPr wrap="square" rtlCol="0">
            <a:spAutoFit/>
          </a:bodyPr>
          <a:lstStyle/>
          <a:p>
            <a:pPr>
              <a:defRPr/>
            </a:pPr>
            <a:r>
              <a:rPr lang="en-US" sz="2400" kern="0" dirty="0" smtClean="0">
                <a:solidFill>
                  <a:srgbClr val="505050">
                    <a:lumMod val="75000"/>
                    <a:lumOff val="25000"/>
                  </a:srgbClr>
                </a:solidFill>
                <a:latin typeface="Segoe UI Light"/>
                <a:cs typeface="Arial" pitchFamily="34" charset="0"/>
              </a:rPr>
              <a:t>Release</a:t>
            </a:r>
          </a:p>
        </p:txBody>
      </p:sp>
      <p:sp>
        <p:nvSpPr>
          <p:cNvPr id="37" name="TextBox 36"/>
          <p:cNvSpPr txBox="1"/>
          <p:nvPr/>
        </p:nvSpPr>
        <p:spPr>
          <a:xfrm>
            <a:off x="2392334" y="5579810"/>
            <a:ext cx="2140478" cy="461665"/>
          </a:xfrm>
          <a:prstGeom prst="rect">
            <a:avLst/>
          </a:prstGeom>
          <a:noFill/>
        </p:spPr>
        <p:txBody>
          <a:bodyPr wrap="square" rtlCol="0">
            <a:spAutoFit/>
          </a:bodyPr>
          <a:lstStyle/>
          <a:p>
            <a:pPr>
              <a:defRPr/>
            </a:pPr>
            <a:r>
              <a:rPr lang="en-US" sz="2400" kern="0" dirty="0" smtClean="0">
                <a:solidFill>
                  <a:srgbClr val="FFFFFF">
                    <a:lumMod val="50000"/>
                  </a:srgbClr>
                </a:solidFill>
                <a:latin typeface="Segoe UI Light"/>
                <a:cs typeface="Arial" pitchFamily="34" charset="0"/>
              </a:rPr>
              <a:t>Develop + Test</a:t>
            </a:r>
          </a:p>
        </p:txBody>
      </p:sp>
      <p:sp>
        <p:nvSpPr>
          <p:cNvPr id="38" name="TextBox 37"/>
          <p:cNvSpPr txBox="1"/>
          <p:nvPr/>
        </p:nvSpPr>
        <p:spPr>
          <a:xfrm>
            <a:off x="1797780" y="5318200"/>
            <a:ext cx="598241" cy="984885"/>
          </a:xfrm>
          <a:prstGeom prst="rect">
            <a:avLst/>
          </a:prstGeom>
          <a:noFill/>
        </p:spPr>
        <p:txBody>
          <a:bodyPr wrap="none" rtlCol="0">
            <a:spAutoFit/>
          </a:bodyPr>
          <a:lstStyle/>
          <a:p>
            <a:r>
              <a:rPr lang="en-US" sz="5800" dirty="0" smtClean="0">
                <a:solidFill>
                  <a:srgbClr val="505050"/>
                </a:solidFill>
                <a:latin typeface="Arial" pitchFamily="34" charset="0"/>
                <a:cs typeface="Arial" pitchFamily="34" charset="0"/>
              </a:rPr>
              <a:t>2</a:t>
            </a:r>
            <a:endParaRPr lang="en-US" sz="5800" dirty="0">
              <a:solidFill>
                <a:srgbClr val="505050"/>
              </a:solidFill>
              <a:latin typeface="Arial" pitchFamily="34" charset="0"/>
              <a:cs typeface="Arial" pitchFamily="34" charset="0"/>
            </a:endParaRPr>
          </a:p>
        </p:txBody>
      </p:sp>
      <p:sp>
        <p:nvSpPr>
          <p:cNvPr id="39" name="TextBox 38"/>
          <p:cNvSpPr txBox="1"/>
          <p:nvPr/>
        </p:nvSpPr>
        <p:spPr>
          <a:xfrm>
            <a:off x="823336" y="3418925"/>
            <a:ext cx="2091058" cy="387798"/>
          </a:xfrm>
          <a:prstGeom prst="rect">
            <a:avLst/>
          </a:prstGeom>
          <a:noFill/>
        </p:spPr>
        <p:txBody>
          <a:bodyPr wrap="square" lIns="0" tIns="0" rIns="0" bIns="0" rtlCol="0">
            <a:spAutoFit/>
          </a:bodyPr>
          <a:lstStyle/>
          <a:p>
            <a:pPr algn="r" defTabSz="1267900">
              <a:lnSpc>
                <a:spcPct val="90000"/>
              </a:lnSpc>
              <a:defRPr/>
            </a:pPr>
            <a:r>
              <a:rPr lang="en-US" sz="2800" dirty="0" smtClean="0">
                <a:solidFill>
                  <a:srgbClr val="818181"/>
                </a:solidFill>
                <a:latin typeface="Segoe UI Semilight" panose="020B0402040204020203" pitchFamily="34" charset="0"/>
                <a:cs typeface="Segoe UI Semilight" panose="020B0402040204020203" pitchFamily="34" charset="0"/>
              </a:rPr>
              <a:t>Development</a:t>
            </a:r>
            <a:endParaRPr lang="en-US" sz="2800" dirty="0">
              <a:solidFill>
                <a:srgbClr val="818181"/>
              </a:solidFill>
              <a:latin typeface="Segoe UI Semilight" panose="020B0402040204020203" pitchFamily="34" charset="0"/>
              <a:cs typeface="Segoe UI Semilight" panose="020B0402040204020203" pitchFamily="34" charset="0"/>
            </a:endParaRPr>
          </a:p>
        </p:txBody>
      </p:sp>
      <p:sp>
        <p:nvSpPr>
          <p:cNvPr id="40" name="TextBox 39"/>
          <p:cNvSpPr txBox="1"/>
          <p:nvPr/>
        </p:nvSpPr>
        <p:spPr>
          <a:xfrm>
            <a:off x="9223685" y="3418925"/>
            <a:ext cx="1727099" cy="387798"/>
          </a:xfrm>
          <a:prstGeom prst="rect">
            <a:avLst/>
          </a:prstGeom>
          <a:noFill/>
        </p:spPr>
        <p:txBody>
          <a:bodyPr wrap="square" lIns="0" tIns="0" rIns="0" bIns="0" rtlCol="0">
            <a:spAutoFit/>
          </a:bodyPr>
          <a:lstStyle/>
          <a:p>
            <a:pPr defTabSz="1267900">
              <a:lnSpc>
                <a:spcPct val="90000"/>
              </a:lnSpc>
              <a:defRPr/>
            </a:pPr>
            <a:r>
              <a:rPr lang="en-US" sz="2800" dirty="0" smtClean="0">
                <a:solidFill>
                  <a:srgbClr val="818181"/>
                </a:solidFill>
                <a:latin typeface="Segoe UI Semilight" panose="020B0402040204020203" pitchFamily="34" charset="0"/>
                <a:cs typeface="Segoe UI Semilight" panose="020B0402040204020203" pitchFamily="34" charset="0"/>
              </a:rPr>
              <a:t>Production</a:t>
            </a:r>
            <a:endParaRPr lang="en-US" sz="2800" dirty="0">
              <a:solidFill>
                <a:srgbClr val="818181"/>
              </a:solidFill>
              <a:latin typeface="Segoe UI Semilight" panose="020B0402040204020203" pitchFamily="34" charset="0"/>
              <a:cs typeface="Segoe UI Semilight" panose="020B0402040204020203" pitchFamily="34" charset="0"/>
            </a:endParaRPr>
          </a:p>
        </p:txBody>
      </p:sp>
      <p:sp>
        <p:nvSpPr>
          <p:cNvPr id="216" name="Title 18"/>
          <p:cNvSpPr txBox="1">
            <a:spLocks/>
          </p:cNvSpPr>
          <p:nvPr/>
        </p:nvSpPr>
        <p:spPr>
          <a:xfrm>
            <a:off x="274320" y="296897"/>
            <a:ext cx="11889564" cy="917575"/>
          </a:xfrm>
          <a:prstGeom prst="rect">
            <a:avLst/>
          </a:prstGeom>
          <a:ln>
            <a:noFill/>
          </a:ln>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dirty="0">
                <a:gradFill>
                  <a:gsLst>
                    <a:gs pos="1250">
                      <a:schemeClr val="tx2"/>
                    </a:gs>
                    <a:gs pos="100000">
                      <a:schemeClr val="tx2"/>
                    </a:gs>
                  </a:gsLst>
                  <a:lin ang="5400000" scaled="0"/>
                </a:gradFill>
              </a:rPr>
              <a:t>DevOps</a:t>
            </a:r>
          </a:p>
        </p:txBody>
      </p:sp>
      <p:sp>
        <p:nvSpPr>
          <p:cNvPr id="31" name="TextBox 30"/>
          <p:cNvSpPr txBox="1"/>
          <p:nvPr/>
        </p:nvSpPr>
        <p:spPr>
          <a:xfrm>
            <a:off x="8314054" y="1248245"/>
            <a:ext cx="598241" cy="984885"/>
          </a:xfrm>
          <a:prstGeom prst="rect">
            <a:avLst/>
          </a:prstGeom>
          <a:noFill/>
        </p:spPr>
        <p:txBody>
          <a:bodyPr wrap="none" rtlCol="0">
            <a:spAutoFit/>
          </a:bodyPr>
          <a:lstStyle/>
          <a:p>
            <a:r>
              <a:rPr lang="en-US" sz="5800" dirty="0">
                <a:solidFill>
                  <a:srgbClr val="505050"/>
                </a:solidFill>
                <a:latin typeface="Arial" pitchFamily="34" charset="0"/>
                <a:cs typeface="Arial" pitchFamily="34" charset="0"/>
              </a:rPr>
              <a:t>4</a:t>
            </a:r>
          </a:p>
        </p:txBody>
      </p:sp>
      <p:sp>
        <p:nvSpPr>
          <p:cNvPr id="36" name="TextBox 35"/>
          <p:cNvSpPr txBox="1"/>
          <p:nvPr/>
        </p:nvSpPr>
        <p:spPr>
          <a:xfrm>
            <a:off x="8496936" y="5250615"/>
            <a:ext cx="598241" cy="984885"/>
          </a:xfrm>
          <a:prstGeom prst="rect">
            <a:avLst/>
          </a:prstGeom>
          <a:noFill/>
        </p:spPr>
        <p:txBody>
          <a:bodyPr wrap="none" rtlCol="0">
            <a:spAutoFit/>
          </a:bodyPr>
          <a:lstStyle/>
          <a:p>
            <a:r>
              <a:rPr lang="en-US" sz="5800" dirty="0">
                <a:solidFill>
                  <a:srgbClr val="505050"/>
                </a:solidFill>
                <a:latin typeface="Arial" pitchFamily="34" charset="0"/>
                <a:cs typeface="Arial" pitchFamily="34" charset="0"/>
              </a:rPr>
              <a:t>3</a:t>
            </a:r>
          </a:p>
        </p:txBody>
      </p:sp>
      <p:sp>
        <p:nvSpPr>
          <p:cNvPr id="44"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6"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8"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3"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5"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9"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959852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p:cTn id="15" dur="500" fill="hold"/>
                                        <p:tgtEl>
                                          <p:spTgt spid="27"/>
                                        </p:tgtEl>
                                        <p:attrNameLst>
                                          <p:attrName>ppt_w</p:attrName>
                                        </p:attrNameLst>
                                      </p:cBhvr>
                                      <p:tavLst>
                                        <p:tav tm="0">
                                          <p:val>
                                            <p:fltVal val="0"/>
                                          </p:val>
                                        </p:tav>
                                        <p:tav tm="100000">
                                          <p:val>
                                            <p:strVal val="#ppt_w"/>
                                          </p:val>
                                        </p:tav>
                                      </p:tavLst>
                                    </p:anim>
                                    <p:anim calcmode="lin" valueType="num">
                                      <p:cBhvr>
                                        <p:cTn id="16" dur="500" fill="hold"/>
                                        <p:tgtEl>
                                          <p:spTgt spid="27"/>
                                        </p:tgtEl>
                                        <p:attrNameLst>
                                          <p:attrName>ppt_h</p:attrName>
                                        </p:attrNameLst>
                                      </p:cBhvr>
                                      <p:tavLst>
                                        <p:tav tm="0">
                                          <p:val>
                                            <p:fltVal val="0"/>
                                          </p:val>
                                        </p:tav>
                                        <p:tav tm="100000">
                                          <p:val>
                                            <p:strVal val="#ppt_h"/>
                                          </p:val>
                                        </p:tav>
                                      </p:tavLst>
                                    </p:anim>
                                  </p:childTnLst>
                                </p:cTn>
                              </p:par>
                            </p:childTnLst>
                          </p:cTn>
                        </p:par>
                        <p:par>
                          <p:cTn id="17" fill="hold">
                            <p:stCondLst>
                              <p:cond delay="500"/>
                            </p:stCondLst>
                            <p:childTnLst>
                              <p:par>
                                <p:cTn id="18" presetID="23" presetClass="entr" presetSubtype="16" fill="hold" grpId="0" nodeType="afterEffect">
                                  <p:stCondLst>
                                    <p:cond delay="0"/>
                                  </p:stCondLst>
                                  <p:childTnLst>
                                    <p:set>
                                      <p:cBhvr>
                                        <p:cTn id="19" dur="1" fill="hold">
                                          <p:stCondLst>
                                            <p:cond delay="0"/>
                                          </p:stCondLst>
                                        </p:cTn>
                                        <p:tgtEl>
                                          <p:spTgt spid="45"/>
                                        </p:tgtEl>
                                        <p:attrNameLst>
                                          <p:attrName>style.visibility</p:attrName>
                                        </p:attrNameLst>
                                      </p:cBhvr>
                                      <p:to>
                                        <p:strVal val="visible"/>
                                      </p:to>
                                    </p:set>
                                    <p:anim calcmode="lin" valueType="num">
                                      <p:cBhvr>
                                        <p:cTn id="20" dur="500" fill="hold"/>
                                        <p:tgtEl>
                                          <p:spTgt spid="45"/>
                                        </p:tgtEl>
                                        <p:attrNameLst>
                                          <p:attrName>ppt_w</p:attrName>
                                        </p:attrNameLst>
                                      </p:cBhvr>
                                      <p:tavLst>
                                        <p:tav tm="0">
                                          <p:val>
                                            <p:fltVal val="0"/>
                                          </p:val>
                                        </p:tav>
                                        <p:tav tm="100000">
                                          <p:val>
                                            <p:strVal val="#ppt_w"/>
                                          </p:val>
                                        </p:tav>
                                      </p:tavLst>
                                    </p:anim>
                                    <p:anim calcmode="lin" valueType="num">
                                      <p:cBhvr>
                                        <p:cTn id="21" dur="500" fill="hold"/>
                                        <p:tgtEl>
                                          <p:spTgt spid="45"/>
                                        </p:tgtEl>
                                        <p:attrNameLst>
                                          <p:attrName>ppt_h</p:attrName>
                                        </p:attrNameLst>
                                      </p:cBhvr>
                                      <p:tavLst>
                                        <p:tav tm="0">
                                          <p:val>
                                            <p:fltVal val="0"/>
                                          </p:val>
                                        </p:tav>
                                        <p:tav tm="100000">
                                          <p:val>
                                            <p:strVal val="#ppt_h"/>
                                          </p:val>
                                        </p:tav>
                                      </p:tavLst>
                                    </p:anim>
                                  </p:childTnLst>
                                </p:cTn>
                              </p:par>
                              <p:par>
                                <p:cTn id="22" presetID="23" presetClass="entr" presetSubtype="16"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 calcmode="lin" valueType="num">
                                      <p:cBhvr>
                                        <p:cTn id="24" dur="500" fill="hold"/>
                                        <p:tgtEl>
                                          <p:spTgt spid="38"/>
                                        </p:tgtEl>
                                        <p:attrNameLst>
                                          <p:attrName>ppt_w</p:attrName>
                                        </p:attrNameLst>
                                      </p:cBhvr>
                                      <p:tavLst>
                                        <p:tav tm="0">
                                          <p:val>
                                            <p:fltVal val="0"/>
                                          </p:val>
                                        </p:tav>
                                        <p:tav tm="100000">
                                          <p:val>
                                            <p:strVal val="#ppt_w"/>
                                          </p:val>
                                        </p:tav>
                                      </p:tavLst>
                                    </p:anim>
                                    <p:anim calcmode="lin" valueType="num">
                                      <p:cBhvr>
                                        <p:cTn id="25" dur="500" fill="hold"/>
                                        <p:tgtEl>
                                          <p:spTgt spid="38"/>
                                        </p:tgtEl>
                                        <p:attrNameLst>
                                          <p:attrName>ppt_h</p:attrName>
                                        </p:attrNameLst>
                                      </p:cBhvr>
                                      <p:tavLst>
                                        <p:tav tm="0">
                                          <p:val>
                                            <p:fltVal val="0"/>
                                          </p:val>
                                        </p:tav>
                                        <p:tav tm="100000">
                                          <p:val>
                                            <p:strVal val="#ppt_h"/>
                                          </p:val>
                                        </p:tav>
                                      </p:tavLst>
                                    </p:anim>
                                  </p:childTnLst>
                                </p:cTn>
                              </p:par>
                              <p:par>
                                <p:cTn id="26" presetID="23" presetClass="entr" presetSubtype="16"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 calcmode="lin" valueType="num">
                                      <p:cBhvr>
                                        <p:cTn id="28" dur="500" fill="hold"/>
                                        <p:tgtEl>
                                          <p:spTgt spid="37"/>
                                        </p:tgtEl>
                                        <p:attrNameLst>
                                          <p:attrName>ppt_w</p:attrName>
                                        </p:attrNameLst>
                                      </p:cBhvr>
                                      <p:tavLst>
                                        <p:tav tm="0">
                                          <p:val>
                                            <p:fltVal val="0"/>
                                          </p:val>
                                        </p:tav>
                                        <p:tav tm="100000">
                                          <p:val>
                                            <p:strVal val="#ppt_w"/>
                                          </p:val>
                                        </p:tav>
                                      </p:tavLst>
                                    </p:anim>
                                    <p:anim calcmode="lin" valueType="num">
                                      <p:cBhvr>
                                        <p:cTn id="29" dur="500" fill="hold"/>
                                        <p:tgtEl>
                                          <p:spTgt spid="37"/>
                                        </p:tgtEl>
                                        <p:attrNameLst>
                                          <p:attrName>ppt_h</p:attrName>
                                        </p:attrNameLst>
                                      </p:cBhvr>
                                      <p:tavLst>
                                        <p:tav tm="0">
                                          <p:val>
                                            <p:fltVal val="0"/>
                                          </p:val>
                                        </p:tav>
                                        <p:tav tm="100000">
                                          <p:val>
                                            <p:strVal val="#ppt_h"/>
                                          </p:val>
                                        </p:tav>
                                      </p:tavLst>
                                    </p:anim>
                                  </p:childTnLst>
                                </p:cTn>
                              </p:par>
                            </p:childTnLst>
                          </p:cTn>
                        </p:par>
                        <p:par>
                          <p:cTn id="30" fill="hold">
                            <p:stCondLst>
                              <p:cond delay="1000"/>
                            </p:stCondLst>
                            <p:childTnLst>
                              <p:par>
                                <p:cTn id="31" presetID="23" presetClass="entr" presetSubtype="16" fill="hold" grpId="0" nodeType="afterEffect">
                                  <p:stCondLst>
                                    <p:cond delay="0"/>
                                  </p:stCondLst>
                                  <p:childTnLst>
                                    <p:set>
                                      <p:cBhvr>
                                        <p:cTn id="32" dur="1" fill="hold">
                                          <p:stCondLst>
                                            <p:cond delay="0"/>
                                          </p:stCondLst>
                                        </p:cTn>
                                        <p:tgtEl>
                                          <p:spTgt spid="47"/>
                                        </p:tgtEl>
                                        <p:attrNameLst>
                                          <p:attrName>style.visibility</p:attrName>
                                        </p:attrNameLst>
                                      </p:cBhvr>
                                      <p:to>
                                        <p:strVal val="visible"/>
                                      </p:to>
                                    </p:set>
                                    <p:anim calcmode="lin" valueType="num">
                                      <p:cBhvr>
                                        <p:cTn id="33" dur="500" fill="hold"/>
                                        <p:tgtEl>
                                          <p:spTgt spid="47"/>
                                        </p:tgtEl>
                                        <p:attrNameLst>
                                          <p:attrName>ppt_w</p:attrName>
                                        </p:attrNameLst>
                                      </p:cBhvr>
                                      <p:tavLst>
                                        <p:tav tm="0">
                                          <p:val>
                                            <p:fltVal val="0"/>
                                          </p:val>
                                        </p:tav>
                                        <p:tav tm="100000">
                                          <p:val>
                                            <p:strVal val="#ppt_w"/>
                                          </p:val>
                                        </p:tav>
                                      </p:tavLst>
                                    </p:anim>
                                    <p:anim calcmode="lin" valueType="num">
                                      <p:cBhvr>
                                        <p:cTn id="34" dur="500" fill="hold"/>
                                        <p:tgtEl>
                                          <p:spTgt spid="47"/>
                                        </p:tgtEl>
                                        <p:attrNameLst>
                                          <p:attrName>ppt_h</p:attrName>
                                        </p:attrNameLst>
                                      </p:cBhvr>
                                      <p:tavLst>
                                        <p:tav tm="0">
                                          <p:val>
                                            <p:fltVal val="0"/>
                                          </p:val>
                                        </p:tav>
                                        <p:tav tm="100000">
                                          <p:val>
                                            <p:strVal val="#ppt_h"/>
                                          </p:val>
                                        </p:tav>
                                      </p:tavLst>
                                    </p:anim>
                                  </p:childTnLst>
                                </p:cTn>
                              </p:par>
                              <p:par>
                                <p:cTn id="35" presetID="23" presetClass="entr" presetSubtype="16"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p:cTn id="37" dur="500" fill="hold"/>
                                        <p:tgtEl>
                                          <p:spTgt spid="36"/>
                                        </p:tgtEl>
                                        <p:attrNameLst>
                                          <p:attrName>ppt_w</p:attrName>
                                        </p:attrNameLst>
                                      </p:cBhvr>
                                      <p:tavLst>
                                        <p:tav tm="0">
                                          <p:val>
                                            <p:fltVal val="0"/>
                                          </p:val>
                                        </p:tav>
                                        <p:tav tm="100000">
                                          <p:val>
                                            <p:strVal val="#ppt_w"/>
                                          </p:val>
                                        </p:tav>
                                      </p:tavLst>
                                    </p:anim>
                                    <p:anim calcmode="lin" valueType="num">
                                      <p:cBhvr>
                                        <p:cTn id="38" dur="500" fill="hold"/>
                                        <p:tgtEl>
                                          <p:spTgt spid="36"/>
                                        </p:tgtEl>
                                        <p:attrNameLst>
                                          <p:attrName>ppt_h</p:attrName>
                                        </p:attrNameLst>
                                      </p:cBhvr>
                                      <p:tavLst>
                                        <p:tav tm="0">
                                          <p:val>
                                            <p:fltVal val="0"/>
                                          </p:val>
                                        </p:tav>
                                        <p:tav tm="100000">
                                          <p:val>
                                            <p:strVal val="#ppt_h"/>
                                          </p:val>
                                        </p:tav>
                                      </p:tavLst>
                                    </p:anim>
                                  </p:childTnLst>
                                </p:cTn>
                              </p:par>
                              <p:par>
                                <p:cTn id="39" presetID="23" presetClass="entr" presetSubtype="16"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p:cTn id="41" dur="500" fill="hold"/>
                                        <p:tgtEl>
                                          <p:spTgt spid="35"/>
                                        </p:tgtEl>
                                        <p:attrNameLst>
                                          <p:attrName>ppt_w</p:attrName>
                                        </p:attrNameLst>
                                      </p:cBhvr>
                                      <p:tavLst>
                                        <p:tav tm="0">
                                          <p:val>
                                            <p:fltVal val="0"/>
                                          </p:val>
                                        </p:tav>
                                        <p:tav tm="100000">
                                          <p:val>
                                            <p:strVal val="#ppt_w"/>
                                          </p:val>
                                        </p:tav>
                                      </p:tavLst>
                                    </p:anim>
                                    <p:anim calcmode="lin" valueType="num">
                                      <p:cBhvr>
                                        <p:cTn id="42" dur="500" fill="hold"/>
                                        <p:tgtEl>
                                          <p:spTgt spid="35"/>
                                        </p:tgtEl>
                                        <p:attrNameLst>
                                          <p:attrName>ppt_h</p:attrName>
                                        </p:attrNameLst>
                                      </p:cBhvr>
                                      <p:tavLst>
                                        <p:tav tm="0">
                                          <p:val>
                                            <p:fltVal val="0"/>
                                          </p:val>
                                        </p:tav>
                                        <p:tav tm="100000">
                                          <p:val>
                                            <p:strVal val="#ppt_h"/>
                                          </p:val>
                                        </p:tav>
                                      </p:tavLst>
                                    </p:anim>
                                  </p:childTnLst>
                                </p:cTn>
                              </p:par>
                            </p:childTnLst>
                          </p:cTn>
                        </p:par>
                        <p:par>
                          <p:cTn id="43" fill="hold">
                            <p:stCondLst>
                              <p:cond delay="1500"/>
                            </p:stCondLst>
                            <p:childTnLst>
                              <p:par>
                                <p:cTn id="44" presetID="23" presetClass="entr" presetSubtype="16" fill="hold" grpId="0" nodeType="afterEffect">
                                  <p:stCondLst>
                                    <p:cond delay="0"/>
                                  </p:stCondLst>
                                  <p:childTnLst>
                                    <p:set>
                                      <p:cBhvr>
                                        <p:cTn id="45" dur="1" fill="hold">
                                          <p:stCondLst>
                                            <p:cond delay="0"/>
                                          </p:stCondLst>
                                        </p:cTn>
                                        <p:tgtEl>
                                          <p:spTgt spid="48"/>
                                        </p:tgtEl>
                                        <p:attrNameLst>
                                          <p:attrName>style.visibility</p:attrName>
                                        </p:attrNameLst>
                                      </p:cBhvr>
                                      <p:to>
                                        <p:strVal val="visible"/>
                                      </p:to>
                                    </p:set>
                                    <p:anim calcmode="lin" valueType="num">
                                      <p:cBhvr>
                                        <p:cTn id="46" dur="500" fill="hold"/>
                                        <p:tgtEl>
                                          <p:spTgt spid="48"/>
                                        </p:tgtEl>
                                        <p:attrNameLst>
                                          <p:attrName>ppt_w</p:attrName>
                                        </p:attrNameLst>
                                      </p:cBhvr>
                                      <p:tavLst>
                                        <p:tav tm="0">
                                          <p:val>
                                            <p:fltVal val="0"/>
                                          </p:val>
                                        </p:tav>
                                        <p:tav tm="100000">
                                          <p:val>
                                            <p:strVal val="#ppt_w"/>
                                          </p:val>
                                        </p:tav>
                                      </p:tavLst>
                                    </p:anim>
                                    <p:anim calcmode="lin" valueType="num">
                                      <p:cBhvr>
                                        <p:cTn id="47" dur="500" fill="hold"/>
                                        <p:tgtEl>
                                          <p:spTgt spid="48"/>
                                        </p:tgtEl>
                                        <p:attrNameLst>
                                          <p:attrName>ppt_h</p:attrName>
                                        </p:attrNameLst>
                                      </p:cBhvr>
                                      <p:tavLst>
                                        <p:tav tm="0">
                                          <p:val>
                                            <p:fltVal val="0"/>
                                          </p:val>
                                        </p:tav>
                                        <p:tav tm="100000">
                                          <p:val>
                                            <p:strVal val="#ppt_h"/>
                                          </p:val>
                                        </p:tav>
                                      </p:tavLst>
                                    </p:anim>
                                  </p:childTnLst>
                                </p:cTn>
                              </p:par>
                              <p:par>
                                <p:cTn id="48" presetID="23" presetClass="entr" presetSubtype="16" fill="hold" grpId="0" nodeType="withEffect">
                                  <p:stCondLst>
                                    <p:cond delay="0"/>
                                  </p:stCondLst>
                                  <p:childTnLst>
                                    <p:set>
                                      <p:cBhvr>
                                        <p:cTn id="49" dur="1" fill="hold">
                                          <p:stCondLst>
                                            <p:cond delay="0"/>
                                          </p:stCondLst>
                                        </p:cTn>
                                        <p:tgtEl>
                                          <p:spTgt spid="31"/>
                                        </p:tgtEl>
                                        <p:attrNameLst>
                                          <p:attrName>style.visibility</p:attrName>
                                        </p:attrNameLst>
                                      </p:cBhvr>
                                      <p:to>
                                        <p:strVal val="visible"/>
                                      </p:to>
                                    </p:set>
                                    <p:anim calcmode="lin" valueType="num">
                                      <p:cBhvr>
                                        <p:cTn id="50" dur="500" fill="hold"/>
                                        <p:tgtEl>
                                          <p:spTgt spid="31"/>
                                        </p:tgtEl>
                                        <p:attrNameLst>
                                          <p:attrName>ppt_w</p:attrName>
                                        </p:attrNameLst>
                                      </p:cBhvr>
                                      <p:tavLst>
                                        <p:tav tm="0">
                                          <p:val>
                                            <p:fltVal val="0"/>
                                          </p:val>
                                        </p:tav>
                                        <p:tav tm="100000">
                                          <p:val>
                                            <p:strVal val="#ppt_w"/>
                                          </p:val>
                                        </p:tav>
                                      </p:tavLst>
                                    </p:anim>
                                    <p:anim calcmode="lin" valueType="num">
                                      <p:cBhvr>
                                        <p:cTn id="51" dur="500" fill="hold"/>
                                        <p:tgtEl>
                                          <p:spTgt spid="31"/>
                                        </p:tgtEl>
                                        <p:attrNameLst>
                                          <p:attrName>ppt_h</p:attrName>
                                        </p:attrNameLst>
                                      </p:cBhvr>
                                      <p:tavLst>
                                        <p:tav tm="0">
                                          <p:val>
                                            <p:fltVal val="0"/>
                                          </p:val>
                                        </p:tav>
                                        <p:tav tm="100000">
                                          <p:val>
                                            <p:strVal val="#ppt_h"/>
                                          </p:val>
                                        </p:tav>
                                      </p:tavLst>
                                    </p:anim>
                                  </p:childTnLst>
                                </p:cTn>
                              </p:par>
                              <p:par>
                                <p:cTn id="52" presetID="23" presetClass="entr" presetSubtype="16"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 calcmode="lin" valueType="num">
                                      <p:cBhvr>
                                        <p:cTn id="54" dur="500" fill="hold"/>
                                        <p:tgtEl>
                                          <p:spTgt spid="30"/>
                                        </p:tgtEl>
                                        <p:attrNameLst>
                                          <p:attrName>ppt_w</p:attrName>
                                        </p:attrNameLst>
                                      </p:cBhvr>
                                      <p:tavLst>
                                        <p:tav tm="0">
                                          <p:val>
                                            <p:fltVal val="0"/>
                                          </p:val>
                                        </p:tav>
                                        <p:tav tm="100000">
                                          <p:val>
                                            <p:strVal val="#ppt_w"/>
                                          </p:val>
                                        </p:tav>
                                      </p:tavLst>
                                    </p:anim>
                                    <p:anim calcmode="lin" valueType="num">
                                      <p:cBhvr>
                                        <p:cTn id="55" dur="500" fill="hold"/>
                                        <p:tgtEl>
                                          <p:spTgt spid="30"/>
                                        </p:tgtEl>
                                        <p:attrNameLst>
                                          <p:attrName>ppt_h</p:attrName>
                                        </p:attrNameLst>
                                      </p:cBhvr>
                                      <p:tavLst>
                                        <p:tav tm="0">
                                          <p:val>
                                            <p:fltVal val="0"/>
                                          </p:val>
                                        </p:tav>
                                        <p:tav tm="100000">
                                          <p:val>
                                            <p:strVal val="#ppt_h"/>
                                          </p:val>
                                        </p:tav>
                                      </p:tavLst>
                                    </p:anim>
                                  </p:childTnLst>
                                </p:cTn>
                              </p:par>
                            </p:childTnLst>
                          </p:cTn>
                        </p:par>
                        <p:par>
                          <p:cTn id="56" fill="hold">
                            <p:stCondLst>
                              <p:cond delay="2000"/>
                            </p:stCondLst>
                            <p:childTnLst>
                              <p:par>
                                <p:cTn id="57" presetID="8" presetClass="emph" presetSubtype="0" fill="hold" nodeType="afterEffect">
                                  <p:stCondLst>
                                    <p:cond delay="250"/>
                                  </p:stCondLst>
                                  <p:childTnLst>
                                    <p:animRot by="-10800000">
                                      <p:cBhvr>
                                        <p:cTn id="58" dur="1000" fill="hold"/>
                                        <p:tgtEl>
                                          <p:spTgt spid="42"/>
                                        </p:tgtEl>
                                        <p:attrNameLst>
                                          <p:attrName>r</p:attrName>
                                        </p:attrNameLst>
                                      </p:cBhvr>
                                    </p:animRot>
                                  </p:childTnLst>
                                </p:cTn>
                              </p:par>
                              <p:par>
                                <p:cTn id="59" presetID="10" presetClass="entr" presetSubtype="0" fill="hold" nodeType="withEffect">
                                  <p:stCondLst>
                                    <p:cond delay="50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600"/>
                                        <p:tgtEl>
                                          <p:spTgt spid="32"/>
                                        </p:tgtEl>
                                      </p:cBhvr>
                                    </p:animEffect>
                                  </p:childTnLst>
                                </p:cTn>
                              </p:par>
                              <p:par>
                                <p:cTn id="62" presetID="35" presetClass="path" presetSubtype="0" decel="100000" fill="hold" nodeType="withEffect">
                                  <p:stCondLst>
                                    <p:cond delay="500"/>
                                  </p:stCondLst>
                                  <p:childTnLst>
                                    <p:animMotion origin="layout" path="M 0.05565 0.00023 L 4.76385E-6 0.00023 " pathEditMode="relative" rAng="0" ptsTypes="AA">
                                      <p:cBhvr>
                                        <p:cTn id="63" dur="800" fill="hold"/>
                                        <p:tgtEl>
                                          <p:spTgt spid="32"/>
                                        </p:tgtEl>
                                        <p:attrNameLst>
                                          <p:attrName>ppt_x</p:attrName>
                                          <p:attrName>ppt_y</p:attrName>
                                        </p:attrNameLst>
                                      </p:cBhvr>
                                      <p:rCtr x="-2783" y="0"/>
                                    </p:animMotion>
                                  </p:childTnLst>
                                </p:cTn>
                              </p:par>
                              <p:par>
                                <p:cTn id="64" presetID="10" presetClass="entr" presetSubtype="0" fill="hold" nodeType="withEffect">
                                  <p:stCondLst>
                                    <p:cond delay="50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600"/>
                                        <p:tgtEl>
                                          <p:spTgt spid="33"/>
                                        </p:tgtEl>
                                      </p:cBhvr>
                                    </p:animEffect>
                                  </p:childTnLst>
                                </p:cTn>
                              </p:par>
                              <p:par>
                                <p:cTn id="67" presetID="35" presetClass="path" presetSubtype="0" decel="100000" fill="hold" nodeType="withEffect">
                                  <p:stCondLst>
                                    <p:cond delay="500"/>
                                  </p:stCondLst>
                                  <p:childTnLst>
                                    <p:animMotion origin="layout" path="M -0.04557 0.00023 L -1.87388E-6 0.00023 " pathEditMode="relative" rAng="0" ptsTypes="AA">
                                      <p:cBhvr>
                                        <p:cTn id="68" dur="800" fill="hold"/>
                                        <p:tgtEl>
                                          <p:spTgt spid="33"/>
                                        </p:tgtEl>
                                        <p:attrNameLst>
                                          <p:attrName>ppt_x</p:attrName>
                                          <p:attrName>ppt_y</p:attrName>
                                        </p:attrNameLst>
                                      </p:cBhvr>
                                      <p:rCtr x="2272" y="0"/>
                                    </p:animMotion>
                                  </p:childTnLst>
                                </p:cTn>
                              </p:par>
                              <p:par>
                                <p:cTn id="69" presetID="10" presetClass="entr" presetSubtype="0" fill="hold" nodeType="withEffect">
                                  <p:stCondLst>
                                    <p:cond delay="50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600"/>
                                        <p:tgtEl>
                                          <p:spTgt spid="53"/>
                                        </p:tgtEl>
                                      </p:cBhvr>
                                    </p:animEffect>
                                  </p:childTnLst>
                                </p:cTn>
                              </p:par>
                              <p:par>
                                <p:cTn id="72" presetID="35" presetClass="path" presetSubtype="0" decel="100000" fill="hold" nodeType="withEffect">
                                  <p:stCondLst>
                                    <p:cond delay="500"/>
                                  </p:stCondLst>
                                  <p:childTnLst>
                                    <p:animMotion origin="layout" path="M 0.05565 0.00023 L 4.76385E-6 0.00023 " pathEditMode="relative" rAng="0" ptsTypes="AA">
                                      <p:cBhvr>
                                        <p:cTn id="73" dur="800" fill="hold"/>
                                        <p:tgtEl>
                                          <p:spTgt spid="53"/>
                                        </p:tgtEl>
                                        <p:attrNameLst>
                                          <p:attrName>ppt_x</p:attrName>
                                          <p:attrName>ppt_y</p:attrName>
                                        </p:attrNameLst>
                                      </p:cBhvr>
                                      <p:rCtr x="-278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30" grpId="0"/>
      <p:bldP spid="35" grpId="0"/>
      <p:bldP spid="37" grpId="0"/>
      <p:bldP spid="38" grpId="0"/>
      <p:bldP spid="31" grpId="0"/>
      <p:bldP spid="36" grpId="0"/>
      <p:bldP spid="48" grpId="0" animBg="1"/>
      <p:bldP spid="43" grpId="0" animBg="1"/>
      <p:bldP spid="45" grpId="0" animBg="1"/>
      <p:bldP spid="4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bwMode="auto">
          <a:xfrm flipV="1">
            <a:off x="3172107" y="3547178"/>
            <a:ext cx="7072292" cy="720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4" name="Isosceles Triangle 103"/>
          <p:cNvSpPr/>
          <p:nvPr/>
        </p:nvSpPr>
        <p:spPr bwMode="auto">
          <a:xfrm rot="16200000">
            <a:off x="2768859" y="3359410"/>
            <a:ext cx="510159" cy="439792"/>
          </a:xfrm>
          <a:prstGeom prst="triangle">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91" name="Picture 90"/>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219508" y="1393078"/>
            <a:ext cx="4449971" cy="4450143"/>
          </a:xfrm>
          <a:prstGeom prst="rect">
            <a:avLst/>
          </a:prstGeom>
        </p:spPr>
      </p:pic>
      <p:sp>
        <p:nvSpPr>
          <p:cNvPr id="105" name="Freeform 7"/>
          <p:cNvSpPr>
            <a:spLocks/>
          </p:cNvSpPr>
          <p:nvPr/>
        </p:nvSpPr>
        <p:spPr bwMode="auto">
          <a:xfrm>
            <a:off x="10126689" y="13127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14" name="Rectangle 113"/>
          <p:cNvSpPr/>
          <p:nvPr/>
        </p:nvSpPr>
        <p:spPr bwMode="auto">
          <a:xfrm flipV="1">
            <a:off x="6280149" y="3547177"/>
            <a:ext cx="1168395" cy="65973"/>
          </a:xfrm>
          <a:prstGeom prst="rect">
            <a:avLst/>
          </a:prstGeom>
          <a:solidFill>
            <a:srgbClr val="C02DA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6" name="Title 18"/>
          <p:cNvSpPr txBox="1">
            <a:spLocks/>
          </p:cNvSpPr>
          <p:nvPr/>
        </p:nvSpPr>
        <p:spPr>
          <a:xfrm>
            <a:off x="274320" y="296897"/>
            <a:ext cx="11889564" cy="917575"/>
          </a:xfrm>
          <a:prstGeom prst="rect">
            <a:avLst/>
          </a:prstGeom>
          <a:ln>
            <a:noFill/>
          </a:ln>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a:gradFill>
                <a:gsLst>
                  <a:gs pos="1250">
                    <a:srgbClr val="404040"/>
                  </a:gs>
                  <a:gs pos="100000">
                    <a:srgbClr val="404040"/>
                  </a:gs>
                </a:gsLst>
                <a:lin ang="5400000" scaled="0"/>
              </a:gradFill>
            </a:endParaRPr>
          </a:p>
        </p:txBody>
      </p:sp>
      <p:sp>
        <p:nvSpPr>
          <p:cNvPr id="57" name="TextBox 56"/>
          <p:cNvSpPr txBox="1"/>
          <p:nvPr/>
        </p:nvSpPr>
        <p:spPr>
          <a:xfrm>
            <a:off x="1289142" y="1112335"/>
            <a:ext cx="4792980" cy="830997"/>
          </a:xfrm>
          <a:prstGeom prst="rect">
            <a:avLst/>
          </a:prstGeom>
          <a:noFill/>
        </p:spPr>
        <p:txBody>
          <a:bodyPr wrap="square" rtlCol="0">
            <a:spAutoFit/>
          </a:bodyPr>
          <a:lstStyle/>
          <a:p>
            <a:pPr>
              <a:defRPr/>
            </a:pPr>
            <a:r>
              <a:rPr lang="en-US" sz="2400" kern="0" spc="20" dirty="0" smtClean="0">
                <a:gradFill>
                  <a:gsLst>
                    <a:gs pos="0">
                      <a:schemeClr val="tx1"/>
                    </a:gs>
                    <a:gs pos="99000">
                      <a:schemeClr val="tx1"/>
                    </a:gs>
                  </a:gsLst>
                  <a:lin ang="5400000" scaled="0"/>
                </a:gradFill>
                <a:latin typeface="Segoe UI Light"/>
                <a:cs typeface="Arial" pitchFamily="34" charset="0"/>
              </a:rPr>
              <a:t>It starts with an idea – and a plan how to turn this idea </a:t>
            </a:r>
            <a:r>
              <a:rPr lang="en-US" sz="2400" kern="0" spc="10" dirty="0" smtClean="0">
                <a:gradFill>
                  <a:gsLst>
                    <a:gs pos="0">
                      <a:schemeClr val="tx1"/>
                    </a:gs>
                    <a:gs pos="99000">
                      <a:schemeClr val="tx1"/>
                    </a:gs>
                  </a:gsLst>
                  <a:lin ang="5400000" scaled="0"/>
                </a:gradFill>
                <a:latin typeface="Segoe UI Light"/>
                <a:cs typeface="Arial" pitchFamily="34" charset="0"/>
              </a:rPr>
              <a:t>into reality…</a:t>
            </a:r>
            <a:endParaRPr lang="en-US" sz="2400" kern="0" dirty="0" smtClean="0">
              <a:gradFill>
                <a:gsLst>
                  <a:gs pos="0">
                    <a:schemeClr val="tx1"/>
                  </a:gs>
                  <a:gs pos="99000">
                    <a:schemeClr val="tx1"/>
                  </a:gs>
                </a:gsLst>
                <a:lin ang="5400000" scaled="0"/>
              </a:gradFill>
              <a:latin typeface="Segoe UI Light"/>
              <a:cs typeface="Arial" pitchFamily="34" charset="0"/>
            </a:endParaRPr>
          </a:p>
        </p:txBody>
      </p:sp>
      <p:grpSp>
        <p:nvGrpSpPr>
          <p:cNvPr id="13" name="Group 12"/>
          <p:cNvGrpSpPr/>
          <p:nvPr/>
        </p:nvGrpSpPr>
        <p:grpSpPr>
          <a:xfrm>
            <a:off x="5474048" y="2388505"/>
            <a:ext cx="1284019" cy="1361071"/>
            <a:chOff x="5474048" y="2388505"/>
            <a:chExt cx="1284019" cy="1361071"/>
          </a:xfrm>
        </p:grpSpPr>
        <p:sp>
          <p:nvSpPr>
            <p:cNvPr id="98" name="TextBox 97"/>
            <p:cNvSpPr txBox="1"/>
            <p:nvPr/>
          </p:nvSpPr>
          <p:spPr>
            <a:xfrm>
              <a:off x="5474048" y="2388505"/>
              <a:ext cx="1284019" cy="324000"/>
            </a:xfrm>
            <a:prstGeom prst="rect">
              <a:avLst/>
            </a:prstGeom>
            <a:noFill/>
          </p:spPr>
          <p:txBody>
            <a:bodyPr wrap="square" lIns="0" tIns="0" rIns="0" bIns="0" rtlCol="0" anchor="ctr">
              <a:noAutofit/>
            </a:bodyPr>
            <a:lstStyle/>
            <a:p>
              <a:pPr algn="ctr">
                <a:defRPr/>
              </a:pPr>
              <a:r>
                <a:rPr lang="en-US" sz="1600" kern="0" dirty="0" smtClean="0">
                  <a:gradFill>
                    <a:gsLst>
                      <a:gs pos="1250">
                        <a:srgbClr val="C02DA2"/>
                      </a:gs>
                      <a:gs pos="100000">
                        <a:srgbClr val="C02DA2"/>
                      </a:gs>
                    </a:gsLst>
                  </a:gradFill>
                  <a:cs typeface="Arial" pitchFamily="34" charset="0"/>
                </a:rPr>
                <a:t>Manage work</a:t>
              </a:r>
            </a:p>
          </p:txBody>
        </p:sp>
        <p:grpSp>
          <p:nvGrpSpPr>
            <p:cNvPr id="2" name="Group 1"/>
            <p:cNvGrpSpPr/>
            <p:nvPr/>
          </p:nvGrpSpPr>
          <p:grpSpPr>
            <a:xfrm>
              <a:off x="5904603" y="2842133"/>
              <a:ext cx="365757" cy="907443"/>
              <a:chOff x="6204826" y="2842133"/>
              <a:chExt cx="365757" cy="907443"/>
            </a:xfrm>
          </p:grpSpPr>
          <p:cxnSp>
            <p:nvCxnSpPr>
              <p:cNvPr id="97" name="Straight Connector 96"/>
              <p:cNvCxnSpPr/>
              <p:nvPr/>
            </p:nvCxnSpPr>
            <p:spPr>
              <a:xfrm flipV="1">
                <a:off x="6387704" y="2842133"/>
                <a:ext cx="0" cy="695750"/>
              </a:xfrm>
              <a:prstGeom prst="line">
                <a:avLst/>
              </a:prstGeom>
              <a:ln w="38100" cap="rnd">
                <a:solidFill>
                  <a:srgbClr val="C02DA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99" name="Oval 98"/>
              <p:cNvSpPr/>
              <p:nvPr/>
            </p:nvSpPr>
            <p:spPr bwMode="auto">
              <a:xfrm>
                <a:off x="6204826" y="3383819"/>
                <a:ext cx="365757" cy="365757"/>
              </a:xfrm>
              <a:prstGeom prst="ellipse">
                <a:avLst/>
              </a:prstGeom>
              <a:solidFill>
                <a:schemeClr val="bg1"/>
              </a:solidFill>
              <a:ln w="38100" cmpd="sng">
                <a:solidFill>
                  <a:srgbClr val="C02DA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03" name="TextBox 102"/>
          <p:cNvSpPr txBox="1"/>
          <p:nvPr/>
        </p:nvSpPr>
        <p:spPr>
          <a:xfrm>
            <a:off x="548640" y="3364364"/>
            <a:ext cx="2158440" cy="461665"/>
          </a:xfrm>
          <a:prstGeom prst="rect">
            <a:avLst/>
          </a:prstGeom>
          <a:noFill/>
        </p:spPr>
        <p:txBody>
          <a:bodyPr wrap="square" rtlCol="0">
            <a:spAutoFit/>
          </a:bodyPr>
          <a:lstStyle/>
          <a:p>
            <a:pPr algn="r">
              <a:defRPr/>
            </a:pPr>
            <a:r>
              <a:rPr lang="en-US" sz="2400" kern="0" dirty="0" smtClean="0">
                <a:gradFill>
                  <a:gsLst>
                    <a:gs pos="1250">
                      <a:schemeClr val="accent2"/>
                    </a:gs>
                    <a:gs pos="100000">
                      <a:schemeClr val="accent2"/>
                    </a:gs>
                  </a:gsLst>
                  <a:lin ang="5400000" scaled="0"/>
                </a:gradFill>
                <a:latin typeface="Segoe UI Light"/>
                <a:cs typeface="Arial" pitchFamily="34" charset="0"/>
              </a:rPr>
              <a:t>Develop + Test</a:t>
            </a:r>
          </a:p>
        </p:txBody>
      </p:sp>
      <p:sp>
        <p:nvSpPr>
          <p:cNvPr id="122" name="Oval 121"/>
          <p:cNvSpPr/>
          <p:nvPr/>
        </p:nvSpPr>
        <p:spPr bwMode="auto">
          <a:xfrm>
            <a:off x="9989882" y="3392681"/>
            <a:ext cx="366520" cy="366520"/>
          </a:xfrm>
          <a:prstGeom prst="ellipse">
            <a:avLst/>
          </a:prstGeom>
          <a:solidFill>
            <a:srgbClr val="C02DA2"/>
          </a:solidFill>
          <a:ln w="76200">
            <a:solidFill>
              <a:srgbClr val="C02DA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146304" rIns="182880" bIns="108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rgbClr val="FFFFFF"/>
                </a:solidFill>
                <a:latin typeface="Segoe UI Light"/>
                <a:ea typeface="Segoe UI" pitchFamily="34" charset="0"/>
                <a:cs typeface="Segoe UI" pitchFamily="34" charset="0"/>
              </a:rPr>
              <a:t>1</a:t>
            </a:r>
            <a:endParaRPr lang="en-US" sz="2400" dirty="0" smtClean="0">
              <a:solidFill>
                <a:srgbClr val="FFFFFF"/>
              </a:solidFill>
              <a:latin typeface="Segoe UI Light"/>
              <a:ea typeface="Segoe UI" pitchFamily="34" charset="0"/>
              <a:cs typeface="Segoe UI" pitchFamily="34" charset="0"/>
            </a:endParaRPr>
          </a:p>
        </p:txBody>
      </p:sp>
      <p:sp>
        <p:nvSpPr>
          <p:cNvPr id="118" name="Title 18"/>
          <p:cNvSpPr txBox="1">
            <a:spLocks/>
          </p:cNvSpPr>
          <p:nvPr/>
        </p:nvSpPr>
        <p:spPr>
          <a:xfrm>
            <a:off x="1189496" y="366939"/>
            <a:ext cx="11020884" cy="917575"/>
          </a:xfrm>
          <a:prstGeom prst="rect">
            <a:avLst/>
          </a:prstGeom>
          <a:ln>
            <a:noFill/>
          </a:ln>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dirty="0">
                <a:gradFill>
                  <a:gsLst>
                    <a:gs pos="0">
                      <a:srgbClr val="C02DA2"/>
                    </a:gs>
                    <a:gs pos="99000">
                      <a:srgbClr val="C02DA2"/>
                    </a:gs>
                  </a:gsLst>
                  <a:lin ang="5400000" scaled="0"/>
                </a:gradFill>
              </a:rPr>
              <a:t>Plan</a:t>
            </a:r>
          </a:p>
        </p:txBody>
      </p:sp>
      <p:sp>
        <p:nvSpPr>
          <p:cNvPr id="107" name="Rectangle 106"/>
          <p:cNvSpPr/>
          <p:nvPr/>
        </p:nvSpPr>
        <p:spPr bwMode="auto">
          <a:xfrm flipV="1">
            <a:off x="9296400" y="3547176"/>
            <a:ext cx="666478" cy="72323"/>
          </a:xfrm>
          <a:prstGeom prst="rect">
            <a:avLst/>
          </a:prstGeom>
          <a:solidFill>
            <a:srgbClr val="C02DA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p:cNvGrpSpPr/>
          <p:nvPr/>
        </p:nvGrpSpPr>
        <p:grpSpPr>
          <a:xfrm>
            <a:off x="8404001" y="1746454"/>
            <a:ext cx="1374458" cy="2003122"/>
            <a:chOff x="8404001" y="1746454"/>
            <a:chExt cx="1374458" cy="2003122"/>
          </a:xfrm>
        </p:grpSpPr>
        <p:grpSp>
          <p:nvGrpSpPr>
            <p:cNvPr id="58" name="Group 57"/>
            <p:cNvGrpSpPr/>
            <p:nvPr/>
          </p:nvGrpSpPr>
          <p:grpSpPr>
            <a:xfrm>
              <a:off x="8787237" y="2153291"/>
              <a:ext cx="636563" cy="654393"/>
              <a:chOff x="-3389313" y="1476375"/>
              <a:chExt cx="1530350" cy="1573213"/>
            </a:xfrm>
          </p:grpSpPr>
          <p:sp>
            <p:nvSpPr>
              <p:cNvPr id="59" name="Freeform 21"/>
              <p:cNvSpPr>
                <a:spLocks/>
              </p:cNvSpPr>
              <p:nvPr/>
            </p:nvSpPr>
            <p:spPr bwMode="auto">
              <a:xfrm>
                <a:off x="-3389313" y="2774950"/>
                <a:ext cx="1428750" cy="185738"/>
              </a:xfrm>
              <a:custGeom>
                <a:avLst/>
                <a:gdLst>
                  <a:gd name="T0" fmla="*/ 784 w 900"/>
                  <a:gd name="T1" fmla="*/ 117 h 117"/>
                  <a:gd name="T2" fmla="*/ 0 w 900"/>
                  <a:gd name="T3" fmla="*/ 117 h 117"/>
                  <a:gd name="T4" fmla="*/ 118 w 900"/>
                  <a:gd name="T5" fmla="*/ 0 h 117"/>
                  <a:gd name="T6" fmla="*/ 900 w 900"/>
                  <a:gd name="T7" fmla="*/ 0 h 117"/>
                  <a:gd name="T8" fmla="*/ 784 w 900"/>
                  <a:gd name="T9" fmla="*/ 117 h 117"/>
                </a:gdLst>
                <a:ahLst/>
                <a:cxnLst>
                  <a:cxn ang="0">
                    <a:pos x="T0" y="T1"/>
                  </a:cxn>
                  <a:cxn ang="0">
                    <a:pos x="T2" y="T3"/>
                  </a:cxn>
                  <a:cxn ang="0">
                    <a:pos x="T4" y="T5"/>
                  </a:cxn>
                  <a:cxn ang="0">
                    <a:pos x="T6" y="T7"/>
                  </a:cxn>
                  <a:cxn ang="0">
                    <a:pos x="T8" y="T9"/>
                  </a:cxn>
                </a:cxnLst>
                <a:rect l="0" t="0" r="r" b="b"/>
                <a:pathLst>
                  <a:path w="900" h="117">
                    <a:moveTo>
                      <a:pt x="784" y="117"/>
                    </a:moveTo>
                    <a:lnTo>
                      <a:pt x="0" y="117"/>
                    </a:lnTo>
                    <a:lnTo>
                      <a:pt x="118" y="0"/>
                    </a:lnTo>
                    <a:lnTo>
                      <a:pt x="900" y="0"/>
                    </a:lnTo>
                    <a:lnTo>
                      <a:pt x="784" y="117"/>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0" name="Freeform 22"/>
              <p:cNvSpPr>
                <a:spLocks/>
              </p:cNvSpPr>
              <p:nvPr/>
            </p:nvSpPr>
            <p:spPr bwMode="auto">
              <a:xfrm>
                <a:off x="-3389313" y="2774950"/>
                <a:ext cx="1428750" cy="185738"/>
              </a:xfrm>
              <a:custGeom>
                <a:avLst/>
                <a:gdLst>
                  <a:gd name="T0" fmla="*/ 784 w 900"/>
                  <a:gd name="T1" fmla="*/ 117 h 117"/>
                  <a:gd name="T2" fmla="*/ 0 w 900"/>
                  <a:gd name="T3" fmla="*/ 117 h 117"/>
                  <a:gd name="T4" fmla="*/ 118 w 900"/>
                  <a:gd name="T5" fmla="*/ 0 h 117"/>
                  <a:gd name="T6" fmla="*/ 900 w 900"/>
                  <a:gd name="T7" fmla="*/ 0 h 117"/>
                  <a:gd name="T8" fmla="*/ 784 w 900"/>
                  <a:gd name="T9" fmla="*/ 117 h 117"/>
                </a:gdLst>
                <a:ahLst/>
                <a:cxnLst>
                  <a:cxn ang="0">
                    <a:pos x="T0" y="T1"/>
                  </a:cxn>
                  <a:cxn ang="0">
                    <a:pos x="T2" y="T3"/>
                  </a:cxn>
                  <a:cxn ang="0">
                    <a:pos x="T4" y="T5"/>
                  </a:cxn>
                  <a:cxn ang="0">
                    <a:pos x="T6" y="T7"/>
                  </a:cxn>
                  <a:cxn ang="0">
                    <a:pos x="T8" y="T9"/>
                  </a:cxn>
                </a:cxnLst>
                <a:rect l="0" t="0" r="r" b="b"/>
                <a:pathLst>
                  <a:path w="900" h="117">
                    <a:moveTo>
                      <a:pt x="784" y="117"/>
                    </a:moveTo>
                    <a:lnTo>
                      <a:pt x="0" y="117"/>
                    </a:lnTo>
                    <a:lnTo>
                      <a:pt x="118" y="0"/>
                    </a:lnTo>
                    <a:lnTo>
                      <a:pt x="900" y="0"/>
                    </a:lnTo>
                    <a:lnTo>
                      <a:pt x="784" y="117"/>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1" name="Freeform 23"/>
              <p:cNvSpPr>
                <a:spLocks/>
              </p:cNvSpPr>
              <p:nvPr/>
            </p:nvSpPr>
            <p:spPr bwMode="auto">
              <a:xfrm>
                <a:off x="-3386138" y="1476375"/>
                <a:ext cx="184150" cy="1484313"/>
              </a:xfrm>
              <a:custGeom>
                <a:avLst/>
                <a:gdLst>
                  <a:gd name="T0" fmla="*/ 116 w 116"/>
                  <a:gd name="T1" fmla="*/ 818 h 935"/>
                  <a:gd name="T2" fmla="*/ 0 w 116"/>
                  <a:gd name="T3" fmla="*/ 935 h 935"/>
                  <a:gd name="T4" fmla="*/ 0 w 116"/>
                  <a:gd name="T5" fmla="*/ 118 h 935"/>
                  <a:gd name="T6" fmla="*/ 116 w 116"/>
                  <a:gd name="T7" fmla="*/ 0 h 935"/>
                  <a:gd name="T8" fmla="*/ 116 w 116"/>
                  <a:gd name="T9" fmla="*/ 818 h 935"/>
                </a:gdLst>
                <a:ahLst/>
                <a:cxnLst>
                  <a:cxn ang="0">
                    <a:pos x="T0" y="T1"/>
                  </a:cxn>
                  <a:cxn ang="0">
                    <a:pos x="T2" y="T3"/>
                  </a:cxn>
                  <a:cxn ang="0">
                    <a:pos x="T4" y="T5"/>
                  </a:cxn>
                  <a:cxn ang="0">
                    <a:pos x="T6" y="T7"/>
                  </a:cxn>
                  <a:cxn ang="0">
                    <a:pos x="T8" y="T9"/>
                  </a:cxn>
                </a:cxnLst>
                <a:rect l="0" t="0" r="r" b="b"/>
                <a:pathLst>
                  <a:path w="116" h="935">
                    <a:moveTo>
                      <a:pt x="116" y="818"/>
                    </a:moveTo>
                    <a:lnTo>
                      <a:pt x="0" y="935"/>
                    </a:lnTo>
                    <a:lnTo>
                      <a:pt x="0" y="118"/>
                    </a:lnTo>
                    <a:lnTo>
                      <a:pt x="116" y="0"/>
                    </a:lnTo>
                    <a:lnTo>
                      <a:pt x="116" y="818"/>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2" name="Freeform 24"/>
              <p:cNvSpPr>
                <a:spLocks/>
              </p:cNvSpPr>
              <p:nvPr/>
            </p:nvSpPr>
            <p:spPr bwMode="auto">
              <a:xfrm>
                <a:off x="-3386138" y="1476375"/>
                <a:ext cx="184150" cy="1484313"/>
              </a:xfrm>
              <a:custGeom>
                <a:avLst/>
                <a:gdLst>
                  <a:gd name="T0" fmla="*/ 116 w 116"/>
                  <a:gd name="T1" fmla="*/ 818 h 935"/>
                  <a:gd name="T2" fmla="*/ 0 w 116"/>
                  <a:gd name="T3" fmla="*/ 935 h 935"/>
                  <a:gd name="T4" fmla="*/ 0 w 116"/>
                  <a:gd name="T5" fmla="*/ 118 h 935"/>
                  <a:gd name="T6" fmla="*/ 116 w 116"/>
                  <a:gd name="T7" fmla="*/ 0 h 935"/>
                  <a:gd name="T8" fmla="*/ 116 w 116"/>
                  <a:gd name="T9" fmla="*/ 818 h 935"/>
                </a:gdLst>
                <a:ahLst/>
                <a:cxnLst>
                  <a:cxn ang="0">
                    <a:pos x="T0" y="T1"/>
                  </a:cxn>
                  <a:cxn ang="0">
                    <a:pos x="T2" y="T3"/>
                  </a:cxn>
                  <a:cxn ang="0">
                    <a:pos x="T4" y="T5"/>
                  </a:cxn>
                  <a:cxn ang="0">
                    <a:pos x="T6" y="T7"/>
                  </a:cxn>
                  <a:cxn ang="0">
                    <a:pos x="T8" y="T9"/>
                  </a:cxn>
                </a:cxnLst>
                <a:rect l="0" t="0" r="r" b="b"/>
                <a:pathLst>
                  <a:path w="116" h="935">
                    <a:moveTo>
                      <a:pt x="116" y="818"/>
                    </a:moveTo>
                    <a:lnTo>
                      <a:pt x="0" y="935"/>
                    </a:lnTo>
                    <a:lnTo>
                      <a:pt x="0" y="118"/>
                    </a:lnTo>
                    <a:lnTo>
                      <a:pt x="116" y="0"/>
                    </a:lnTo>
                    <a:lnTo>
                      <a:pt x="116" y="818"/>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3" name="Freeform 25"/>
              <p:cNvSpPr>
                <a:spLocks/>
              </p:cNvSpPr>
              <p:nvPr/>
            </p:nvSpPr>
            <p:spPr bwMode="auto">
              <a:xfrm>
                <a:off x="-3386138" y="1476375"/>
                <a:ext cx="184150" cy="493713"/>
              </a:xfrm>
              <a:custGeom>
                <a:avLst/>
                <a:gdLst>
                  <a:gd name="T0" fmla="*/ 116 w 116"/>
                  <a:gd name="T1" fmla="*/ 193 h 311"/>
                  <a:gd name="T2" fmla="*/ 0 w 116"/>
                  <a:gd name="T3" fmla="*/ 311 h 311"/>
                  <a:gd name="T4" fmla="*/ 0 w 116"/>
                  <a:gd name="T5" fmla="*/ 118 h 311"/>
                  <a:gd name="T6" fmla="*/ 116 w 116"/>
                  <a:gd name="T7" fmla="*/ 0 h 311"/>
                  <a:gd name="T8" fmla="*/ 116 w 116"/>
                  <a:gd name="T9" fmla="*/ 193 h 311"/>
                </a:gdLst>
                <a:ahLst/>
                <a:cxnLst>
                  <a:cxn ang="0">
                    <a:pos x="T0" y="T1"/>
                  </a:cxn>
                  <a:cxn ang="0">
                    <a:pos x="T2" y="T3"/>
                  </a:cxn>
                  <a:cxn ang="0">
                    <a:pos x="T4" y="T5"/>
                  </a:cxn>
                  <a:cxn ang="0">
                    <a:pos x="T6" y="T7"/>
                  </a:cxn>
                  <a:cxn ang="0">
                    <a:pos x="T8" y="T9"/>
                  </a:cxn>
                </a:cxnLst>
                <a:rect l="0" t="0" r="r" b="b"/>
                <a:pathLst>
                  <a:path w="116" h="311">
                    <a:moveTo>
                      <a:pt x="116" y="193"/>
                    </a:moveTo>
                    <a:lnTo>
                      <a:pt x="0" y="311"/>
                    </a:lnTo>
                    <a:lnTo>
                      <a:pt x="0" y="118"/>
                    </a:lnTo>
                    <a:lnTo>
                      <a:pt x="116" y="0"/>
                    </a:lnTo>
                    <a:lnTo>
                      <a:pt x="116" y="193"/>
                    </a:lnTo>
                    <a:close/>
                  </a:path>
                </a:pathLst>
              </a:custGeom>
              <a:solidFill>
                <a:srgbClr val="BA14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4" name="Freeform 26"/>
              <p:cNvSpPr>
                <a:spLocks/>
              </p:cNvSpPr>
              <p:nvPr/>
            </p:nvSpPr>
            <p:spPr bwMode="auto">
              <a:xfrm>
                <a:off x="-3386138" y="1476375"/>
                <a:ext cx="184150" cy="493713"/>
              </a:xfrm>
              <a:custGeom>
                <a:avLst/>
                <a:gdLst>
                  <a:gd name="T0" fmla="*/ 116 w 116"/>
                  <a:gd name="T1" fmla="*/ 193 h 311"/>
                  <a:gd name="T2" fmla="*/ 0 w 116"/>
                  <a:gd name="T3" fmla="*/ 311 h 311"/>
                  <a:gd name="T4" fmla="*/ 0 w 116"/>
                  <a:gd name="T5" fmla="*/ 118 h 311"/>
                  <a:gd name="T6" fmla="*/ 116 w 116"/>
                  <a:gd name="T7" fmla="*/ 0 h 311"/>
                  <a:gd name="T8" fmla="*/ 116 w 116"/>
                  <a:gd name="T9" fmla="*/ 193 h 311"/>
                </a:gdLst>
                <a:ahLst/>
                <a:cxnLst>
                  <a:cxn ang="0">
                    <a:pos x="T0" y="T1"/>
                  </a:cxn>
                  <a:cxn ang="0">
                    <a:pos x="T2" y="T3"/>
                  </a:cxn>
                  <a:cxn ang="0">
                    <a:pos x="T4" y="T5"/>
                  </a:cxn>
                  <a:cxn ang="0">
                    <a:pos x="T6" y="T7"/>
                  </a:cxn>
                  <a:cxn ang="0">
                    <a:pos x="T8" y="T9"/>
                  </a:cxn>
                </a:cxnLst>
                <a:rect l="0" t="0" r="r" b="b"/>
                <a:pathLst>
                  <a:path w="116" h="311">
                    <a:moveTo>
                      <a:pt x="116" y="193"/>
                    </a:moveTo>
                    <a:lnTo>
                      <a:pt x="0" y="311"/>
                    </a:lnTo>
                    <a:lnTo>
                      <a:pt x="0" y="118"/>
                    </a:lnTo>
                    <a:lnTo>
                      <a:pt x="116" y="0"/>
                    </a:lnTo>
                    <a:lnTo>
                      <a:pt x="116" y="193"/>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5" name="Rectangle 27"/>
              <p:cNvSpPr>
                <a:spLocks noChangeArrowheads="1"/>
              </p:cNvSpPr>
              <p:nvPr/>
            </p:nvSpPr>
            <p:spPr bwMode="auto">
              <a:xfrm>
                <a:off x="-3201988" y="1476375"/>
                <a:ext cx="1241425" cy="129857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6" name="Rectangle 28"/>
              <p:cNvSpPr>
                <a:spLocks noChangeArrowheads="1"/>
              </p:cNvSpPr>
              <p:nvPr/>
            </p:nvSpPr>
            <p:spPr bwMode="auto">
              <a:xfrm>
                <a:off x="-3201988" y="1476375"/>
                <a:ext cx="1241425" cy="1298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7" name="Rectangle 29"/>
              <p:cNvSpPr>
                <a:spLocks noChangeArrowheads="1"/>
              </p:cNvSpPr>
              <p:nvPr/>
            </p:nvSpPr>
            <p:spPr bwMode="auto">
              <a:xfrm>
                <a:off x="-3201988" y="1476375"/>
                <a:ext cx="1241425" cy="306388"/>
              </a:xfrm>
              <a:prstGeom prst="rect">
                <a:avLst/>
              </a:prstGeom>
              <a:solidFill>
                <a:srgbClr val="EB3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8" name="Rectangle 30"/>
              <p:cNvSpPr>
                <a:spLocks noChangeArrowheads="1"/>
              </p:cNvSpPr>
              <p:nvPr/>
            </p:nvSpPr>
            <p:spPr bwMode="auto">
              <a:xfrm>
                <a:off x="-3201988" y="1476375"/>
                <a:ext cx="1241425" cy="306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9" name="Freeform 31"/>
              <p:cNvSpPr>
                <a:spLocks/>
              </p:cNvSpPr>
              <p:nvPr/>
            </p:nvSpPr>
            <p:spPr bwMode="auto">
              <a:xfrm>
                <a:off x="-3228975" y="2774950"/>
                <a:ext cx="1247775" cy="157163"/>
              </a:xfrm>
              <a:custGeom>
                <a:avLst/>
                <a:gdLst>
                  <a:gd name="T0" fmla="*/ 786 w 786"/>
                  <a:gd name="T1" fmla="*/ 0 h 99"/>
                  <a:gd name="T2" fmla="*/ 17 w 786"/>
                  <a:gd name="T3" fmla="*/ 0 h 99"/>
                  <a:gd name="T4" fmla="*/ 0 w 786"/>
                  <a:gd name="T5" fmla="*/ 17 h 99"/>
                  <a:gd name="T6" fmla="*/ 10 w 786"/>
                  <a:gd name="T7" fmla="*/ 99 h 99"/>
                  <a:gd name="T8" fmla="*/ 786 w 786"/>
                  <a:gd name="T9" fmla="*/ 10 h 99"/>
                  <a:gd name="T10" fmla="*/ 786 w 786"/>
                  <a:gd name="T11" fmla="*/ 0 h 99"/>
                </a:gdLst>
                <a:ahLst/>
                <a:cxnLst>
                  <a:cxn ang="0">
                    <a:pos x="T0" y="T1"/>
                  </a:cxn>
                  <a:cxn ang="0">
                    <a:pos x="T2" y="T3"/>
                  </a:cxn>
                  <a:cxn ang="0">
                    <a:pos x="T4" y="T5"/>
                  </a:cxn>
                  <a:cxn ang="0">
                    <a:pos x="T6" y="T7"/>
                  </a:cxn>
                  <a:cxn ang="0">
                    <a:pos x="T8" y="T9"/>
                  </a:cxn>
                  <a:cxn ang="0">
                    <a:pos x="T10" y="T11"/>
                  </a:cxn>
                </a:cxnLst>
                <a:rect l="0" t="0" r="r" b="b"/>
                <a:pathLst>
                  <a:path w="786" h="99">
                    <a:moveTo>
                      <a:pt x="786" y="0"/>
                    </a:moveTo>
                    <a:lnTo>
                      <a:pt x="17" y="0"/>
                    </a:lnTo>
                    <a:lnTo>
                      <a:pt x="0" y="17"/>
                    </a:lnTo>
                    <a:lnTo>
                      <a:pt x="10" y="99"/>
                    </a:lnTo>
                    <a:lnTo>
                      <a:pt x="786" y="10"/>
                    </a:lnTo>
                    <a:lnTo>
                      <a:pt x="786" y="0"/>
                    </a:lnTo>
                    <a:close/>
                  </a:path>
                </a:pathLst>
              </a:custGeom>
              <a:solidFill>
                <a:srgbClr val="8787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70" name="Freeform 32"/>
              <p:cNvSpPr>
                <a:spLocks/>
              </p:cNvSpPr>
              <p:nvPr/>
            </p:nvSpPr>
            <p:spPr bwMode="auto">
              <a:xfrm>
                <a:off x="-3228975" y="2774950"/>
                <a:ext cx="1247775" cy="157163"/>
              </a:xfrm>
              <a:custGeom>
                <a:avLst/>
                <a:gdLst>
                  <a:gd name="T0" fmla="*/ 786 w 786"/>
                  <a:gd name="T1" fmla="*/ 0 h 99"/>
                  <a:gd name="T2" fmla="*/ 17 w 786"/>
                  <a:gd name="T3" fmla="*/ 0 h 99"/>
                  <a:gd name="T4" fmla="*/ 0 w 786"/>
                  <a:gd name="T5" fmla="*/ 17 h 99"/>
                  <a:gd name="T6" fmla="*/ 10 w 786"/>
                  <a:gd name="T7" fmla="*/ 99 h 99"/>
                  <a:gd name="T8" fmla="*/ 786 w 786"/>
                  <a:gd name="T9" fmla="*/ 10 h 99"/>
                  <a:gd name="T10" fmla="*/ 786 w 786"/>
                  <a:gd name="T11" fmla="*/ 0 h 99"/>
                </a:gdLst>
                <a:ahLst/>
                <a:cxnLst>
                  <a:cxn ang="0">
                    <a:pos x="T0" y="T1"/>
                  </a:cxn>
                  <a:cxn ang="0">
                    <a:pos x="T2" y="T3"/>
                  </a:cxn>
                  <a:cxn ang="0">
                    <a:pos x="T4" y="T5"/>
                  </a:cxn>
                  <a:cxn ang="0">
                    <a:pos x="T6" y="T7"/>
                  </a:cxn>
                  <a:cxn ang="0">
                    <a:pos x="T8" y="T9"/>
                  </a:cxn>
                  <a:cxn ang="0">
                    <a:pos x="T10" y="T11"/>
                  </a:cxn>
                </a:cxnLst>
                <a:rect l="0" t="0" r="r" b="b"/>
                <a:pathLst>
                  <a:path w="786" h="99">
                    <a:moveTo>
                      <a:pt x="786" y="0"/>
                    </a:moveTo>
                    <a:lnTo>
                      <a:pt x="17" y="0"/>
                    </a:lnTo>
                    <a:lnTo>
                      <a:pt x="0" y="17"/>
                    </a:lnTo>
                    <a:lnTo>
                      <a:pt x="10" y="99"/>
                    </a:lnTo>
                    <a:lnTo>
                      <a:pt x="786" y="10"/>
                    </a:lnTo>
                    <a:lnTo>
                      <a:pt x="78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71" name="Freeform 33"/>
              <p:cNvSpPr>
                <a:spLocks/>
              </p:cNvSpPr>
              <p:nvPr/>
            </p:nvSpPr>
            <p:spPr bwMode="auto">
              <a:xfrm>
                <a:off x="-3330575" y="1782763"/>
                <a:ext cx="128588" cy="1019175"/>
              </a:xfrm>
              <a:custGeom>
                <a:avLst/>
                <a:gdLst>
                  <a:gd name="T0" fmla="*/ 81 w 81"/>
                  <a:gd name="T1" fmla="*/ 0 h 642"/>
                  <a:gd name="T2" fmla="*/ 0 w 81"/>
                  <a:gd name="T3" fmla="*/ 83 h 642"/>
                  <a:gd name="T4" fmla="*/ 2 w 81"/>
                  <a:gd name="T5" fmla="*/ 104 h 642"/>
                  <a:gd name="T6" fmla="*/ 64 w 81"/>
                  <a:gd name="T7" fmla="*/ 642 h 642"/>
                  <a:gd name="T8" fmla="*/ 81 w 81"/>
                  <a:gd name="T9" fmla="*/ 625 h 642"/>
                  <a:gd name="T10" fmla="*/ 81 w 81"/>
                  <a:gd name="T11" fmla="*/ 0 h 642"/>
                </a:gdLst>
                <a:ahLst/>
                <a:cxnLst>
                  <a:cxn ang="0">
                    <a:pos x="T0" y="T1"/>
                  </a:cxn>
                  <a:cxn ang="0">
                    <a:pos x="T2" y="T3"/>
                  </a:cxn>
                  <a:cxn ang="0">
                    <a:pos x="T4" y="T5"/>
                  </a:cxn>
                  <a:cxn ang="0">
                    <a:pos x="T6" y="T7"/>
                  </a:cxn>
                  <a:cxn ang="0">
                    <a:pos x="T8" y="T9"/>
                  </a:cxn>
                  <a:cxn ang="0">
                    <a:pos x="T10" y="T11"/>
                  </a:cxn>
                </a:cxnLst>
                <a:rect l="0" t="0" r="r" b="b"/>
                <a:pathLst>
                  <a:path w="81" h="642">
                    <a:moveTo>
                      <a:pt x="81" y="0"/>
                    </a:moveTo>
                    <a:lnTo>
                      <a:pt x="0" y="83"/>
                    </a:lnTo>
                    <a:lnTo>
                      <a:pt x="2" y="104"/>
                    </a:lnTo>
                    <a:lnTo>
                      <a:pt x="64" y="642"/>
                    </a:lnTo>
                    <a:lnTo>
                      <a:pt x="81" y="625"/>
                    </a:lnTo>
                    <a:lnTo>
                      <a:pt x="81" y="0"/>
                    </a:lnTo>
                    <a:close/>
                  </a:path>
                </a:pathLst>
              </a:custGeom>
              <a:solidFill>
                <a:srgbClr val="BDBD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72" name="Freeform 34"/>
              <p:cNvSpPr>
                <a:spLocks/>
              </p:cNvSpPr>
              <p:nvPr/>
            </p:nvSpPr>
            <p:spPr bwMode="auto">
              <a:xfrm>
                <a:off x="-3330575" y="1782763"/>
                <a:ext cx="128588" cy="1019175"/>
              </a:xfrm>
              <a:custGeom>
                <a:avLst/>
                <a:gdLst>
                  <a:gd name="T0" fmla="*/ 81 w 81"/>
                  <a:gd name="T1" fmla="*/ 0 h 642"/>
                  <a:gd name="T2" fmla="*/ 0 w 81"/>
                  <a:gd name="T3" fmla="*/ 83 h 642"/>
                  <a:gd name="T4" fmla="*/ 2 w 81"/>
                  <a:gd name="T5" fmla="*/ 104 h 642"/>
                  <a:gd name="T6" fmla="*/ 64 w 81"/>
                  <a:gd name="T7" fmla="*/ 642 h 642"/>
                  <a:gd name="T8" fmla="*/ 81 w 81"/>
                  <a:gd name="T9" fmla="*/ 625 h 642"/>
                  <a:gd name="T10" fmla="*/ 81 w 81"/>
                  <a:gd name="T11" fmla="*/ 0 h 642"/>
                </a:gdLst>
                <a:ahLst/>
                <a:cxnLst>
                  <a:cxn ang="0">
                    <a:pos x="T0" y="T1"/>
                  </a:cxn>
                  <a:cxn ang="0">
                    <a:pos x="T2" y="T3"/>
                  </a:cxn>
                  <a:cxn ang="0">
                    <a:pos x="T4" y="T5"/>
                  </a:cxn>
                  <a:cxn ang="0">
                    <a:pos x="T6" y="T7"/>
                  </a:cxn>
                  <a:cxn ang="0">
                    <a:pos x="T8" y="T9"/>
                  </a:cxn>
                  <a:cxn ang="0">
                    <a:pos x="T10" y="T11"/>
                  </a:cxn>
                </a:cxnLst>
                <a:rect l="0" t="0" r="r" b="b"/>
                <a:pathLst>
                  <a:path w="81" h="642">
                    <a:moveTo>
                      <a:pt x="81" y="0"/>
                    </a:moveTo>
                    <a:lnTo>
                      <a:pt x="0" y="83"/>
                    </a:lnTo>
                    <a:lnTo>
                      <a:pt x="2" y="104"/>
                    </a:lnTo>
                    <a:lnTo>
                      <a:pt x="64" y="642"/>
                    </a:lnTo>
                    <a:lnTo>
                      <a:pt x="81" y="625"/>
                    </a:lnTo>
                    <a:lnTo>
                      <a:pt x="81"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73" name="Freeform 35"/>
              <p:cNvSpPr>
                <a:spLocks/>
              </p:cNvSpPr>
              <p:nvPr/>
            </p:nvSpPr>
            <p:spPr bwMode="auto">
              <a:xfrm>
                <a:off x="-3362325" y="1622425"/>
                <a:ext cx="160338" cy="292100"/>
              </a:xfrm>
              <a:custGeom>
                <a:avLst/>
                <a:gdLst>
                  <a:gd name="T0" fmla="*/ 101 w 101"/>
                  <a:gd name="T1" fmla="*/ 0 h 184"/>
                  <a:gd name="T2" fmla="*/ 0 w 101"/>
                  <a:gd name="T3" fmla="*/ 13 h 184"/>
                  <a:gd name="T4" fmla="*/ 20 w 101"/>
                  <a:gd name="T5" fmla="*/ 184 h 184"/>
                  <a:gd name="T6" fmla="*/ 101 w 101"/>
                  <a:gd name="T7" fmla="*/ 101 h 184"/>
                  <a:gd name="T8" fmla="*/ 101 w 101"/>
                  <a:gd name="T9" fmla="*/ 0 h 184"/>
                </a:gdLst>
                <a:ahLst/>
                <a:cxnLst>
                  <a:cxn ang="0">
                    <a:pos x="T0" y="T1"/>
                  </a:cxn>
                  <a:cxn ang="0">
                    <a:pos x="T2" y="T3"/>
                  </a:cxn>
                  <a:cxn ang="0">
                    <a:pos x="T4" y="T5"/>
                  </a:cxn>
                  <a:cxn ang="0">
                    <a:pos x="T6" y="T7"/>
                  </a:cxn>
                  <a:cxn ang="0">
                    <a:pos x="T8" y="T9"/>
                  </a:cxn>
                </a:cxnLst>
                <a:rect l="0" t="0" r="r" b="b"/>
                <a:pathLst>
                  <a:path w="101" h="184">
                    <a:moveTo>
                      <a:pt x="101" y="0"/>
                    </a:moveTo>
                    <a:lnTo>
                      <a:pt x="0" y="13"/>
                    </a:lnTo>
                    <a:lnTo>
                      <a:pt x="20" y="184"/>
                    </a:lnTo>
                    <a:lnTo>
                      <a:pt x="101" y="101"/>
                    </a:lnTo>
                    <a:lnTo>
                      <a:pt x="101" y="0"/>
                    </a:lnTo>
                    <a:close/>
                  </a:path>
                </a:pathLst>
              </a:custGeom>
              <a:solidFill>
                <a:srgbClr val="A7121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74" name="Freeform 36"/>
              <p:cNvSpPr>
                <a:spLocks/>
              </p:cNvSpPr>
              <p:nvPr/>
            </p:nvSpPr>
            <p:spPr bwMode="auto">
              <a:xfrm>
                <a:off x="-3362325" y="1622425"/>
                <a:ext cx="160338" cy="292100"/>
              </a:xfrm>
              <a:custGeom>
                <a:avLst/>
                <a:gdLst>
                  <a:gd name="T0" fmla="*/ 101 w 101"/>
                  <a:gd name="T1" fmla="*/ 0 h 184"/>
                  <a:gd name="T2" fmla="*/ 0 w 101"/>
                  <a:gd name="T3" fmla="*/ 13 h 184"/>
                  <a:gd name="T4" fmla="*/ 20 w 101"/>
                  <a:gd name="T5" fmla="*/ 184 h 184"/>
                  <a:gd name="T6" fmla="*/ 101 w 101"/>
                  <a:gd name="T7" fmla="*/ 101 h 184"/>
                  <a:gd name="T8" fmla="*/ 101 w 101"/>
                  <a:gd name="T9" fmla="*/ 0 h 184"/>
                </a:gdLst>
                <a:ahLst/>
                <a:cxnLst>
                  <a:cxn ang="0">
                    <a:pos x="T0" y="T1"/>
                  </a:cxn>
                  <a:cxn ang="0">
                    <a:pos x="T2" y="T3"/>
                  </a:cxn>
                  <a:cxn ang="0">
                    <a:pos x="T4" y="T5"/>
                  </a:cxn>
                  <a:cxn ang="0">
                    <a:pos x="T6" y="T7"/>
                  </a:cxn>
                  <a:cxn ang="0">
                    <a:pos x="T8" y="T9"/>
                  </a:cxn>
                </a:cxnLst>
                <a:rect l="0" t="0" r="r" b="b"/>
                <a:pathLst>
                  <a:path w="101" h="184">
                    <a:moveTo>
                      <a:pt x="101" y="0"/>
                    </a:moveTo>
                    <a:lnTo>
                      <a:pt x="0" y="13"/>
                    </a:lnTo>
                    <a:lnTo>
                      <a:pt x="20" y="184"/>
                    </a:lnTo>
                    <a:lnTo>
                      <a:pt x="101" y="101"/>
                    </a:lnTo>
                    <a:lnTo>
                      <a:pt x="101"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75" name="Freeform 37"/>
              <p:cNvSpPr>
                <a:spLocks/>
              </p:cNvSpPr>
              <p:nvPr/>
            </p:nvSpPr>
            <p:spPr bwMode="auto">
              <a:xfrm>
                <a:off x="-3201988" y="1622425"/>
                <a:ext cx="1220788" cy="1152525"/>
              </a:xfrm>
              <a:custGeom>
                <a:avLst/>
                <a:gdLst>
                  <a:gd name="T0" fmla="*/ 0 w 769"/>
                  <a:gd name="T1" fmla="*/ 0 h 726"/>
                  <a:gd name="T2" fmla="*/ 0 w 769"/>
                  <a:gd name="T3" fmla="*/ 0 h 726"/>
                  <a:gd name="T4" fmla="*/ 0 w 769"/>
                  <a:gd name="T5" fmla="*/ 726 h 726"/>
                  <a:gd name="T6" fmla="*/ 769 w 769"/>
                  <a:gd name="T7" fmla="*/ 726 h 726"/>
                  <a:gd name="T8" fmla="*/ 699 w 769"/>
                  <a:gd name="T9" fmla="*/ 115 h 726"/>
                  <a:gd name="T10" fmla="*/ 699 w 769"/>
                  <a:gd name="T11" fmla="*/ 115 h 726"/>
                  <a:gd name="T12" fmla="*/ 697 w 769"/>
                  <a:gd name="T13" fmla="*/ 101 h 726"/>
                  <a:gd name="T14" fmla="*/ 0 w 769"/>
                  <a:gd name="T15" fmla="*/ 101 h 726"/>
                  <a:gd name="T16" fmla="*/ 0 w 769"/>
                  <a:gd name="T17" fmla="*/ 0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9" h="726">
                    <a:moveTo>
                      <a:pt x="0" y="0"/>
                    </a:moveTo>
                    <a:lnTo>
                      <a:pt x="0" y="0"/>
                    </a:lnTo>
                    <a:lnTo>
                      <a:pt x="0" y="726"/>
                    </a:lnTo>
                    <a:lnTo>
                      <a:pt x="769" y="726"/>
                    </a:lnTo>
                    <a:lnTo>
                      <a:pt x="699" y="115"/>
                    </a:lnTo>
                    <a:lnTo>
                      <a:pt x="699" y="115"/>
                    </a:lnTo>
                    <a:lnTo>
                      <a:pt x="697" y="101"/>
                    </a:lnTo>
                    <a:lnTo>
                      <a:pt x="0" y="101"/>
                    </a:lnTo>
                    <a:lnTo>
                      <a:pt x="0" y="0"/>
                    </a:lnTo>
                    <a:close/>
                  </a:path>
                </a:pathLst>
              </a:custGeom>
              <a:solidFill>
                <a:srgbClr val="CFCFC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76" name="Freeform 38"/>
              <p:cNvSpPr>
                <a:spLocks/>
              </p:cNvSpPr>
              <p:nvPr/>
            </p:nvSpPr>
            <p:spPr bwMode="auto">
              <a:xfrm>
                <a:off x="-3201988" y="1622425"/>
                <a:ext cx="1220788" cy="1152525"/>
              </a:xfrm>
              <a:custGeom>
                <a:avLst/>
                <a:gdLst>
                  <a:gd name="T0" fmla="*/ 0 w 769"/>
                  <a:gd name="T1" fmla="*/ 0 h 726"/>
                  <a:gd name="T2" fmla="*/ 0 w 769"/>
                  <a:gd name="T3" fmla="*/ 0 h 726"/>
                  <a:gd name="T4" fmla="*/ 0 w 769"/>
                  <a:gd name="T5" fmla="*/ 726 h 726"/>
                  <a:gd name="T6" fmla="*/ 769 w 769"/>
                  <a:gd name="T7" fmla="*/ 726 h 726"/>
                  <a:gd name="T8" fmla="*/ 699 w 769"/>
                  <a:gd name="T9" fmla="*/ 115 h 726"/>
                  <a:gd name="T10" fmla="*/ 699 w 769"/>
                  <a:gd name="T11" fmla="*/ 115 h 726"/>
                  <a:gd name="T12" fmla="*/ 697 w 769"/>
                  <a:gd name="T13" fmla="*/ 101 h 726"/>
                  <a:gd name="T14" fmla="*/ 0 w 769"/>
                  <a:gd name="T15" fmla="*/ 101 h 726"/>
                  <a:gd name="T16" fmla="*/ 0 w 769"/>
                  <a:gd name="T17" fmla="*/ 0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9" h="726">
                    <a:moveTo>
                      <a:pt x="0" y="0"/>
                    </a:moveTo>
                    <a:lnTo>
                      <a:pt x="0" y="0"/>
                    </a:lnTo>
                    <a:lnTo>
                      <a:pt x="0" y="726"/>
                    </a:lnTo>
                    <a:lnTo>
                      <a:pt x="769" y="726"/>
                    </a:lnTo>
                    <a:lnTo>
                      <a:pt x="699" y="115"/>
                    </a:lnTo>
                    <a:lnTo>
                      <a:pt x="699" y="115"/>
                    </a:lnTo>
                    <a:lnTo>
                      <a:pt x="697" y="101"/>
                    </a:lnTo>
                    <a:lnTo>
                      <a:pt x="0" y="101"/>
                    </a:lnTo>
                    <a:lnTo>
                      <a:pt x="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77" name="Freeform 39"/>
              <p:cNvSpPr>
                <a:spLocks/>
              </p:cNvSpPr>
              <p:nvPr/>
            </p:nvSpPr>
            <p:spPr bwMode="auto">
              <a:xfrm>
                <a:off x="-3201988" y="1500188"/>
                <a:ext cx="1106488" cy="282575"/>
              </a:xfrm>
              <a:custGeom>
                <a:avLst/>
                <a:gdLst>
                  <a:gd name="T0" fmla="*/ 677 w 697"/>
                  <a:gd name="T1" fmla="*/ 0 h 178"/>
                  <a:gd name="T2" fmla="*/ 0 w 697"/>
                  <a:gd name="T3" fmla="*/ 77 h 178"/>
                  <a:gd name="T4" fmla="*/ 0 w 697"/>
                  <a:gd name="T5" fmla="*/ 178 h 178"/>
                  <a:gd name="T6" fmla="*/ 697 w 697"/>
                  <a:gd name="T7" fmla="*/ 178 h 178"/>
                  <a:gd name="T8" fmla="*/ 677 w 697"/>
                  <a:gd name="T9" fmla="*/ 0 h 178"/>
                </a:gdLst>
                <a:ahLst/>
                <a:cxnLst>
                  <a:cxn ang="0">
                    <a:pos x="T0" y="T1"/>
                  </a:cxn>
                  <a:cxn ang="0">
                    <a:pos x="T2" y="T3"/>
                  </a:cxn>
                  <a:cxn ang="0">
                    <a:pos x="T4" y="T5"/>
                  </a:cxn>
                  <a:cxn ang="0">
                    <a:pos x="T6" y="T7"/>
                  </a:cxn>
                  <a:cxn ang="0">
                    <a:pos x="T8" y="T9"/>
                  </a:cxn>
                </a:cxnLst>
                <a:rect l="0" t="0" r="r" b="b"/>
                <a:pathLst>
                  <a:path w="697" h="178">
                    <a:moveTo>
                      <a:pt x="677" y="0"/>
                    </a:moveTo>
                    <a:lnTo>
                      <a:pt x="0" y="77"/>
                    </a:lnTo>
                    <a:lnTo>
                      <a:pt x="0" y="178"/>
                    </a:lnTo>
                    <a:lnTo>
                      <a:pt x="697" y="178"/>
                    </a:lnTo>
                    <a:lnTo>
                      <a:pt x="677" y="0"/>
                    </a:lnTo>
                    <a:close/>
                  </a:path>
                </a:pathLst>
              </a:custGeom>
              <a:solidFill>
                <a:srgbClr val="D336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78" name="Freeform 40"/>
              <p:cNvSpPr>
                <a:spLocks/>
              </p:cNvSpPr>
              <p:nvPr/>
            </p:nvSpPr>
            <p:spPr bwMode="auto">
              <a:xfrm>
                <a:off x="-3201988" y="1500188"/>
                <a:ext cx="1106488" cy="282575"/>
              </a:xfrm>
              <a:custGeom>
                <a:avLst/>
                <a:gdLst>
                  <a:gd name="T0" fmla="*/ 677 w 697"/>
                  <a:gd name="T1" fmla="*/ 0 h 178"/>
                  <a:gd name="T2" fmla="*/ 0 w 697"/>
                  <a:gd name="T3" fmla="*/ 77 h 178"/>
                  <a:gd name="T4" fmla="*/ 0 w 697"/>
                  <a:gd name="T5" fmla="*/ 178 h 178"/>
                  <a:gd name="T6" fmla="*/ 697 w 697"/>
                  <a:gd name="T7" fmla="*/ 178 h 178"/>
                  <a:gd name="T8" fmla="*/ 677 w 697"/>
                  <a:gd name="T9" fmla="*/ 0 h 178"/>
                </a:gdLst>
                <a:ahLst/>
                <a:cxnLst>
                  <a:cxn ang="0">
                    <a:pos x="T0" y="T1"/>
                  </a:cxn>
                  <a:cxn ang="0">
                    <a:pos x="T2" y="T3"/>
                  </a:cxn>
                  <a:cxn ang="0">
                    <a:pos x="T4" y="T5"/>
                  </a:cxn>
                  <a:cxn ang="0">
                    <a:pos x="T6" y="T7"/>
                  </a:cxn>
                  <a:cxn ang="0">
                    <a:pos x="T8" y="T9"/>
                  </a:cxn>
                </a:cxnLst>
                <a:rect l="0" t="0" r="r" b="b"/>
                <a:pathLst>
                  <a:path w="697" h="178">
                    <a:moveTo>
                      <a:pt x="677" y="0"/>
                    </a:moveTo>
                    <a:lnTo>
                      <a:pt x="0" y="77"/>
                    </a:lnTo>
                    <a:lnTo>
                      <a:pt x="0" y="178"/>
                    </a:lnTo>
                    <a:lnTo>
                      <a:pt x="697" y="178"/>
                    </a:lnTo>
                    <a:lnTo>
                      <a:pt x="677"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79" name="Freeform 41"/>
              <p:cNvSpPr>
                <a:spLocks/>
              </p:cNvSpPr>
              <p:nvPr/>
            </p:nvSpPr>
            <p:spPr bwMode="auto">
              <a:xfrm>
                <a:off x="-3205163" y="1922463"/>
                <a:ext cx="1346200" cy="1127125"/>
              </a:xfrm>
              <a:custGeom>
                <a:avLst/>
                <a:gdLst>
                  <a:gd name="T0" fmla="*/ 848 w 848"/>
                  <a:gd name="T1" fmla="*/ 621 h 710"/>
                  <a:gd name="T2" fmla="*/ 70 w 848"/>
                  <a:gd name="T3" fmla="*/ 710 h 710"/>
                  <a:gd name="T4" fmla="*/ 0 w 848"/>
                  <a:gd name="T5" fmla="*/ 90 h 710"/>
                  <a:gd name="T6" fmla="*/ 777 w 848"/>
                  <a:gd name="T7" fmla="*/ 0 h 710"/>
                  <a:gd name="T8" fmla="*/ 848 w 848"/>
                  <a:gd name="T9" fmla="*/ 621 h 710"/>
                </a:gdLst>
                <a:ahLst/>
                <a:cxnLst>
                  <a:cxn ang="0">
                    <a:pos x="T0" y="T1"/>
                  </a:cxn>
                  <a:cxn ang="0">
                    <a:pos x="T2" y="T3"/>
                  </a:cxn>
                  <a:cxn ang="0">
                    <a:pos x="T4" y="T5"/>
                  </a:cxn>
                  <a:cxn ang="0">
                    <a:pos x="T6" y="T7"/>
                  </a:cxn>
                  <a:cxn ang="0">
                    <a:pos x="T8" y="T9"/>
                  </a:cxn>
                </a:cxnLst>
                <a:rect l="0" t="0" r="r" b="b"/>
                <a:pathLst>
                  <a:path w="848" h="710">
                    <a:moveTo>
                      <a:pt x="848" y="621"/>
                    </a:moveTo>
                    <a:lnTo>
                      <a:pt x="70" y="710"/>
                    </a:lnTo>
                    <a:lnTo>
                      <a:pt x="0" y="90"/>
                    </a:lnTo>
                    <a:lnTo>
                      <a:pt x="777" y="0"/>
                    </a:lnTo>
                    <a:lnTo>
                      <a:pt x="848" y="62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80" name="Freeform 42"/>
              <p:cNvSpPr>
                <a:spLocks/>
              </p:cNvSpPr>
              <p:nvPr/>
            </p:nvSpPr>
            <p:spPr bwMode="auto">
              <a:xfrm>
                <a:off x="-3240088" y="1619250"/>
                <a:ext cx="1268413" cy="446088"/>
              </a:xfrm>
              <a:custGeom>
                <a:avLst/>
                <a:gdLst>
                  <a:gd name="T0" fmla="*/ 799 w 799"/>
                  <a:gd name="T1" fmla="*/ 191 h 281"/>
                  <a:gd name="T2" fmla="*/ 22 w 799"/>
                  <a:gd name="T3" fmla="*/ 281 h 281"/>
                  <a:gd name="T4" fmla="*/ 0 w 799"/>
                  <a:gd name="T5" fmla="*/ 89 h 281"/>
                  <a:gd name="T6" fmla="*/ 778 w 799"/>
                  <a:gd name="T7" fmla="*/ 0 h 281"/>
                  <a:gd name="T8" fmla="*/ 799 w 799"/>
                  <a:gd name="T9" fmla="*/ 191 h 281"/>
                </a:gdLst>
                <a:ahLst/>
                <a:cxnLst>
                  <a:cxn ang="0">
                    <a:pos x="T0" y="T1"/>
                  </a:cxn>
                  <a:cxn ang="0">
                    <a:pos x="T2" y="T3"/>
                  </a:cxn>
                  <a:cxn ang="0">
                    <a:pos x="T4" y="T5"/>
                  </a:cxn>
                  <a:cxn ang="0">
                    <a:pos x="T6" y="T7"/>
                  </a:cxn>
                  <a:cxn ang="0">
                    <a:pos x="T8" y="T9"/>
                  </a:cxn>
                </a:cxnLst>
                <a:rect l="0" t="0" r="r" b="b"/>
                <a:pathLst>
                  <a:path w="799" h="281">
                    <a:moveTo>
                      <a:pt x="799" y="191"/>
                    </a:moveTo>
                    <a:lnTo>
                      <a:pt x="22" y="281"/>
                    </a:lnTo>
                    <a:lnTo>
                      <a:pt x="0" y="89"/>
                    </a:lnTo>
                    <a:lnTo>
                      <a:pt x="778" y="0"/>
                    </a:lnTo>
                    <a:lnTo>
                      <a:pt x="799" y="191"/>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81" name="Freeform 43"/>
              <p:cNvSpPr>
                <a:spLocks/>
              </p:cNvSpPr>
              <p:nvPr/>
            </p:nvSpPr>
            <p:spPr bwMode="auto">
              <a:xfrm>
                <a:off x="-3051175" y="2179638"/>
                <a:ext cx="234950" cy="211138"/>
              </a:xfrm>
              <a:custGeom>
                <a:avLst/>
                <a:gdLst>
                  <a:gd name="T0" fmla="*/ 106 w 106"/>
                  <a:gd name="T1" fmla="*/ 84 h 95"/>
                  <a:gd name="T2" fmla="*/ 87 w 106"/>
                  <a:gd name="T3" fmla="*/ 86 h 95"/>
                  <a:gd name="T4" fmla="*/ 81 w 106"/>
                  <a:gd name="T5" fmla="*/ 36 h 95"/>
                  <a:gd name="T6" fmla="*/ 80 w 106"/>
                  <a:gd name="T7" fmla="*/ 17 h 95"/>
                  <a:gd name="T8" fmla="*/ 80 w 106"/>
                  <a:gd name="T9" fmla="*/ 18 h 95"/>
                  <a:gd name="T10" fmla="*/ 78 w 106"/>
                  <a:gd name="T11" fmla="*/ 29 h 95"/>
                  <a:gd name="T12" fmla="*/ 65 w 106"/>
                  <a:gd name="T13" fmla="*/ 89 h 95"/>
                  <a:gd name="T14" fmla="*/ 49 w 106"/>
                  <a:gd name="T15" fmla="*/ 90 h 95"/>
                  <a:gd name="T16" fmla="*/ 23 w 106"/>
                  <a:gd name="T17" fmla="*/ 36 h 95"/>
                  <a:gd name="T18" fmla="*/ 19 w 106"/>
                  <a:gd name="T19" fmla="*/ 24 h 95"/>
                  <a:gd name="T20" fmla="*/ 18 w 106"/>
                  <a:gd name="T21" fmla="*/ 25 h 95"/>
                  <a:gd name="T22" fmla="*/ 22 w 106"/>
                  <a:gd name="T23" fmla="*/ 46 h 95"/>
                  <a:gd name="T24" fmla="*/ 27 w 106"/>
                  <a:gd name="T25" fmla="*/ 93 h 95"/>
                  <a:gd name="T26" fmla="*/ 10 w 106"/>
                  <a:gd name="T27" fmla="*/ 95 h 95"/>
                  <a:gd name="T28" fmla="*/ 0 w 106"/>
                  <a:gd name="T29" fmla="*/ 11 h 95"/>
                  <a:gd name="T30" fmla="*/ 28 w 106"/>
                  <a:gd name="T31" fmla="*/ 7 h 95"/>
                  <a:gd name="T32" fmla="*/ 51 w 106"/>
                  <a:gd name="T33" fmla="*/ 55 h 95"/>
                  <a:gd name="T34" fmla="*/ 55 w 106"/>
                  <a:gd name="T35" fmla="*/ 67 h 95"/>
                  <a:gd name="T36" fmla="*/ 56 w 106"/>
                  <a:gd name="T37" fmla="*/ 67 h 95"/>
                  <a:gd name="T38" fmla="*/ 58 w 106"/>
                  <a:gd name="T39" fmla="*/ 55 h 95"/>
                  <a:gd name="T40" fmla="*/ 69 w 106"/>
                  <a:gd name="T41" fmla="*/ 3 h 95"/>
                  <a:gd name="T42" fmla="*/ 96 w 106"/>
                  <a:gd name="T43" fmla="*/ 0 h 95"/>
                  <a:gd name="T44" fmla="*/ 106 w 106"/>
                  <a:gd name="T45" fmla="*/ 8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6" h="95">
                    <a:moveTo>
                      <a:pt x="106" y="84"/>
                    </a:moveTo>
                    <a:cubicBezTo>
                      <a:pt x="87" y="86"/>
                      <a:pt x="87" y="86"/>
                      <a:pt x="87" y="86"/>
                    </a:cubicBezTo>
                    <a:cubicBezTo>
                      <a:pt x="81" y="36"/>
                      <a:pt x="81" y="36"/>
                      <a:pt x="81" y="36"/>
                    </a:cubicBezTo>
                    <a:cubicBezTo>
                      <a:pt x="81" y="30"/>
                      <a:pt x="80" y="24"/>
                      <a:pt x="80" y="17"/>
                    </a:cubicBezTo>
                    <a:cubicBezTo>
                      <a:pt x="80" y="18"/>
                      <a:pt x="80" y="18"/>
                      <a:pt x="80" y="18"/>
                    </a:cubicBezTo>
                    <a:cubicBezTo>
                      <a:pt x="79" y="23"/>
                      <a:pt x="79" y="27"/>
                      <a:pt x="78" y="29"/>
                    </a:cubicBezTo>
                    <a:cubicBezTo>
                      <a:pt x="65" y="89"/>
                      <a:pt x="65" y="89"/>
                      <a:pt x="65" y="89"/>
                    </a:cubicBezTo>
                    <a:cubicBezTo>
                      <a:pt x="49" y="90"/>
                      <a:pt x="49" y="90"/>
                      <a:pt x="49" y="90"/>
                    </a:cubicBezTo>
                    <a:cubicBezTo>
                      <a:pt x="23" y="36"/>
                      <a:pt x="23" y="36"/>
                      <a:pt x="23" y="36"/>
                    </a:cubicBezTo>
                    <a:cubicBezTo>
                      <a:pt x="22" y="34"/>
                      <a:pt x="21" y="31"/>
                      <a:pt x="19" y="24"/>
                    </a:cubicBezTo>
                    <a:cubicBezTo>
                      <a:pt x="18" y="25"/>
                      <a:pt x="18" y="25"/>
                      <a:pt x="18" y="25"/>
                    </a:cubicBezTo>
                    <a:cubicBezTo>
                      <a:pt x="20" y="33"/>
                      <a:pt x="21" y="40"/>
                      <a:pt x="22" y="46"/>
                    </a:cubicBezTo>
                    <a:cubicBezTo>
                      <a:pt x="27" y="93"/>
                      <a:pt x="27" y="93"/>
                      <a:pt x="27" y="93"/>
                    </a:cubicBezTo>
                    <a:cubicBezTo>
                      <a:pt x="10" y="95"/>
                      <a:pt x="10" y="95"/>
                      <a:pt x="10" y="95"/>
                    </a:cubicBezTo>
                    <a:cubicBezTo>
                      <a:pt x="0" y="11"/>
                      <a:pt x="0" y="11"/>
                      <a:pt x="0" y="11"/>
                    </a:cubicBezTo>
                    <a:cubicBezTo>
                      <a:pt x="28" y="7"/>
                      <a:pt x="28" y="7"/>
                      <a:pt x="28" y="7"/>
                    </a:cubicBezTo>
                    <a:cubicBezTo>
                      <a:pt x="51" y="55"/>
                      <a:pt x="51" y="55"/>
                      <a:pt x="51" y="55"/>
                    </a:cubicBezTo>
                    <a:cubicBezTo>
                      <a:pt x="53" y="59"/>
                      <a:pt x="54" y="63"/>
                      <a:pt x="55" y="67"/>
                    </a:cubicBezTo>
                    <a:cubicBezTo>
                      <a:pt x="56" y="67"/>
                      <a:pt x="56" y="67"/>
                      <a:pt x="56" y="67"/>
                    </a:cubicBezTo>
                    <a:cubicBezTo>
                      <a:pt x="56" y="62"/>
                      <a:pt x="57" y="58"/>
                      <a:pt x="58" y="55"/>
                    </a:cubicBezTo>
                    <a:cubicBezTo>
                      <a:pt x="69" y="3"/>
                      <a:pt x="69" y="3"/>
                      <a:pt x="69" y="3"/>
                    </a:cubicBezTo>
                    <a:cubicBezTo>
                      <a:pt x="96" y="0"/>
                      <a:pt x="96" y="0"/>
                      <a:pt x="96" y="0"/>
                    </a:cubicBezTo>
                    <a:lnTo>
                      <a:pt x="106" y="84"/>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82" name="Freeform 44"/>
              <p:cNvSpPr>
                <a:spLocks noEditPoints="1"/>
              </p:cNvSpPr>
              <p:nvPr/>
            </p:nvSpPr>
            <p:spPr bwMode="auto">
              <a:xfrm>
                <a:off x="-2795588" y="2214563"/>
                <a:ext cx="150813" cy="144463"/>
              </a:xfrm>
              <a:custGeom>
                <a:avLst/>
                <a:gdLst>
                  <a:gd name="T0" fmla="*/ 37 w 68"/>
                  <a:gd name="T1" fmla="*/ 64 h 65"/>
                  <a:gd name="T2" fmla="*/ 13 w 68"/>
                  <a:gd name="T3" fmla="*/ 58 h 65"/>
                  <a:gd name="T4" fmla="*/ 1 w 68"/>
                  <a:gd name="T5" fmla="*/ 36 h 65"/>
                  <a:gd name="T6" fmla="*/ 8 w 68"/>
                  <a:gd name="T7" fmla="*/ 12 h 65"/>
                  <a:gd name="T8" fmla="*/ 31 w 68"/>
                  <a:gd name="T9" fmla="*/ 1 h 65"/>
                  <a:gd name="T10" fmla="*/ 55 w 68"/>
                  <a:gd name="T11" fmla="*/ 7 h 65"/>
                  <a:gd name="T12" fmla="*/ 66 w 68"/>
                  <a:gd name="T13" fmla="*/ 28 h 65"/>
                  <a:gd name="T14" fmla="*/ 60 w 68"/>
                  <a:gd name="T15" fmla="*/ 53 h 65"/>
                  <a:gd name="T16" fmla="*/ 37 w 68"/>
                  <a:gd name="T17" fmla="*/ 64 h 65"/>
                  <a:gd name="T18" fmla="*/ 32 w 68"/>
                  <a:gd name="T19" fmla="*/ 15 h 65"/>
                  <a:gd name="T20" fmla="*/ 22 w 68"/>
                  <a:gd name="T21" fmla="*/ 21 h 65"/>
                  <a:gd name="T22" fmla="*/ 20 w 68"/>
                  <a:gd name="T23" fmla="*/ 34 h 65"/>
                  <a:gd name="T24" fmla="*/ 36 w 68"/>
                  <a:gd name="T25" fmla="*/ 50 h 65"/>
                  <a:gd name="T26" fmla="*/ 47 w 68"/>
                  <a:gd name="T27" fmla="*/ 30 h 65"/>
                  <a:gd name="T28" fmla="*/ 32 w 68"/>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65">
                    <a:moveTo>
                      <a:pt x="37" y="64"/>
                    </a:moveTo>
                    <a:cubicBezTo>
                      <a:pt x="27" y="65"/>
                      <a:pt x="19" y="63"/>
                      <a:pt x="13" y="58"/>
                    </a:cubicBezTo>
                    <a:cubicBezTo>
                      <a:pt x="6" y="53"/>
                      <a:pt x="2" y="46"/>
                      <a:pt x="1" y="36"/>
                    </a:cubicBezTo>
                    <a:cubicBezTo>
                      <a:pt x="0" y="27"/>
                      <a:pt x="2" y="18"/>
                      <a:pt x="8" y="12"/>
                    </a:cubicBezTo>
                    <a:cubicBezTo>
                      <a:pt x="13" y="6"/>
                      <a:pt x="21" y="2"/>
                      <a:pt x="31" y="1"/>
                    </a:cubicBezTo>
                    <a:cubicBezTo>
                      <a:pt x="41" y="0"/>
                      <a:pt x="49" y="2"/>
                      <a:pt x="55" y="7"/>
                    </a:cubicBezTo>
                    <a:cubicBezTo>
                      <a:pt x="62" y="12"/>
                      <a:pt x="65" y="19"/>
                      <a:pt x="66" y="28"/>
                    </a:cubicBezTo>
                    <a:cubicBezTo>
                      <a:pt x="68" y="38"/>
                      <a:pt x="66" y="46"/>
                      <a:pt x="60" y="53"/>
                    </a:cubicBezTo>
                    <a:cubicBezTo>
                      <a:pt x="55" y="59"/>
                      <a:pt x="47" y="63"/>
                      <a:pt x="37" y="64"/>
                    </a:cubicBezTo>
                    <a:close/>
                    <a:moveTo>
                      <a:pt x="32" y="15"/>
                    </a:moveTo>
                    <a:cubicBezTo>
                      <a:pt x="28" y="16"/>
                      <a:pt x="24" y="18"/>
                      <a:pt x="22" y="21"/>
                    </a:cubicBezTo>
                    <a:cubicBezTo>
                      <a:pt x="20" y="24"/>
                      <a:pt x="20" y="29"/>
                      <a:pt x="20" y="34"/>
                    </a:cubicBezTo>
                    <a:cubicBezTo>
                      <a:pt x="21" y="46"/>
                      <a:pt x="27" y="51"/>
                      <a:pt x="36" y="50"/>
                    </a:cubicBezTo>
                    <a:cubicBezTo>
                      <a:pt x="45" y="49"/>
                      <a:pt x="49" y="42"/>
                      <a:pt x="47" y="30"/>
                    </a:cubicBezTo>
                    <a:cubicBezTo>
                      <a:pt x="46" y="19"/>
                      <a:pt x="41" y="14"/>
                      <a:pt x="32" y="15"/>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83" name="Freeform 45"/>
              <p:cNvSpPr>
                <a:spLocks/>
              </p:cNvSpPr>
              <p:nvPr/>
            </p:nvSpPr>
            <p:spPr bwMode="auto">
              <a:xfrm>
                <a:off x="-2628900" y="2192338"/>
                <a:ext cx="144463" cy="150813"/>
              </a:xfrm>
              <a:custGeom>
                <a:avLst/>
                <a:gdLst>
                  <a:gd name="T0" fmla="*/ 65 w 65"/>
                  <a:gd name="T1" fmla="*/ 61 h 68"/>
                  <a:gd name="T2" fmla="*/ 47 w 65"/>
                  <a:gd name="T3" fmla="*/ 63 h 68"/>
                  <a:gd name="T4" fmla="*/ 43 w 65"/>
                  <a:gd name="T5" fmla="*/ 29 h 68"/>
                  <a:gd name="T6" fmla="*/ 31 w 65"/>
                  <a:gd name="T7" fmla="*/ 17 h 68"/>
                  <a:gd name="T8" fmla="*/ 24 w 65"/>
                  <a:gd name="T9" fmla="*/ 21 h 68"/>
                  <a:gd name="T10" fmla="*/ 22 w 65"/>
                  <a:gd name="T11" fmla="*/ 31 h 68"/>
                  <a:gd name="T12" fmla="*/ 26 w 65"/>
                  <a:gd name="T13" fmla="*/ 65 h 68"/>
                  <a:gd name="T14" fmla="*/ 7 w 65"/>
                  <a:gd name="T15" fmla="*/ 68 h 68"/>
                  <a:gd name="T16" fmla="*/ 0 w 65"/>
                  <a:gd name="T17" fmla="*/ 7 h 68"/>
                  <a:gd name="T18" fmla="*/ 19 w 65"/>
                  <a:gd name="T19" fmla="*/ 5 h 68"/>
                  <a:gd name="T20" fmla="*/ 20 w 65"/>
                  <a:gd name="T21" fmla="*/ 15 h 68"/>
                  <a:gd name="T22" fmla="*/ 20 w 65"/>
                  <a:gd name="T23" fmla="*/ 15 h 68"/>
                  <a:gd name="T24" fmla="*/ 38 w 65"/>
                  <a:gd name="T25" fmla="*/ 1 h 68"/>
                  <a:gd name="T26" fmla="*/ 61 w 65"/>
                  <a:gd name="T27" fmla="*/ 24 h 68"/>
                  <a:gd name="T28" fmla="*/ 65 w 65"/>
                  <a:gd name="T29" fmla="*/ 6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68">
                    <a:moveTo>
                      <a:pt x="65" y="61"/>
                    </a:moveTo>
                    <a:cubicBezTo>
                      <a:pt x="47" y="63"/>
                      <a:pt x="47" y="63"/>
                      <a:pt x="47" y="63"/>
                    </a:cubicBezTo>
                    <a:cubicBezTo>
                      <a:pt x="43" y="29"/>
                      <a:pt x="43" y="29"/>
                      <a:pt x="43" y="29"/>
                    </a:cubicBezTo>
                    <a:cubicBezTo>
                      <a:pt x="42" y="20"/>
                      <a:pt x="38" y="16"/>
                      <a:pt x="31" y="17"/>
                    </a:cubicBezTo>
                    <a:cubicBezTo>
                      <a:pt x="28" y="17"/>
                      <a:pt x="26" y="19"/>
                      <a:pt x="24" y="21"/>
                    </a:cubicBezTo>
                    <a:cubicBezTo>
                      <a:pt x="22" y="24"/>
                      <a:pt x="21" y="27"/>
                      <a:pt x="22" y="31"/>
                    </a:cubicBezTo>
                    <a:cubicBezTo>
                      <a:pt x="26" y="65"/>
                      <a:pt x="26" y="65"/>
                      <a:pt x="26" y="65"/>
                    </a:cubicBezTo>
                    <a:cubicBezTo>
                      <a:pt x="7" y="68"/>
                      <a:pt x="7" y="68"/>
                      <a:pt x="7" y="68"/>
                    </a:cubicBezTo>
                    <a:cubicBezTo>
                      <a:pt x="0" y="7"/>
                      <a:pt x="0" y="7"/>
                      <a:pt x="0" y="7"/>
                    </a:cubicBezTo>
                    <a:cubicBezTo>
                      <a:pt x="19" y="5"/>
                      <a:pt x="19" y="5"/>
                      <a:pt x="19" y="5"/>
                    </a:cubicBezTo>
                    <a:cubicBezTo>
                      <a:pt x="20" y="15"/>
                      <a:pt x="20" y="15"/>
                      <a:pt x="20" y="15"/>
                    </a:cubicBezTo>
                    <a:cubicBezTo>
                      <a:pt x="20" y="15"/>
                      <a:pt x="20" y="15"/>
                      <a:pt x="20" y="15"/>
                    </a:cubicBezTo>
                    <a:cubicBezTo>
                      <a:pt x="24" y="7"/>
                      <a:pt x="30" y="2"/>
                      <a:pt x="38" y="1"/>
                    </a:cubicBezTo>
                    <a:cubicBezTo>
                      <a:pt x="51" y="0"/>
                      <a:pt x="59" y="7"/>
                      <a:pt x="61" y="24"/>
                    </a:cubicBezTo>
                    <a:lnTo>
                      <a:pt x="65" y="61"/>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84" name="Freeform 46"/>
              <p:cNvSpPr>
                <a:spLocks noEditPoints="1"/>
              </p:cNvSpPr>
              <p:nvPr/>
            </p:nvSpPr>
            <p:spPr bwMode="auto">
              <a:xfrm>
                <a:off x="-2468563" y="2109788"/>
                <a:ext cx="147638" cy="214313"/>
              </a:xfrm>
              <a:custGeom>
                <a:avLst/>
                <a:gdLst>
                  <a:gd name="T0" fmla="*/ 67 w 67"/>
                  <a:gd name="T1" fmla="*/ 89 h 96"/>
                  <a:gd name="T2" fmla="*/ 48 w 67"/>
                  <a:gd name="T3" fmla="*/ 92 h 96"/>
                  <a:gd name="T4" fmla="*/ 47 w 67"/>
                  <a:gd name="T5" fmla="*/ 83 h 96"/>
                  <a:gd name="T6" fmla="*/ 47 w 67"/>
                  <a:gd name="T7" fmla="*/ 83 h 96"/>
                  <a:gd name="T8" fmla="*/ 30 w 67"/>
                  <a:gd name="T9" fmla="*/ 95 h 96"/>
                  <a:gd name="T10" fmla="*/ 11 w 67"/>
                  <a:gd name="T11" fmla="*/ 89 h 96"/>
                  <a:gd name="T12" fmla="*/ 1 w 67"/>
                  <a:gd name="T13" fmla="*/ 68 h 96"/>
                  <a:gd name="T14" fmla="*/ 6 w 67"/>
                  <a:gd name="T15" fmla="*/ 43 h 96"/>
                  <a:gd name="T16" fmla="*/ 25 w 67"/>
                  <a:gd name="T17" fmla="*/ 32 h 96"/>
                  <a:gd name="T18" fmla="*/ 42 w 67"/>
                  <a:gd name="T19" fmla="*/ 38 h 96"/>
                  <a:gd name="T20" fmla="*/ 42 w 67"/>
                  <a:gd name="T21" fmla="*/ 38 h 96"/>
                  <a:gd name="T22" fmla="*/ 38 w 67"/>
                  <a:gd name="T23" fmla="*/ 2 h 96"/>
                  <a:gd name="T24" fmla="*/ 57 w 67"/>
                  <a:gd name="T25" fmla="*/ 0 h 96"/>
                  <a:gd name="T26" fmla="*/ 67 w 67"/>
                  <a:gd name="T27" fmla="*/ 89 h 96"/>
                  <a:gd name="T28" fmla="*/ 45 w 67"/>
                  <a:gd name="T29" fmla="*/ 62 h 96"/>
                  <a:gd name="T30" fmla="*/ 45 w 67"/>
                  <a:gd name="T31" fmla="*/ 58 h 96"/>
                  <a:gd name="T32" fmla="*/ 40 w 67"/>
                  <a:gd name="T33" fmla="*/ 48 h 96"/>
                  <a:gd name="T34" fmla="*/ 31 w 67"/>
                  <a:gd name="T35" fmla="*/ 45 h 96"/>
                  <a:gd name="T36" fmla="*/ 22 w 67"/>
                  <a:gd name="T37" fmla="*/ 51 h 96"/>
                  <a:gd name="T38" fmla="*/ 20 w 67"/>
                  <a:gd name="T39" fmla="*/ 65 h 96"/>
                  <a:gd name="T40" fmla="*/ 25 w 67"/>
                  <a:gd name="T41" fmla="*/ 77 h 96"/>
                  <a:gd name="T42" fmla="*/ 34 w 67"/>
                  <a:gd name="T43" fmla="*/ 80 h 96"/>
                  <a:gd name="T44" fmla="*/ 43 w 67"/>
                  <a:gd name="T45" fmla="*/ 75 h 96"/>
                  <a:gd name="T46" fmla="*/ 45 w 67"/>
                  <a:gd name="T47"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 h="96">
                    <a:moveTo>
                      <a:pt x="67" y="89"/>
                    </a:moveTo>
                    <a:cubicBezTo>
                      <a:pt x="48" y="92"/>
                      <a:pt x="48" y="92"/>
                      <a:pt x="48" y="92"/>
                    </a:cubicBezTo>
                    <a:cubicBezTo>
                      <a:pt x="47" y="83"/>
                      <a:pt x="47" y="83"/>
                      <a:pt x="47" y="83"/>
                    </a:cubicBezTo>
                    <a:cubicBezTo>
                      <a:pt x="47" y="83"/>
                      <a:pt x="47" y="83"/>
                      <a:pt x="47" y="83"/>
                    </a:cubicBezTo>
                    <a:cubicBezTo>
                      <a:pt x="44" y="90"/>
                      <a:pt x="38" y="94"/>
                      <a:pt x="30" y="95"/>
                    </a:cubicBezTo>
                    <a:cubicBezTo>
                      <a:pt x="22" y="96"/>
                      <a:pt x="16" y="94"/>
                      <a:pt x="11" y="89"/>
                    </a:cubicBezTo>
                    <a:cubicBezTo>
                      <a:pt x="5" y="84"/>
                      <a:pt x="2" y="77"/>
                      <a:pt x="1" y="68"/>
                    </a:cubicBezTo>
                    <a:cubicBezTo>
                      <a:pt x="0" y="58"/>
                      <a:pt x="2" y="50"/>
                      <a:pt x="6" y="43"/>
                    </a:cubicBezTo>
                    <a:cubicBezTo>
                      <a:pt x="10" y="36"/>
                      <a:pt x="17" y="33"/>
                      <a:pt x="25" y="32"/>
                    </a:cubicBezTo>
                    <a:cubicBezTo>
                      <a:pt x="33" y="31"/>
                      <a:pt x="38" y="33"/>
                      <a:pt x="42" y="38"/>
                    </a:cubicBezTo>
                    <a:cubicBezTo>
                      <a:pt x="42" y="38"/>
                      <a:pt x="42" y="38"/>
                      <a:pt x="42" y="38"/>
                    </a:cubicBezTo>
                    <a:cubicBezTo>
                      <a:pt x="38" y="2"/>
                      <a:pt x="38" y="2"/>
                      <a:pt x="38" y="2"/>
                    </a:cubicBezTo>
                    <a:cubicBezTo>
                      <a:pt x="57" y="0"/>
                      <a:pt x="57" y="0"/>
                      <a:pt x="57" y="0"/>
                    </a:cubicBezTo>
                    <a:lnTo>
                      <a:pt x="67" y="89"/>
                    </a:lnTo>
                    <a:close/>
                    <a:moveTo>
                      <a:pt x="45" y="62"/>
                    </a:moveTo>
                    <a:cubicBezTo>
                      <a:pt x="45" y="58"/>
                      <a:pt x="45" y="58"/>
                      <a:pt x="45" y="58"/>
                    </a:cubicBezTo>
                    <a:cubicBezTo>
                      <a:pt x="44" y="54"/>
                      <a:pt x="43" y="51"/>
                      <a:pt x="40" y="48"/>
                    </a:cubicBezTo>
                    <a:cubicBezTo>
                      <a:pt x="38" y="46"/>
                      <a:pt x="35" y="45"/>
                      <a:pt x="31" y="45"/>
                    </a:cubicBezTo>
                    <a:cubicBezTo>
                      <a:pt x="27" y="46"/>
                      <a:pt x="24" y="48"/>
                      <a:pt x="22" y="51"/>
                    </a:cubicBezTo>
                    <a:cubicBezTo>
                      <a:pt x="20" y="55"/>
                      <a:pt x="19" y="59"/>
                      <a:pt x="20" y="65"/>
                    </a:cubicBezTo>
                    <a:cubicBezTo>
                      <a:pt x="21" y="70"/>
                      <a:pt x="22" y="74"/>
                      <a:pt x="25" y="77"/>
                    </a:cubicBezTo>
                    <a:cubicBezTo>
                      <a:pt x="27" y="80"/>
                      <a:pt x="30" y="81"/>
                      <a:pt x="34" y="80"/>
                    </a:cubicBezTo>
                    <a:cubicBezTo>
                      <a:pt x="38" y="80"/>
                      <a:pt x="41" y="78"/>
                      <a:pt x="43" y="75"/>
                    </a:cubicBezTo>
                    <a:cubicBezTo>
                      <a:pt x="45" y="71"/>
                      <a:pt x="46" y="67"/>
                      <a:pt x="45" y="62"/>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85" name="Freeform 47"/>
              <p:cNvSpPr>
                <a:spLocks noEditPoints="1"/>
              </p:cNvSpPr>
              <p:nvPr/>
            </p:nvSpPr>
            <p:spPr bwMode="auto">
              <a:xfrm>
                <a:off x="-2303463" y="2157413"/>
                <a:ext cx="130175" cy="147638"/>
              </a:xfrm>
              <a:custGeom>
                <a:avLst/>
                <a:gdLst>
                  <a:gd name="T0" fmla="*/ 58 w 58"/>
                  <a:gd name="T1" fmla="*/ 61 h 67"/>
                  <a:gd name="T2" fmla="*/ 40 w 58"/>
                  <a:gd name="T3" fmla="*/ 63 h 67"/>
                  <a:gd name="T4" fmla="*/ 39 w 58"/>
                  <a:gd name="T5" fmla="*/ 54 h 67"/>
                  <a:gd name="T6" fmla="*/ 39 w 58"/>
                  <a:gd name="T7" fmla="*/ 54 h 67"/>
                  <a:gd name="T8" fmla="*/ 22 w 58"/>
                  <a:gd name="T9" fmla="*/ 66 h 67"/>
                  <a:gd name="T10" fmla="*/ 8 w 58"/>
                  <a:gd name="T11" fmla="*/ 63 h 67"/>
                  <a:gd name="T12" fmla="*/ 1 w 58"/>
                  <a:gd name="T13" fmla="*/ 50 h 67"/>
                  <a:gd name="T14" fmla="*/ 20 w 58"/>
                  <a:gd name="T15" fmla="*/ 28 h 67"/>
                  <a:gd name="T16" fmla="*/ 36 w 58"/>
                  <a:gd name="T17" fmla="*/ 24 h 67"/>
                  <a:gd name="T18" fmla="*/ 24 w 58"/>
                  <a:gd name="T19" fmla="*/ 15 h 67"/>
                  <a:gd name="T20" fmla="*/ 4 w 58"/>
                  <a:gd name="T21" fmla="*/ 24 h 67"/>
                  <a:gd name="T22" fmla="*/ 3 w 58"/>
                  <a:gd name="T23" fmla="*/ 10 h 67"/>
                  <a:gd name="T24" fmla="*/ 13 w 58"/>
                  <a:gd name="T25" fmla="*/ 5 h 67"/>
                  <a:gd name="T26" fmla="*/ 25 w 58"/>
                  <a:gd name="T27" fmla="*/ 2 h 67"/>
                  <a:gd name="T28" fmla="*/ 54 w 58"/>
                  <a:gd name="T29" fmla="*/ 25 h 67"/>
                  <a:gd name="T30" fmla="*/ 58 w 58"/>
                  <a:gd name="T31" fmla="*/ 61 h 67"/>
                  <a:gd name="T32" fmla="*/ 37 w 58"/>
                  <a:gd name="T33" fmla="*/ 38 h 67"/>
                  <a:gd name="T34" fmla="*/ 37 w 58"/>
                  <a:gd name="T35" fmla="*/ 34 h 67"/>
                  <a:gd name="T36" fmla="*/ 26 w 58"/>
                  <a:gd name="T37" fmla="*/ 37 h 67"/>
                  <a:gd name="T38" fmla="*/ 18 w 58"/>
                  <a:gd name="T39" fmla="*/ 46 h 67"/>
                  <a:gd name="T40" fmla="*/ 21 w 58"/>
                  <a:gd name="T41" fmla="*/ 51 h 67"/>
                  <a:gd name="T42" fmla="*/ 27 w 58"/>
                  <a:gd name="T43" fmla="*/ 52 h 67"/>
                  <a:gd name="T44" fmla="*/ 35 w 58"/>
                  <a:gd name="T45" fmla="*/ 48 h 67"/>
                  <a:gd name="T46" fmla="*/ 37 w 58"/>
                  <a:gd name="T4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8" h="67">
                    <a:moveTo>
                      <a:pt x="58" y="61"/>
                    </a:moveTo>
                    <a:cubicBezTo>
                      <a:pt x="40" y="63"/>
                      <a:pt x="40" y="63"/>
                      <a:pt x="40" y="63"/>
                    </a:cubicBezTo>
                    <a:cubicBezTo>
                      <a:pt x="39" y="54"/>
                      <a:pt x="39" y="54"/>
                      <a:pt x="39" y="54"/>
                    </a:cubicBezTo>
                    <a:cubicBezTo>
                      <a:pt x="39" y="54"/>
                      <a:pt x="39" y="54"/>
                      <a:pt x="39" y="54"/>
                    </a:cubicBezTo>
                    <a:cubicBezTo>
                      <a:pt x="36" y="61"/>
                      <a:pt x="30" y="65"/>
                      <a:pt x="22" y="66"/>
                    </a:cubicBezTo>
                    <a:cubicBezTo>
                      <a:pt x="16" y="67"/>
                      <a:pt x="12" y="66"/>
                      <a:pt x="8" y="63"/>
                    </a:cubicBezTo>
                    <a:cubicBezTo>
                      <a:pt x="4" y="60"/>
                      <a:pt x="2" y="56"/>
                      <a:pt x="1" y="50"/>
                    </a:cubicBezTo>
                    <a:cubicBezTo>
                      <a:pt x="0" y="39"/>
                      <a:pt x="6" y="31"/>
                      <a:pt x="20" y="28"/>
                    </a:cubicBezTo>
                    <a:cubicBezTo>
                      <a:pt x="36" y="24"/>
                      <a:pt x="36" y="24"/>
                      <a:pt x="36" y="24"/>
                    </a:cubicBezTo>
                    <a:cubicBezTo>
                      <a:pt x="35" y="17"/>
                      <a:pt x="31" y="14"/>
                      <a:pt x="24" y="15"/>
                    </a:cubicBezTo>
                    <a:cubicBezTo>
                      <a:pt x="17" y="16"/>
                      <a:pt x="10" y="19"/>
                      <a:pt x="4" y="24"/>
                    </a:cubicBezTo>
                    <a:cubicBezTo>
                      <a:pt x="3" y="10"/>
                      <a:pt x="3" y="10"/>
                      <a:pt x="3" y="10"/>
                    </a:cubicBezTo>
                    <a:cubicBezTo>
                      <a:pt x="5" y="8"/>
                      <a:pt x="8" y="6"/>
                      <a:pt x="13" y="5"/>
                    </a:cubicBezTo>
                    <a:cubicBezTo>
                      <a:pt x="17" y="3"/>
                      <a:pt x="21" y="2"/>
                      <a:pt x="25" y="2"/>
                    </a:cubicBezTo>
                    <a:cubicBezTo>
                      <a:pt x="42" y="0"/>
                      <a:pt x="52" y="8"/>
                      <a:pt x="54" y="25"/>
                    </a:cubicBezTo>
                    <a:lnTo>
                      <a:pt x="58" y="61"/>
                    </a:lnTo>
                    <a:close/>
                    <a:moveTo>
                      <a:pt x="37" y="38"/>
                    </a:moveTo>
                    <a:cubicBezTo>
                      <a:pt x="37" y="34"/>
                      <a:pt x="37" y="34"/>
                      <a:pt x="37" y="34"/>
                    </a:cubicBezTo>
                    <a:cubicBezTo>
                      <a:pt x="26" y="37"/>
                      <a:pt x="26" y="37"/>
                      <a:pt x="26" y="37"/>
                    </a:cubicBezTo>
                    <a:cubicBezTo>
                      <a:pt x="20" y="38"/>
                      <a:pt x="18" y="41"/>
                      <a:pt x="18" y="46"/>
                    </a:cubicBezTo>
                    <a:cubicBezTo>
                      <a:pt x="18" y="48"/>
                      <a:pt x="19" y="50"/>
                      <a:pt x="21" y="51"/>
                    </a:cubicBezTo>
                    <a:cubicBezTo>
                      <a:pt x="23" y="52"/>
                      <a:pt x="25" y="53"/>
                      <a:pt x="27" y="52"/>
                    </a:cubicBezTo>
                    <a:cubicBezTo>
                      <a:pt x="31" y="52"/>
                      <a:pt x="33" y="51"/>
                      <a:pt x="35" y="48"/>
                    </a:cubicBezTo>
                    <a:cubicBezTo>
                      <a:pt x="37" y="45"/>
                      <a:pt x="38" y="42"/>
                      <a:pt x="37" y="38"/>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86" name="Freeform 48"/>
              <p:cNvSpPr>
                <a:spLocks/>
              </p:cNvSpPr>
              <p:nvPr/>
            </p:nvSpPr>
            <p:spPr bwMode="auto">
              <a:xfrm>
                <a:off x="-2173288" y="2138363"/>
                <a:ext cx="144463" cy="211138"/>
              </a:xfrm>
              <a:custGeom>
                <a:avLst/>
                <a:gdLst>
                  <a:gd name="T0" fmla="*/ 65 w 65"/>
                  <a:gd name="T1" fmla="*/ 0 h 95"/>
                  <a:gd name="T2" fmla="*/ 48 w 65"/>
                  <a:gd name="T3" fmla="*/ 68 h 95"/>
                  <a:gd name="T4" fmla="*/ 24 w 65"/>
                  <a:gd name="T5" fmla="*/ 95 h 95"/>
                  <a:gd name="T6" fmla="*/ 13 w 65"/>
                  <a:gd name="T7" fmla="*/ 94 h 95"/>
                  <a:gd name="T8" fmla="*/ 11 w 65"/>
                  <a:gd name="T9" fmla="*/ 80 h 95"/>
                  <a:gd name="T10" fmla="*/ 19 w 65"/>
                  <a:gd name="T11" fmla="*/ 81 h 95"/>
                  <a:gd name="T12" fmla="*/ 29 w 65"/>
                  <a:gd name="T13" fmla="*/ 73 h 95"/>
                  <a:gd name="T14" fmla="*/ 31 w 65"/>
                  <a:gd name="T15" fmla="*/ 65 h 95"/>
                  <a:gd name="T16" fmla="*/ 0 w 65"/>
                  <a:gd name="T17" fmla="*/ 8 h 95"/>
                  <a:gd name="T18" fmla="*/ 20 w 65"/>
                  <a:gd name="T19" fmla="*/ 5 h 95"/>
                  <a:gd name="T20" fmla="*/ 36 w 65"/>
                  <a:gd name="T21" fmla="*/ 41 h 95"/>
                  <a:gd name="T22" fmla="*/ 38 w 65"/>
                  <a:gd name="T23" fmla="*/ 49 h 95"/>
                  <a:gd name="T24" fmla="*/ 38 w 65"/>
                  <a:gd name="T25" fmla="*/ 49 h 95"/>
                  <a:gd name="T26" fmla="*/ 39 w 65"/>
                  <a:gd name="T27" fmla="*/ 40 h 95"/>
                  <a:gd name="T28" fmla="*/ 47 w 65"/>
                  <a:gd name="T29" fmla="*/ 2 h 95"/>
                  <a:gd name="T30" fmla="*/ 65 w 65"/>
                  <a:gd name="T3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 h="95">
                    <a:moveTo>
                      <a:pt x="65" y="0"/>
                    </a:moveTo>
                    <a:cubicBezTo>
                      <a:pt x="48" y="68"/>
                      <a:pt x="48" y="68"/>
                      <a:pt x="48" y="68"/>
                    </a:cubicBezTo>
                    <a:cubicBezTo>
                      <a:pt x="44" y="85"/>
                      <a:pt x="36" y="93"/>
                      <a:pt x="24" y="95"/>
                    </a:cubicBezTo>
                    <a:cubicBezTo>
                      <a:pt x="20" y="95"/>
                      <a:pt x="16" y="95"/>
                      <a:pt x="13" y="94"/>
                    </a:cubicBezTo>
                    <a:cubicBezTo>
                      <a:pt x="11" y="80"/>
                      <a:pt x="11" y="80"/>
                      <a:pt x="11" y="80"/>
                    </a:cubicBezTo>
                    <a:cubicBezTo>
                      <a:pt x="14" y="81"/>
                      <a:pt x="16" y="81"/>
                      <a:pt x="19" y="81"/>
                    </a:cubicBezTo>
                    <a:cubicBezTo>
                      <a:pt x="24" y="80"/>
                      <a:pt x="27" y="78"/>
                      <a:pt x="29" y="73"/>
                    </a:cubicBezTo>
                    <a:cubicBezTo>
                      <a:pt x="31" y="65"/>
                      <a:pt x="31" y="65"/>
                      <a:pt x="31" y="65"/>
                    </a:cubicBezTo>
                    <a:cubicBezTo>
                      <a:pt x="0" y="8"/>
                      <a:pt x="0" y="8"/>
                      <a:pt x="0" y="8"/>
                    </a:cubicBezTo>
                    <a:cubicBezTo>
                      <a:pt x="20" y="5"/>
                      <a:pt x="20" y="5"/>
                      <a:pt x="20" y="5"/>
                    </a:cubicBezTo>
                    <a:cubicBezTo>
                      <a:pt x="36" y="41"/>
                      <a:pt x="36" y="41"/>
                      <a:pt x="36" y="41"/>
                    </a:cubicBezTo>
                    <a:cubicBezTo>
                      <a:pt x="37" y="43"/>
                      <a:pt x="37" y="46"/>
                      <a:pt x="38" y="49"/>
                    </a:cubicBezTo>
                    <a:cubicBezTo>
                      <a:pt x="38" y="49"/>
                      <a:pt x="38" y="49"/>
                      <a:pt x="38" y="49"/>
                    </a:cubicBezTo>
                    <a:cubicBezTo>
                      <a:pt x="38" y="46"/>
                      <a:pt x="39" y="44"/>
                      <a:pt x="39" y="40"/>
                    </a:cubicBezTo>
                    <a:cubicBezTo>
                      <a:pt x="47" y="2"/>
                      <a:pt x="47" y="2"/>
                      <a:pt x="47" y="2"/>
                    </a:cubicBezTo>
                    <a:lnTo>
                      <a:pt x="65" y="0"/>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87" name="Freeform 49"/>
              <p:cNvSpPr>
                <a:spLocks/>
              </p:cNvSpPr>
              <p:nvPr/>
            </p:nvSpPr>
            <p:spPr bwMode="auto">
              <a:xfrm>
                <a:off x="-3022600" y="2559050"/>
                <a:ext cx="142875" cy="298450"/>
              </a:xfrm>
              <a:custGeom>
                <a:avLst/>
                <a:gdLst>
                  <a:gd name="T0" fmla="*/ 62 w 64"/>
                  <a:gd name="T1" fmla="*/ 76 h 134"/>
                  <a:gd name="T2" fmla="*/ 54 w 64"/>
                  <a:gd name="T3" fmla="*/ 116 h 134"/>
                  <a:gd name="T4" fmla="*/ 22 w 64"/>
                  <a:gd name="T5" fmla="*/ 134 h 134"/>
                  <a:gd name="T6" fmla="*/ 3 w 64"/>
                  <a:gd name="T7" fmla="*/ 132 h 134"/>
                  <a:gd name="T8" fmla="*/ 0 w 64"/>
                  <a:gd name="T9" fmla="*/ 106 h 134"/>
                  <a:gd name="T10" fmla="*/ 17 w 64"/>
                  <a:gd name="T11" fmla="*/ 109 h 134"/>
                  <a:gd name="T12" fmla="*/ 33 w 64"/>
                  <a:gd name="T13" fmla="*/ 78 h 134"/>
                  <a:gd name="T14" fmla="*/ 25 w 64"/>
                  <a:gd name="T15" fmla="*/ 4 h 134"/>
                  <a:gd name="T16" fmla="*/ 53 w 64"/>
                  <a:gd name="T17" fmla="*/ 0 h 134"/>
                  <a:gd name="T18" fmla="*/ 62 w 64"/>
                  <a:gd name="T19" fmla="*/ 7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134">
                    <a:moveTo>
                      <a:pt x="62" y="76"/>
                    </a:moveTo>
                    <a:cubicBezTo>
                      <a:pt x="64" y="93"/>
                      <a:pt x="61" y="107"/>
                      <a:pt x="54" y="116"/>
                    </a:cubicBezTo>
                    <a:cubicBezTo>
                      <a:pt x="48" y="126"/>
                      <a:pt x="37" y="132"/>
                      <a:pt x="22" y="134"/>
                    </a:cubicBezTo>
                    <a:cubicBezTo>
                      <a:pt x="15" y="134"/>
                      <a:pt x="9" y="134"/>
                      <a:pt x="3" y="132"/>
                    </a:cubicBezTo>
                    <a:cubicBezTo>
                      <a:pt x="0" y="106"/>
                      <a:pt x="0" y="106"/>
                      <a:pt x="0" y="106"/>
                    </a:cubicBezTo>
                    <a:cubicBezTo>
                      <a:pt x="5" y="109"/>
                      <a:pt x="11" y="110"/>
                      <a:pt x="17" y="109"/>
                    </a:cubicBezTo>
                    <a:cubicBezTo>
                      <a:pt x="30" y="108"/>
                      <a:pt x="35" y="98"/>
                      <a:pt x="33" y="78"/>
                    </a:cubicBezTo>
                    <a:cubicBezTo>
                      <a:pt x="25" y="4"/>
                      <a:pt x="25" y="4"/>
                      <a:pt x="25" y="4"/>
                    </a:cubicBezTo>
                    <a:cubicBezTo>
                      <a:pt x="53" y="0"/>
                      <a:pt x="53" y="0"/>
                      <a:pt x="53" y="0"/>
                    </a:cubicBezTo>
                    <a:lnTo>
                      <a:pt x="62" y="76"/>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88" name="Freeform 50"/>
              <p:cNvSpPr>
                <a:spLocks/>
              </p:cNvSpPr>
              <p:nvPr/>
            </p:nvSpPr>
            <p:spPr bwMode="auto">
              <a:xfrm>
                <a:off x="-2855913" y="2527300"/>
                <a:ext cx="257175" cy="307975"/>
              </a:xfrm>
              <a:custGeom>
                <a:avLst/>
                <a:gdLst>
                  <a:gd name="T0" fmla="*/ 112 w 116"/>
                  <a:gd name="T1" fmla="*/ 71 h 138"/>
                  <a:gd name="T2" fmla="*/ 66 w 116"/>
                  <a:gd name="T3" fmla="*/ 134 h 138"/>
                  <a:gd name="T4" fmla="*/ 8 w 116"/>
                  <a:gd name="T5" fmla="*/ 85 h 138"/>
                  <a:gd name="T6" fmla="*/ 0 w 116"/>
                  <a:gd name="T7" fmla="*/ 12 h 138"/>
                  <a:gd name="T8" fmla="*/ 28 w 116"/>
                  <a:gd name="T9" fmla="*/ 9 h 138"/>
                  <a:gd name="T10" fmla="*/ 36 w 116"/>
                  <a:gd name="T11" fmla="*/ 82 h 138"/>
                  <a:gd name="T12" fmla="*/ 64 w 116"/>
                  <a:gd name="T13" fmla="*/ 109 h 138"/>
                  <a:gd name="T14" fmla="*/ 84 w 116"/>
                  <a:gd name="T15" fmla="*/ 77 h 138"/>
                  <a:gd name="T16" fmla="*/ 75 w 116"/>
                  <a:gd name="T17" fmla="*/ 3 h 138"/>
                  <a:gd name="T18" fmla="*/ 104 w 116"/>
                  <a:gd name="T19" fmla="*/ 0 h 138"/>
                  <a:gd name="T20" fmla="*/ 112 w 116"/>
                  <a:gd name="T21" fmla="*/ 7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138">
                    <a:moveTo>
                      <a:pt x="112" y="71"/>
                    </a:moveTo>
                    <a:cubicBezTo>
                      <a:pt x="116" y="109"/>
                      <a:pt x="101" y="130"/>
                      <a:pt x="66" y="134"/>
                    </a:cubicBezTo>
                    <a:cubicBezTo>
                      <a:pt x="31" y="138"/>
                      <a:pt x="12" y="122"/>
                      <a:pt x="8" y="85"/>
                    </a:cubicBezTo>
                    <a:cubicBezTo>
                      <a:pt x="0" y="12"/>
                      <a:pt x="0" y="12"/>
                      <a:pt x="0" y="12"/>
                    </a:cubicBezTo>
                    <a:cubicBezTo>
                      <a:pt x="28" y="9"/>
                      <a:pt x="28" y="9"/>
                      <a:pt x="28" y="9"/>
                    </a:cubicBezTo>
                    <a:cubicBezTo>
                      <a:pt x="36" y="82"/>
                      <a:pt x="36" y="82"/>
                      <a:pt x="36" y="82"/>
                    </a:cubicBezTo>
                    <a:cubicBezTo>
                      <a:pt x="39" y="102"/>
                      <a:pt x="48" y="111"/>
                      <a:pt x="64" y="109"/>
                    </a:cubicBezTo>
                    <a:cubicBezTo>
                      <a:pt x="79" y="108"/>
                      <a:pt x="86" y="97"/>
                      <a:pt x="84" y="77"/>
                    </a:cubicBezTo>
                    <a:cubicBezTo>
                      <a:pt x="75" y="3"/>
                      <a:pt x="75" y="3"/>
                      <a:pt x="75" y="3"/>
                    </a:cubicBezTo>
                    <a:cubicBezTo>
                      <a:pt x="104" y="0"/>
                      <a:pt x="104" y="0"/>
                      <a:pt x="104" y="0"/>
                    </a:cubicBezTo>
                    <a:lnTo>
                      <a:pt x="112" y="71"/>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89" name="Freeform 51"/>
              <p:cNvSpPr>
                <a:spLocks/>
              </p:cNvSpPr>
              <p:nvPr/>
            </p:nvSpPr>
            <p:spPr bwMode="auto">
              <a:xfrm>
                <a:off x="-2573338" y="2492375"/>
                <a:ext cx="284163" cy="309563"/>
              </a:xfrm>
              <a:custGeom>
                <a:avLst/>
                <a:gdLst>
                  <a:gd name="T0" fmla="*/ 128 w 128"/>
                  <a:gd name="T1" fmla="*/ 126 h 139"/>
                  <a:gd name="T2" fmla="*/ 99 w 128"/>
                  <a:gd name="T3" fmla="*/ 129 h 139"/>
                  <a:gd name="T4" fmla="*/ 38 w 128"/>
                  <a:gd name="T5" fmla="*/ 56 h 139"/>
                  <a:gd name="T6" fmla="*/ 30 w 128"/>
                  <a:gd name="T7" fmla="*/ 47 h 139"/>
                  <a:gd name="T8" fmla="*/ 30 w 128"/>
                  <a:gd name="T9" fmla="*/ 47 h 139"/>
                  <a:gd name="T10" fmla="*/ 33 w 128"/>
                  <a:gd name="T11" fmla="*/ 67 h 139"/>
                  <a:gd name="T12" fmla="*/ 41 w 128"/>
                  <a:gd name="T13" fmla="*/ 136 h 139"/>
                  <a:gd name="T14" fmla="*/ 14 w 128"/>
                  <a:gd name="T15" fmla="*/ 139 h 139"/>
                  <a:gd name="T16" fmla="*/ 0 w 128"/>
                  <a:gd name="T17" fmla="*/ 13 h 139"/>
                  <a:gd name="T18" fmla="*/ 30 w 128"/>
                  <a:gd name="T19" fmla="*/ 10 h 139"/>
                  <a:gd name="T20" fmla="*/ 89 w 128"/>
                  <a:gd name="T21" fmla="*/ 81 h 139"/>
                  <a:gd name="T22" fmla="*/ 97 w 128"/>
                  <a:gd name="T23" fmla="*/ 90 h 139"/>
                  <a:gd name="T24" fmla="*/ 97 w 128"/>
                  <a:gd name="T25" fmla="*/ 90 h 139"/>
                  <a:gd name="T26" fmla="*/ 94 w 128"/>
                  <a:gd name="T27" fmla="*/ 73 h 139"/>
                  <a:gd name="T28" fmla="*/ 86 w 128"/>
                  <a:gd name="T29" fmla="*/ 3 h 139"/>
                  <a:gd name="T30" fmla="*/ 113 w 128"/>
                  <a:gd name="T31" fmla="*/ 0 h 139"/>
                  <a:gd name="T32" fmla="*/ 128 w 128"/>
                  <a:gd name="T33" fmla="*/ 12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8" h="139">
                    <a:moveTo>
                      <a:pt x="128" y="126"/>
                    </a:moveTo>
                    <a:cubicBezTo>
                      <a:pt x="99" y="129"/>
                      <a:pt x="99" y="129"/>
                      <a:pt x="99" y="129"/>
                    </a:cubicBezTo>
                    <a:cubicBezTo>
                      <a:pt x="38" y="56"/>
                      <a:pt x="38" y="56"/>
                      <a:pt x="38" y="56"/>
                    </a:cubicBezTo>
                    <a:cubicBezTo>
                      <a:pt x="34" y="52"/>
                      <a:pt x="32" y="49"/>
                      <a:pt x="30" y="47"/>
                    </a:cubicBezTo>
                    <a:cubicBezTo>
                      <a:pt x="30" y="47"/>
                      <a:pt x="30" y="47"/>
                      <a:pt x="30" y="47"/>
                    </a:cubicBezTo>
                    <a:cubicBezTo>
                      <a:pt x="31" y="51"/>
                      <a:pt x="32" y="58"/>
                      <a:pt x="33" y="67"/>
                    </a:cubicBezTo>
                    <a:cubicBezTo>
                      <a:pt x="41" y="136"/>
                      <a:pt x="41" y="136"/>
                      <a:pt x="41" y="136"/>
                    </a:cubicBezTo>
                    <a:cubicBezTo>
                      <a:pt x="14" y="139"/>
                      <a:pt x="14" y="139"/>
                      <a:pt x="14" y="139"/>
                    </a:cubicBezTo>
                    <a:cubicBezTo>
                      <a:pt x="0" y="13"/>
                      <a:pt x="0" y="13"/>
                      <a:pt x="0" y="13"/>
                    </a:cubicBezTo>
                    <a:cubicBezTo>
                      <a:pt x="30" y="10"/>
                      <a:pt x="30" y="10"/>
                      <a:pt x="30" y="10"/>
                    </a:cubicBezTo>
                    <a:cubicBezTo>
                      <a:pt x="89" y="81"/>
                      <a:pt x="89" y="81"/>
                      <a:pt x="89" y="81"/>
                    </a:cubicBezTo>
                    <a:cubicBezTo>
                      <a:pt x="92" y="84"/>
                      <a:pt x="94" y="87"/>
                      <a:pt x="97" y="90"/>
                    </a:cubicBezTo>
                    <a:cubicBezTo>
                      <a:pt x="97" y="90"/>
                      <a:pt x="97" y="90"/>
                      <a:pt x="97" y="90"/>
                    </a:cubicBezTo>
                    <a:cubicBezTo>
                      <a:pt x="96" y="87"/>
                      <a:pt x="95" y="82"/>
                      <a:pt x="94" y="73"/>
                    </a:cubicBezTo>
                    <a:cubicBezTo>
                      <a:pt x="86" y="3"/>
                      <a:pt x="86" y="3"/>
                      <a:pt x="86" y="3"/>
                    </a:cubicBezTo>
                    <a:cubicBezTo>
                      <a:pt x="113" y="0"/>
                      <a:pt x="113" y="0"/>
                      <a:pt x="113" y="0"/>
                    </a:cubicBezTo>
                    <a:lnTo>
                      <a:pt x="128" y="126"/>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0" name="Freeform 52"/>
              <p:cNvSpPr>
                <a:spLocks/>
              </p:cNvSpPr>
              <p:nvPr/>
            </p:nvSpPr>
            <p:spPr bwMode="auto">
              <a:xfrm>
                <a:off x="-2154238" y="2454275"/>
                <a:ext cx="149225" cy="293688"/>
              </a:xfrm>
              <a:custGeom>
                <a:avLst/>
                <a:gdLst>
                  <a:gd name="T0" fmla="*/ 52 w 67"/>
                  <a:gd name="T1" fmla="*/ 0 h 132"/>
                  <a:gd name="T2" fmla="*/ 67 w 67"/>
                  <a:gd name="T3" fmla="*/ 128 h 132"/>
                  <a:gd name="T4" fmla="*/ 39 w 67"/>
                  <a:gd name="T5" fmla="*/ 132 h 132"/>
                  <a:gd name="T6" fmla="*/ 28 w 67"/>
                  <a:gd name="T7" fmla="*/ 34 h 132"/>
                  <a:gd name="T8" fmla="*/ 23 w 67"/>
                  <a:gd name="T9" fmla="*/ 39 h 132"/>
                  <a:gd name="T10" fmla="*/ 17 w 67"/>
                  <a:gd name="T11" fmla="*/ 43 h 132"/>
                  <a:gd name="T12" fmla="*/ 10 w 67"/>
                  <a:gd name="T13" fmla="*/ 46 h 132"/>
                  <a:gd name="T14" fmla="*/ 2 w 67"/>
                  <a:gd name="T15" fmla="*/ 48 h 132"/>
                  <a:gd name="T16" fmla="*/ 0 w 67"/>
                  <a:gd name="T17" fmla="*/ 25 h 132"/>
                  <a:gd name="T18" fmla="*/ 19 w 67"/>
                  <a:gd name="T19" fmla="*/ 14 h 132"/>
                  <a:gd name="T20" fmla="*/ 35 w 67"/>
                  <a:gd name="T21" fmla="*/ 2 h 132"/>
                  <a:gd name="T22" fmla="*/ 52 w 67"/>
                  <a:gd name="T2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132">
                    <a:moveTo>
                      <a:pt x="52" y="0"/>
                    </a:moveTo>
                    <a:cubicBezTo>
                      <a:pt x="67" y="128"/>
                      <a:pt x="67" y="128"/>
                      <a:pt x="67" y="128"/>
                    </a:cubicBezTo>
                    <a:cubicBezTo>
                      <a:pt x="39" y="132"/>
                      <a:pt x="39" y="132"/>
                      <a:pt x="39" y="132"/>
                    </a:cubicBezTo>
                    <a:cubicBezTo>
                      <a:pt x="28" y="34"/>
                      <a:pt x="28" y="34"/>
                      <a:pt x="28" y="34"/>
                    </a:cubicBezTo>
                    <a:cubicBezTo>
                      <a:pt x="26" y="36"/>
                      <a:pt x="25" y="37"/>
                      <a:pt x="23" y="39"/>
                    </a:cubicBezTo>
                    <a:cubicBezTo>
                      <a:pt x="21" y="40"/>
                      <a:pt x="19" y="41"/>
                      <a:pt x="17" y="43"/>
                    </a:cubicBezTo>
                    <a:cubicBezTo>
                      <a:pt x="14" y="44"/>
                      <a:pt x="12" y="45"/>
                      <a:pt x="10" y="46"/>
                    </a:cubicBezTo>
                    <a:cubicBezTo>
                      <a:pt x="7" y="47"/>
                      <a:pt x="5" y="48"/>
                      <a:pt x="2" y="48"/>
                    </a:cubicBezTo>
                    <a:cubicBezTo>
                      <a:pt x="0" y="25"/>
                      <a:pt x="0" y="25"/>
                      <a:pt x="0" y="25"/>
                    </a:cubicBezTo>
                    <a:cubicBezTo>
                      <a:pt x="7" y="22"/>
                      <a:pt x="13" y="18"/>
                      <a:pt x="19" y="14"/>
                    </a:cubicBezTo>
                    <a:cubicBezTo>
                      <a:pt x="25" y="10"/>
                      <a:pt x="30" y="6"/>
                      <a:pt x="35" y="2"/>
                    </a:cubicBezTo>
                    <a:lnTo>
                      <a:pt x="52" y="0"/>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9" name="Group 8"/>
            <p:cNvGrpSpPr/>
            <p:nvPr/>
          </p:nvGrpSpPr>
          <p:grpSpPr>
            <a:xfrm>
              <a:off x="8922640" y="2966466"/>
              <a:ext cx="365757" cy="783110"/>
              <a:chOff x="9195251" y="2966466"/>
              <a:chExt cx="365757" cy="783110"/>
            </a:xfrm>
          </p:grpSpPr>
          <p:cxnSp>
            <p:nvCxnSpPr>
              <p:cNvPr id="92" name="Straight Connector 91"/>
              <p:cNvCxnSpPr/>
              <p:nvPr/>
            </p:nvCxnSpPr>
            <p:spPr>
              <a:xfrm flipV="1">
                <a:off x="9378129" y="2966466"/>
                <a:ext cx="0" cy="438945"/>
              </a:xfrm>
              <a:prstGeom prst="line">
                <a:avLst/>
              </a:prstGeom>
              <a:ln w="38100" cap="rnd">
                <a:solidFill>
                  <a:srgbClr val="C02DA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93" name="Oval 92"/>
              <p:cNvSpPr/>
              <p:nvPr/>
            </p:nvSpPr>
            <p:spPr bwMode="auto">
              <a:xfrm>
                <a:off x="9195251" y="3383819"/>
                <a:ext cx="365757" cy="365757"/>
              </a:xfrm>
              <a:prstGeom prst="ellipse">
                <a:avLst/>
              </a:prstGeom>
              <a:solidFill>
                <a:schemeClr val="bg1"/>
              </a:solidFill>
              <a:ln w="38100" cmpd="sng">
                <a:solidFill>
                  <a:srgbClr val="C02DA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55" name="TextBox 54"/>
            <p:cNvSpPr txBox="1"/>
            <p:nvPr/>
          </p:nvSpPr>
          <p:spPr>
            <a:xfrm>
              <a:off x="8404001" y="1746454"/>
              <a:ext cx="1374458" cy="324000"/>
            </a:xfrm>
            <a:prstGeom prst="rect">
              <a:avLst/>
            </a:prstGeom>
            <a:noFill/>
          </p:spPr>
          <p:txBody>
            <a:bodyPr wrap="square" lIns="0" tIns="0" rIns="0" bIns="0" rtlCol="0" anchor="ctr">
              <a:noAutofit/>
            </a:bodyPr>
            <a:lstStyle/>
            <a:p>
              <a:pPr algn="ctr">
                <a:defRPr/>
              </a:pPr>
              <a:r>
                <a:rPr lang="en-US" sz="1600" kern="0" dirty="0" smtClean="0">
                  <a:gradFill>
                    <a:gsLst>
                      <a:gs pos="1250">
                        <a:srgbClr val="C02DA2"/>
                      </a:gs>
                      <a:gs pos="100000">
                        <a:srgbClr val="C02DA2"/>
                      </a:gs>
                    </a:gsLst>
                  </a:gradFill>
                  <a:cs typeface="Arial" pitchFamily="34" charset="0"/>
                </a:rPr>
                <a:t>Project starts</a:t>
              </a:r>
            </a:p>
          </p:txBody>
        </p:sp>
      </p:grpSp>
      <p:sp>
        <p:nvSpPr>
          <p:cNvPr id="113" name="Rectangle 112"/>
          <p:cNvSpPr/>
          <p:nvPr/>
        </p:nvSpPr>
        <p:spPr bwMode="auto">
          <a:xfrm flipV="1">
            <a:off x="7802034" y="3547177"/>
            <a:ext cx="1117328" cy="76555"/>
          </a:xfrm>
          <a:prstGeom prst="rect">
            <a:avLst/>
          </a:prstGeom>
          <a:solidFill>
            <a:srgbClr val="C02DA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5" name="Rectangle 114"/>
          <p:cNvSpPr/>
          <p:nvPr/>
        </p:nvSpPr>
        <p:spPr bwMode="auto">
          <a:xfrm flipV="1">
            <a:off x="4648197" y="3547177"/>
            <a:ext cx="1269998" cy="68090"/>
          </a:xfrm>
          <a:prstGeom prst="rect">
            <a:avLst/>
          </a:prstGeom>
          <a:solidFill>
            <a:srgbClr val="C02DA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2" name="Group 11"/>
          <p:cNvGrpSpPr/>
          <p:nvPr/>
        </p:nvGrpSpPr>
        <p:grpSpPr>
          <a:xfrm>
            <a:off x="7425730" y="3400300"/>
            <a:ext cx="399157" cy="1456288"/>
            <a:chOff x="7425730" y="3400300"/>
            <a:chExt cx="399157" cy="1456288"/>
          </a:xfrm>
        </p:grpSpPr>
        <p:sp>
          <p:nvSpPr>
            <p:cNvPr id="95" name="TextBox 94"/>
            <p:cNvSpPr txBox="1"/>
            <p:nvPr/>
          </p:nvSpPr>
          <p:spPr>
            <a:xfrm>
              <a:off x="7425730" y="4532588"/>
              <a:ext cx="399157" cy="324000"/>
            </a:xfrm>
            <a:prstGeom prst="rect">
              <a:avLst/>
            </a:prstGeom>
            <a:noFill/>
          </p:spPr>
          <p:txBody>
            <a:bodyPr wrap="square" lIns="0" tIns="0" rIns="0" bIns="0" rtlCol="0" anchor="ctr">
              <a:noAutofit/>
            </a:bodyPr>
            <a:lstStyle/>
            <a:p>
              <a:pPr algn="ctr">
                <a:defRPr/>
              </a:pPr>
              <a:r>
                <a:rPr lang="en-US" sz="1600" kern="0" dirty="0" smtClean="0">
                  <a:gradFill>
                    <a:gsLst>
                      <a:gs pos="1250">
                        <a:srgbClr val="C02DA2"/>
                      </a:gs>
                      <a:gs pos="100000">
                        <a:srgbClr val="C02DA2"/>
                      </a:gs>
                    </a:gsLst>
                  </a:gradFill>
                  <a:cs typeface="Arial" pitchFamily="34" charset="0"/>
                </a:rPr>
                <a:t>Plan</a:t>
              </a:r>
            </a:p>
          </p:txBody>
        </p:sp>
        <p:grpSp>
          <p:nvGrpSpPr>
            <p:cNvPr id="6" name="Group 5"/>
            <p:cNvGrpSpPr/>
            <p:nvPr/>
          </p:nvGrpSpPr>
          <p:grpSpPr>
            <a:xfrm>
              <a:off x="7442430" y="3400300"/>
              <a:ext cx="365757" cy="1034281"/>
              <a:chOff x="7700039" y="3400300"/>
              <a:chExt cx="365757" cy="1034281"/>
            </a:xfrm>
          </p:grpSpPr>
          <p:cxnSp>
            <p:nvCxnSpPr>
              <p:cNvPr id="94" name="Straight Connector 93"/>
              <p:cNvCxnSpPr/>
              <p:nvPr/>
            </p:nvCxnSpPr>
            <p:spPr>
              <a:xfrm>
                <a:off x="7882917" y="3738831"/>
                <a:ext cx="0" cy="695750"/>
              </a:xfrm>
              <a:prstGeom prst="line">
                <a:avLst/>
              </a:prstGeom>
              <a:ln w="38100" cap="rnd">
                <a:solidFill>
                  <a:srgbClr val="C02DA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96" name="Oval 95"/>
              <p:cNvSpPr/>
              <p:nvPr/>
            </p:nvSpPr>
            <p:spPr bwMode="auto">
              <a:xfrm>
                <a:off x="7700039" y="3400300"/>
                <a:ext cx="365757" cy="365757"/>
              </a:xfrm>
              <a:prstGeom prst="ellipse">
                <a:avLst/>
              </a:prstGeom>
              <a:solidFill>
                <a:schemeClr val="bg1"/>
              </a:solidFill>
              <a:ln w="38100" cmpd="sng">
                <a:solidFill>
                  <a:srgbClr val="C02DA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16" name="Rectangle 115"/>
          <p:cNvSpPr/>
          <p:nvPr/>
        </p:nvSpPr>
        <p:spPr bwMode="auto">
          <a:xfrm flipV="1">
            <a:off x="3232150" y="3547176"/>
            <a:ext cx="1073150" cy="65973"/>
          </a:xfrm>
          <a:prstGeom prst="rect">
            <a:avLst/>
          </a:prstGeom>
          <a:solidFill>
            <a:srgbClr val="C02DA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p:cNvGrpSpPr/>
          <p:nvPr/>
        </p:nvGrpSpPr>
        <p:grpSpPr>
          <a:xfrm>
            <a:off x="3719825" y="3383819"/>
            <a:ext cx="1490857" cy="1506173"/>
            <a:chOff x="3601287" y="3383819"/>
            <a:chExt cx="1490857" cy="1506173"/>
          </a:xfrm>
        </p:grpSpPr>
        <p:sp>
          <p:nvSpPr>
            <p:cNvPr id="101" name="TextBox 100"/>
            <p:cNvSpPr txBox="1"/>
            <p:nvPr/>
          </p:nvSpPr>
          <p:spPr>
            <a:xfrm>
              <a:off x="3601287" y="4565992"/>
              <a:ext cx="1490857" cy="324000"/>
            </a:xfrm>
            <a:prstGeom prst="rect">
              <a:avLst/>
            </a:prstGeom>
            <a:noFill/>
          </p:spPr>
          <p:txBody>
            <a:bodyPr wrap="square" lIns="0" tIns="0" rIns="0" bIns="0" rtlCol="0" anchor="ctr">
              <a:noAutofit/>
            </a:bodyPr>
            <a:lstStyle/>
            <a:p>
              <a:pPr algn="ctr">
                <a:defRPr/>
              </a:pPr>
              <a:r>
                <a:rPr lang="en-US" sz="1600" kern="0" dirty="0" smtClean="0">
                  <a:gradFill>
                    <a:gsLst>
                      <a:gs pos="1250">
                        <a:srgbClr val="C02DA2"/>
                      </a:gs>
                      <a:gs pos="100000">
                        <a:srgbClr val="C02DA2"/>
                      </a:gs>
                    </a:gsLst>
                    <a:lin ang="5400000" scaled="0"/>
                  </a:gradFill>
                  <a:cs typeface="Arial" pitchFamily="34" charset="0"/>
                </a:rPr>
                <a:t>Track progress</a:t>
              </a:r>
            </a:p>
          </p:txBody>
        </p:sp>
        <p:grpSp>
          <p:nvGrpSpPr>
            <p:cNvPr id="4" name="Group 3"/>
            <p:cNvGrpSpPr/>
            <p:nvPr/>
          </p:nvGrpSpPr>
          <p:grpSpPr>
            <a:xfrm>
              <a:off x="4163837" y="3383819"/>
              <a:ext cx="365757" cy="1050762"/>
              <a:chOff x="4709613" y="3383819"/>
              <a:chExt cx="365757" cy="1050762"/>
            </a:xfrm>
          </p:grpSpPr>
          <p:cxnSp>
            <p:nvCxnSpPr>
              <p:cNvPr id="100" name="Straight Connector 99"/>
              <p:cNvCxnSpPr/>
              <p:nvPr/>
            </p:nvCxnSpPr>
            <p:spPr>
              <a:xfrm>
                <a:off x="4892491" y="3738831"/>
                <a:ext cx="0" cy="695750"/>
              </a:xfrm>
              <a:prstGeom prst="line">
                <a:avLst/>
              </a:prstGeom>
              <a:ln w="38100" cap="rnd">
                <a:solidFill>
                  <a:srgbClr val="C02DA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102" name="Oval 101"/>
              <p:cNvSpPr/>
              <p:nvPr/>
            </p:nvSpPr>
            <p:spPr bwMode="auto">
              <a:xfrm>
                <a:off x="4709613" y="3383819"/>
                <a:ext cx="365757" cy="365757"/>
              </a:xfrm>
              <a:prstGeom prst="ellipse">
                <a:avLst/>
              </a:prstGeom>
              <a:solidFill>
                <a:schemeClr val="bg1"/>
              </a:solidFill>
              <a:ln w="38100" cmpd="sng">
                <a:solidFill>
                  <a:srgbClr val="C02DA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06" name="Isosceles Triangle 105"/>
          <p:cNvSpPr/>
          <p:nvPr/>
        </p:nvSpPr>
        <p:spPr bwMode="auto">
          <a:xfrm rot="16200000">
            <a:off x="2768858" y="3359408"/>
            <a:ext cx="510159" cy="439792"/>
          </a:xfrm>
          <a:prstGeom prst="triangle">
            <a:avLst/>
          </a:prstGeom>
          <a:solidFill>
            <a:srgbClr val="BA14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descr="DevOpsGraphic_v6-02.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0" y="203200"/>
            <a:ext cx="1529733" cy="1358900"/>
          </a:xfrm>
          <a:prstGeom prst="rect">
            <a:avLst/>
          </a:prstGeom>
        </p:spPr>
      </p:pic>
    </p:spTree>
    <p:extLst>
      <p:ext uri="{BB962C8B-B14F-4D97-AF65-F5344CB8AC3E}">
        <p14:creationId xmlns:p14="http://schemas.microsoft.com/office/powerpoint/2010/main" val="402505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5400000">
                                      <p:cBhvr>
                                        <p:cTn id="6" dur="1000" fill="hold"/>
                                        <p:tgtEl>
                                          <p:spTgt spid="91"/>
                                        </p:tgtEl>
                                        <p:attrNameLst>
                                          <p:attrName>r</p:attrName>
                                        </p:attrNameLst>
                                      </p:cBhvr>
                                    </p:animRot>
                                  </p:childTnLst>
                                </p:cTn>
                              </p:par>
                              <p:par>
                                <p:cTn id="7" presetID="22" presetClass="entr" presetSubtype="1" fill="hold" grpId="0" nodeType="withEffect">
                                  <p:stCondLst>
                                    <p:cond delay="0"/>
                                  </p:stCondLst>
                                  <p:childTnLst>
                                    <p:set>
                                      <p:cBhvr>
                                        <p:cTn id="8" dur="1" fill="hold">
                                          <p:stCondLst>
                                            <p:cond delay="0"/>
                                          </p:stCondLst>
                                        </p:cTn>
                                        <p:tgtEl>
                                          <p:spTgt spid="105"/>
                                        </p:tgtEl>
                                        <p:attrNameLst>
                                          <p:attrName>style.visibility</p:attrName>
                                        </p:attrNameLst>
                                      </p:cBhvr>
                                      <p:to>
                                        <p:strVal val="visible"/>
                                      </p:to>
                                    </p:set>
                                    <p:animEffect transition="in" filter="wipe(up)">
                                      <p:cBhvr>
                                        <p:cTn id="9" dur="1000"/>
                                        <p:tgtEl>
                                          <p:spTgt spid="105"/>
                                        </p:tgtEl>
                                      </p:cBhvr>
                                    </p:animEffect>
                                  </p:childTnLst>
                                </p:cTn>
                              </p:par>
                              <p:par>
                                <p:cTn id="10" presetID="22" presetClass="entr" presetSubtype="1" fill="hold" grpId="0" nodeType="withEffect">
                                  <p:stCondLst>
                                    <p:cond delay="650"/>
                                  </p:stCondLst>
                                  <p:childTnLst>
                                    <p:set>
                                      <p:cBhvr>
                                        <p:cTn id="11" dur="1" fill="hold">
                                          <p:stCondLst>
                                            <p:cond delay="0"/>
                                          </p:stCondLst>
                                        </p:cTn>
                                        <p:tgtEl>
                                          <p:spTgt spid="122"/>
                                        </p:tgtEl>
                                        <p:attrNameLst>
                                          <p:attrName>style.visibility</p:attrName>
                                        </p:attrNameLst>
                                      </p:cBhvr>
                                      <p:to>
                                        <p:strVal val="visible"/>
                                      </p:to>
                                    </p:set>
                                    <p:animEffect transition="in" filter="wipe(up)">
                                      <p:cBhvr>
                                        <p:cTn id="12" dur="500"/>
                                        <p:tgtEl>
                                          <p:spTgt spid="122"/>
                                        </p:tgtEl>
                                      </p:cBhvr>
                                    </p:animEffect>
                                  </p:childTnLst>
                                </p:cTn>
                              </p:par>
                            </p:childTnLst>
                          </p:cTn>
                        </p:par>
                        <p:par>
                          <p:cTn id="13" fill="hold">
                            <p:stCondLst>
                              <p:cond delay="1150"/>
                            </p:stCondLst>
                            <p:childTnLst>
                              <p:par>
                                <p:cTn id="14" presetID="10" presetClass="entr" presetSubtype="0" fill="hold" nodeType="afterEffect">
                                  <p:stCondLst>
                                    <p:cond delay="50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07"/>
                                        </p:tgtEl>
                                        <p:attrNameLst>
                                          <p:attrName>style.visibility</p:attrName>
                                        </p:attrNameLst>
                                      </p:cBhvr>
                                      <p:to>
                                        <p:strVal val="visible"/>
                                      </p:to>
                                    </p:set>
                                    <p:animEffect transition="in" filter="fade">
                                      <p:cBhvr>
                                        <p:cTn id="19" dur="500"/>
                                        <p:tgtEl>
                                          <p:spTgt spid="107"/>
                                        </p:tgtEl>
                                      </p:cBhvr>
                                    </p:animEffect>
                                  </p:childTnLst>
                                </p:cTn>
                              </p:par>
                            </p:childTnLst>
                          </p:cTn>
                        </p:par>
                        <p:par>
                          <p:cTn id="20" fill="hold">
                            <p:stCondLst>
                              <p:cond delay="2150"/>
                            </p:stCondLst>
                            <p:childTnLst>
                              <p:par>
                                <p:cTn id="21" presetID="10" presetClass="entr" presetSubtype="0" fill="hold" grpId="0" nodeType="afterEffect">
                                  <p:stCondLst>
                                    <p:cond delay="500"/>
                                  </p:stCondLst>
                                  <p:childTnLst>
                                    <p:set>
                                      <p:cBhvr>
                                        <p:cTn id="22" dur="1" fill="hold">
                                          <p:stCondLst>
                                            <p:cond delay="0"/>
                                          </p:stCondLst>
                                        </p:cTn>
                                        <p:tgtEl>
                                          <p:spTgt spid="113"/>
                                        </p:tgtEl>
                                        <p:attrNameLst>
                                          <p:attrName>style.visibility</p:attrName>
                                        </p:attrNameLst>
                                      </p:cBhvr>
                                      <p:to>
                                        <p:strVal val="visible"/>
                                      </p:to>
                                    </p:set>
                                    <p:animEffect transition="in" filter="fade">
                                      <p:cBhvr>
                                        <p:cTn id="23" dur="500"/>
                                        <p:tgtEl>
                                          <p:spTgt spid="113"/>
                                        </p:tgtEl>
                                      </p:cBhvr>
                                    </p:animEffect>
                                  </p:childTnLst>
                                </p:cTn>
                              </p:par>
                              <p:par>
                                <p:cTn id="24" presetID="10" presetClass="entr" presetSubtype="0" fill="hold" nodeType="withEffect">
                                  <p:stCondLst>
                                    <p:cond delay="50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par>
                          <p:cTn id="27" fill="hold">
                            <p:stCondLst>
                              <p:cond delay="3150"/>
                            </p:stCondLst>
                            <p:childTnLst>
                              <p:par>
                                <p:cTn id="28" presetID="10" presetClass="entr" presetSubtype="0" fill="hold" grpId="0" nodeType="afterEffect">
                                  <p:stCondLst>
                                    <p:cond delay="500"/>
                                  </p:stCondLst>
                                  <p:childTnLst>
                                    <p:set>
                                      <p:cBhvr>
                                        <p:cTn id="29" dur="1" fill="hold">
                                          <p:stCondLst>
                                            <p:cond delay="0"/>
                                          </p:stCondLst>
                                        </p:cTn>
                                        <p:tgtEl>
                                          <p:spTgt spid="114"/>
                                        </p:tgtEl>
                                        <p:attrNameLst>
                                          <p:attrName>style.visibility</p:attrName>
                                        </p:attrNameLst>
                                      </p:cBhvr>
                                      <p:to>
                                        <p:strVal val="visible"/>
                                      </p:to>
                                    </p:set>
                                    <p:animEffect transition="in" filter="fade">
                                      <p:cBhvr>
                                        <p:cTn id="30" dur="500"/>
                                        <p:tgtEl>
                                          <p:spTgt spid="114"/>
                                        </p:tgtEl>
                                      </p:cBhvr>
                                    </p:animEffect>
                                  </p:childTnLst>
                                </p:cTn>
                              </p:par>
                              <p:par>
                                <p:cTn id="31" presetID="10" presetClass="entr" presetSubtype="0" fill="hold" nodeType="withEffect">
                                  <p:stCondLst>
                                    <p:cond delay="50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4150"/>
                            </p:stCondLst>
                            <p:childTnLst>
                              <p:par>
                                <p:cTn id="35" presetID="10" presetClass="entr" presetSubtype="0" fill="hold" grpId="0" nodeType="afterEffect">
                                  <p:stCondLst>
                                    <p:cond delay="500"/>
                                  </p:stCondLst>
                                  <p:childTnLst>
                                    <p:set>
                                      <p:cBhvr>
                                        <p:cTn id="36" dur="1" fill="hold">
                                          <p:stCondLst>
                                            <p:cond delay="0"/>
                                          </p:stCondLst>
                                        </p:cTn>
                                        <p:tgtEl>
                                          <p:spTgt spid="115"/>
                                        </p:tgtEl>
                                        <p:attrNameLst>
                                          <p:attrName>style.visibility</p:attrName>
                                        </p:attrNameLst>
                                      </p:cBhvr>
                                      <p:to>
                                        <p:strVal val="visible"/>
                                      </p:to>
                                    </p:set>
                                    <p:animEffect transition="in" filter="fade">
                                      <p:cBhvr>
                                        <p:cTn id="37" dur="500"/>
                                        <p:tgtEl>
                                          <p:spTgt spid="115"/>
                                        </p:tgtEl>
                                      </p:cBhvr>
                                    </p:animEffect>
                                  </p:childTnLst>
                                </p:cTn>
                              </p:par>
                              <p:par>
                                <p:cTn id="38" presetID="10" presetClass="entr" presetSubtype="0" fill="hold" nodeType="withEffect">
                                  <p:stCondLst>
                                    <p:cond delay="50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par>
                          <p:cTn id="41" fill="hold">
                            <p:stCondLst>
                              <p:cond delay="5150"/>
                            </p:stCondLst>
                            <p:childTnLst>
                              <p:par>
                                <p:cTn id="42" presetID="10" presetClass="entr" presetSubtype="0" fill="hold" grpId="0" nodeType="afterEffect">
                                  <p:stCondLst>
                                    <p:cond delay="500"/>
                                  </p:stCondLst>
                                  <p:childTnLst>
                                    <p:set>
                                      <p:cBhvr>
                                        <p:cTn id="43" dur="1" fill="hold">
                                          <p:stCondLst>
                                            <p:cond delay="0"/>
                                          </p:stCondLst>
                                        </p:cTn>
                                        <p:tgtEl>
                                          <p:spTgt spid="116"/>
                                        </p:tgtEl>
                                        <p:attrNameLst>
                                          <p:attrName>style.visibility</p:attrName>
                                        </p:attrNameLst>
                                      </p:cBhvr>
                                      <p:to>
                                        <p:strVal val="visible"/>
                                      </p:to>
                                    </p:set>
                                    <p:animEffect transition="in" filter="fade">
                                      <p:cBhvr>
                                        <p:cTn id="44" dur="500"/>
                                        <p:tgtEl>
                                          <p:spTgt spid="116"/>
                                        </p:tgtEl>
                                      </p:cBhvr>
                                    </p:animEffect>
                                  </p:childTnLst>
                                </p:cTn>
                              </p:par>
                              <p:par>
                                <p:cTn id="45" presetID="10" presetClass="entr" presetSubtype="0" fill="hold" grpId="0" nodeType="withEffect">
                                  <p:stCondLst>
                                    <p:cond delay="500"/>
                                  </p:stCondLst>
                                  <p:childTnLst>
                                    <p:set>
                                      <p:cBhvr>
                                        <p:cTn id="46" dur="1" fill="hold">
                                          <p:stCondLst>
                                            <p:cond delay="0"/>
                                          </p:stCondLst>
                                        </p:cTn>
                                        <p:tgtEl>
                                          <p:spTgt spid="106"/>
                                        </p:tgtEl>
                                        <p:attrNameLst>
                                          <p:attrName>style.visibility</p:attrName>
                                        </p:attrNameLst>
                                      </p:cBhvr>
                                      <p:to>
                                        <p:strVal val="visible"/>
                                      </p:to>
                                    </p:set>
                                    <p:animEffect transition="in" filter="fade">
                                      <p:cBhvr>
                                        <p:cTn id="47" dur="500"/>
                                        <p:tgtEl>
                                          <p:spTgt spid="106"/>
                                        </p:tgtEl>
                                      </p:cBhvr>
                                    </p:animEffect>
                                  </p:childTnLst>
                                </p:cTn>
                              </p:par>
                              <p:par>
                                <p:cTn id="48" presetID="10" presetClass="entr" presetSubtype="0" fill="hold" grpId="0" nodeType="withEffect">
                                  <p:stCondLst>
                                    <p:cond delay="500"/>
                                  </p:stCondLst>
                                  <p:childTnLst>
                                    <p:set>
                                      <p:cBhvr>
                                        <p:cTn id="49" dur="1" fill="hold">
                                          <p:stCondLst>
                                            <p:cond delay="0"/>
                                          </p:stCondLst>
                                        </p:cTn>
                                        <p:tgtEl>
                                          <p:spTgt spid="103"/>
                                        </p:tgtEl>
                                        <p:attrNameLst>
                                          <p:attrName>style.visibility</p:attrName>
                                        </p:attrNameLst>
                                      </p:cBhvr>
                                      <p:to>
                                        <p:strVal val="visible"/>
                                      </p:to>
                                    </p:set>
                                    <p:animEffect transition="in" filter="fade">
                                      <p:cBhvr>
                                        <p:cTn id="5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14" grpId="0" animBg="1"/>
      <p:bldP spid="103" grpId="0"/>
      <p:bldP spid="122" grpId="0" animBg="1"/>
      <p:bldP spid="107" grpId="0" animBg="1"/>
      <p:bldP spid="113" grpId="0" animBg="1"/>
      <p:bldP spid="115" grpId="0" animBg="1"/>
      <p:bldP spid="116" grpId="0" animBg="1"/>
      <p:bldP spid="10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47663" y="3781139"/>
            <a:ext cx="4856458" cy="1569660"/>
          </a:xfrm>
        </p:spPr>
        <p:txBody>
          <a:bodyPr/>
          <a:lstStyle/>
          <a:p>
            <a:r>
              <a:rPr lang="en-US" dirty="0"/>
              <a:t>Kanban with </a:t>
            </a:r>
            <a:br>
              <a:rPr lang="en-US" dirty="0"/>
            </a:br>
            <a:r>
              <a:rPr lang="en-US" dirty="0"/>
              <a:t>Visual Studio Online</a:t>
            </a:r>
          </a:p>
        </p:txBody>
      </p:sp>
    </p:spTree>
    <p:extLst>
      <p:ext uri="{BB962C8B-B14F-4D97-AF65-F5344CB8AC3E}">
        <p14:creationId xmlns:p14="http://schemas.microsoft.com/office/powerpoint/2010/main" val="363886566"/>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rot="16200000" flipV="1">
            <a:off x="5340757" y="4331690"/>
            <a:ext cx="4716000" cy="720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8" name="Isosceles Triangle 37"/>
          <p:cNvSpPr/>
          <p:nvPr/>
        </p:nvSpPr>
        <p:spPr bwMode="auto">
          <a:xfrm rot="10800000">
            <a:off x="7442459" y="6445510"/>
            <a:ext cx="510159" cy="439792"/>
          </a:xfrm>
          <a:prstGeom prst="triangle">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35" name="Picture 34"/>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44308" y="-2353422"/>
            <a:ext cx="4449971" cy="4450143"/>
          </a:xfrm>
          <a:prstGeom prst="rect">
            <a:avLst/>
          </a:prstGeom>
        </p:spPr>
      </p:pic>
      <p:sp>
        <p:nvSpPr>
          <p:cNvPr id="36" name="Freeform 9"/>
          <p:cNvSpPr>
            <a:spLocks/>
          </p:cNvSpPr>
          <p:nvPr/>
        </p:nvSpPr>
        <p:spPr bwMode="auto">
          <a:xfrm>
            <a:off x="5364189" y="-128723"/>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4" name="Rectangle 43"/>
          <p:cNvSpPr/>
          <p:nvPr/>
        </p:nvSpPr>
        <p:spPr bwMode="auto">
          <a:xfrm rot="5400000" flipV="1">
            <a:off x="7533043" y="6256693"/>
            <a:ext cx="330373" cy="72147"/>
          </a:xfrm>
          <a:prstGeom prst="rect">
            <a:avLst/>
          </a:prstGeom>
          <a:solidFill>
            <a:srgbClr val="BA14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p:nvSpPr>
        <p:spPr bwMode="auto">
          <a:xfrm rot="5400000" flipV="1">
            <a:off x="7494942" y="5539143"/>
            <a:ext cx="406574" cy="72148"/>
          </a:xfrm>
          <a:prstGeom prst="rect">
            <a:avLst/>
          </a:prstGeom>
          <a:solidFill>
            <a:srgbClr val="BA14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bwMode="auto">
          <a:xfrm rot="5400000" flipV="1">
            <a:off x="7501291" y="4777141"/>
            <a:ext cx="393875" cy="72149"/>
          </a:xfrm>
          <a:prstGeom prst="rect">
            <a:avLst/>
          </a:prstGeom>
          <a:solidFill>
            <a:srgbClr val="BA14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rot="5400000" flipV="1">
            <a:off x="7491765" y="4018316"/>
            <a:ext cx="412926" cy="72150"/>
          </a:xfrm>
          <a:prstGeom prst="rect">
            <a:avLst/>
          </a:prstGeom>
          <a:solidFill>
            <a:srgbClr val="BA14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rot="5400000" flipV="1">
            <a:off x="7494938" y="3265839"/>
            <a:ext cx="406577" cy="72151"/>
          </a:xfrm>
          <a:prstGeom prst="rect">
            <a:avLst/>
          </a:prstGeom>
          <a:solidFill>
            <a:srgbClr val="BA14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rot="5400000" flipV="1">
            <a:off x="7482238" y="2503839"/>
            <a:ext cx="431978" cy="72152"/>
          </a:xfrm>
          <a:prstGeom prst="rect">
            <a:avLst/>
          </a:prstGeom>
          <a:solidFill>
            <a:srgbClr val="BA14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p:cNvGrpSpPr/>
          <p:nvPr/>
        </p:nvGrpSpPr>
        <p:grpSpPr>
          <a:xfrm>
            <a:off x="7517716" y="2734211"/>
            <a:ext cx="2367248" cy="365757"/>
            <a:chOff x="7474852" y="2819939"/>
            <a:chExt cx="2367248" cy="365757"/>
          </a:xfrm>
        </p:grpSpPr>
        <p:cxnSp>
          <p:nvCxnSpPr>
            <p:cNvPr id="24" name="Straight Connector 23"/>
            <p:cNvCxnSpPr/>
            <p:nvPr/>
          </p:nvCxnSpPr>
          <p:spPr>
            <a:xfrm rot="16200000">
              <a:off x="8269160" y="2654943"/>
              <a:ext cx="0" cy="695750"/>
            </a:xfrm>
            <a:prstGeom prst="line">
              <a:avLst/>
            </a:prstGeom>
            <a:ln w="38100" cap="rnd">
              <a:solidFill>
                <a:srgbClr val="CA2424"/>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792706" y="2840817"/>
              <a:ext cx="1049394" cy="324000"/>
            </a:xfrm>
            <a:prstGeom prst="rect">
              <a:avLst/>
            </a:prstGeom>
            <a:noFill/>
          </p:spPr>
          <p:txBody>
            <a:bodyPr wrap="square" lIns="0" tIns="0" rIns="0" bIns="0" rtlCol="0" anchor="ctr" anchorCtr="0">
              <a:noAutofit/>
            </a:bodyPr>
            <a:lstStyle/>
            <a:p>
              <a:pPr>
                <a:defRPr/>
              </a:pPr>
              <a:r>
                <a:rPr lang="en-US" sz="1600" kern="0" dirty="0" smtClean="0">
                  <a:gradFill>
                    <a:gsLst>
                      <a:gs pos="1250">
                        <a:schemeClr val="accent2"/>
                      </a:gs>
                      <a:gs pos="100000">
                        <a:schemeClr val="accent2"/>
                      </a:gs>
                    </a:gsLst>
                  </a:gradFill>
                  <a:cs typeface="Arial" pitchFamily="34" charset="0"/>
                </a:rPr>
                <a:t>Write Code</a:t>
              </a:r>
            </a:p>
          </p:txBody>
        </p:sp>
        <p:sp>
          <p:nvSpPr>
            <p:cNvPr id="26" name="Oval 25"/>
            <p:cNvSpPr/>
            <p:nvPr/>
          </p:nvSpPr>
          <p:spPr bwMode="auto">
            <a:xfrm rot="16200000">
              <a:off x="7474852" y="2819939"/>
              <a:ext cx="365757" cy="365757"/>
            </a:xfrm>
            <a:prstGeom prst="ellipse">
              <a:avLst/>
            </a:prstGeom>
            <a:solidFill>
              <a:schemeClr val="bg1"/>
            </a:solidFill>
            <a:ln w="38100" cmpd="sng">
              <a:solidFill>
                <a:srgbClr val="C9242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1" name="Group 10"/>
          <p:cNvGrpSpPr/>
          <p:nvPr/>
        </p:nvGrpSpPr>
        <p:grpSpPr>
          <a:xfrm>
            <a:off x="5645010" y="3493437"/>
            <a:ext cx="2238463" cy="365757"/>
            <a:chOff x="5602146" y="3575467"/>
            <a:chExt cx="2238463" cy="365757"/>
          </a:xfrm>
        </p:grpSpPr>
        <p:cxnSp>
          <p:nvCxnSpPr>
            <p:cNvPr id="27" name="Straight Connector 26"/>
            <p:cNvCxnSpPr/>
            <p:nvPr/>
          </p:nvCxnSpPr>
          <p:spPr>
            <a:xfrm rot="5400000" flipH="1">
              <a:off x="7211738" y="3410470"/>
              <a:ext cx="0" cy="695750"/>
            </a:xfrm>
            <a:prstGeom prst="line">
              <a:avLst/>
            </a:prstGeom>
            <a:ln w="38100" cap="rnd">
              <a:solidFill>
                <a:srgbClr val="CA2424"/>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auto">
            <a:xfrm rot="16200000">
              <a:off x="7474852" y="3575467"/>
              <a:ext cx="365757" cy="365757"/>
            </a:xfrm>
            <a:prstGeom prst="ellipse">
              <a:avLst/>
            </a:prstGeom>
            <a:solidFill>
              <a:schemeClr val="bg1"/>
            </a:solidFill>
            <a:ln w="38100" cmpd="sng">
              <a:solidFill>
                <a:srgbClr val="C9242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p:cNvSpPr txBox="1"/>
            <p:nvPr/>
          </p:nvSpPr>
          <p:spPr>
            <a:xfrm>
              <a:off x="5602146" y="3584770"/>
              <a:ext cx="1103391" cy="324000"/>
            </a:xfrm>
            <a:prstGeom prst="rect">
              <a:avLst/>
            </a:prstGeom>
            <a:noFill/>
          </p:spPr>
          <p:txBody>
            <a:bodyPr wrap="square" lIns="0" tIns="0" rIns="0" bIns="0" rtlCol="0" anchor="ctr" anchorCtr="0">
              <a:noAutofit/>
            </a:bodyPr>
            <a:lstStyle/>
            <a:p>
              <a:pPr algn="r">
                <a:defRPr/>
              </a:pPr>
              <a:r>
                <a:rPr lang="en-US" sz="1600" kern="0" dirty="0" smtClean="0">
                  <a:gradFill>
                    <a:gsLst>
                      <a:gs pos="1250">
                        <a:schemeClr val="accent2"/>
                      </a:gs>
                      <a:gs pos="100000">
                        <a:schemeClr val="accent2"/>
                      </a:gs>
                    </a:gsLst>
                  </a:gradFill>
                  <a:cs typeface="Arial" pitchFamily="34" charset="0"/>
                </a:rPr>
                <a:t>Unit Testing</a:t>
              </a:r>
            </a:p>
          </p:txBody>
        </p:sp>
      </p:grpSp>
      <p:sp>
        <p:nvSpPr>
          <p:cNvPr id="30" name="Oval 29"/>
          <p:cNvSpPr/>
          <p:nvPr/>
        </p:nvSpPr>
        <p:spPr bwMode="auto">
          <a:xfrm>
            <a:off x="7526152" y="1955800"/>
            <a:ext cx="355600" cy="355600"/>
          </a:xfrm>
          <a:prstGeom prst="ellipse">
            <a:avLst/>
          </a:prstGeom>
          <a:solidFill>
            <a:srgbClr val="BA141A"/>
          </a:solidFill>
          <a:ln w="76200">
            <a:solidFill>
              <a:srgbClr val="BA141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8000" tIns="146304" rIns="182880" bIns="108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solidFill>
                  <a:srgbClr val="FFFFFF"/>
                </a:solidFill>
                <a:latin typeface="Segoe UI Light"/>
                <a:ea typeface="Segoe UI" pitchFamily="34" charset="0"/>
                <a:cs typeface="Segoe UI" pitchFamily="34" charset="0"/>
              </a:rPr>
              <a:t>2</a:t>
            </a:r>
          </a:p>
        </p:txBody>
      </p:sp>
      <p:grpSp>
        <p:nvGrpSpPr>
          <p:cNvPr id="8" name="Group 7"/>
          <p:cNvGrpSpPr/>
          <p:nvPr/>
        </p:nvGrpSpPr>
        <p:grpSpPr>
          <a:xfrm>
            <a:off x="6246894" y="5011889"/>
            <a:ext cx="1636579" cy="365757"/>
            <a:chOff x="6204030" y="5095127"/>
            <a:chExt cx="1636579" cy="365757"/>
          </a:xfrm>
        </p:grpSpPr>
        <p:cxnSp>
          <p:nvCxnSpPr>
            <p:cNvPr id="31" name="Straight Connector 30"/>
            <p:cNvCxnSpPr/>
            <p:nvPr/>
          </p:nvCxnSpPr>
          <p:spPr>
            <a:xfrm rot="5400000" flipH="1">
              <a:off x="7211738" y="4930130"/>
              <a:ext cx="0" cy="695750"/>
            </a:xfrm>
            <a:prstGeom prst="line">
              <a:avLst/>
            </a:prstGeom>
            <a:ln w="38100" cap="rnd">
              <a:solidFill>
                <a:srgbClr val="CA2424"/>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32" name="Oval 31"/>
            <p:cNvSpPr/>
            <p:nvPr/>
          </p:nvSpPr>
          <p:spPr bwMode="auto">
            <a:xfrm rot="16200000">
              <a:off x="7474852" y="5095127"/>
              <a:ext cx="365757" cy="365757"/>
            </a:xfrm>
            <a:prstGeom prst="ellipse">
              <a:avLst/>
            </a:prstGeom>
            <a:solidFill>
              <a:schemeClr val="bg1"/>
            </a:solidFill>
            <a:ln w="38100" cmpd="sng">
              <a:solidFill>
                <a:srgbClr val="C9242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p:cNvSpPr txBox="1"/>
            <p:nvPr/>
          </p:nvSpPr>
          <p:spPr>
            <a:xfrm>
              <a:off x="6204030" y="5154894"/>
              <a:ext cx="501507" cy="246221"/>
            </a:xfrm>
            <a:prstGeom prst="rect">
              <a:avLst/>
            </a:prstGeom>
            <a:noFill/>
          </p:spPr>
          <p:txBody>
            <a:bodyPr wrap="square" lIns="0" tIns="0" rIns="0" bIns="0" rtlCol="0" anchor="ctr" anchorCtr="0">
              <a:spAutoFit/>
            </a:bodyPr>
            <a:lstStyle/>
            <a:p>
              <a:pPr algn="r">
                <a:defRPr/>
              </a:pPr>
              <a:r>
                <a:rPr lang="en-US" sz="1600" kern="0" dirty="0" smtClean="0">
                  <a:gradFill>
                    <a:gsLst>
                      <a:gs pos="1250">
                        <a:schemeClr val="accent2"/>
                      </a:gs>
                      <a:gs pos="100000">
                        <a:schemeClr val="accent2"/>
                      </a:gs>
                    </a:gsLst>
                  </a:gradFill>
                  <a:cs typeface="Arial" pitchFamily="34" charset="0"/>
                </a:rPr>
                <a:t>Build</a:t>
              </a:r>
            </a:p>
          </p:txBody>
        </p:sp>
      </p:grpSp>
      <p:grpSp>
        <p:nvGrpSpPr>
          <p:cNvPr id="6" name="Group 5"/>
          <p:cNvGrpSpPr/>
          <p:nvPr/>
        </p:nvGrpSpPr>
        <p:grpSpPr>
          <a:xfrm>
            <a:off x="7517716" y="4252663"/>
            <a:ext cx="2803468" cy="365757"/>
            <a:chOff x="7474852" y="4332280"/>
            <a:chExt cx="2803468" cy="365757"/>
          </a:xfrm>
        </p:grpSpPr>
        <p:cxnSp>
          <p:nvCxnSpPr>
            <p:cNvPr id="16" name="Straight Connector 15"/>
            <p:cNvCxnSpPr/>
            <p:nvPr/>
          </p:nvCxnSpPr>
          <p:spPr>
            <a:xfrm rot="16200000">
              <a:off x="8269160" y="4167284"/>
              <a:ext cx="0" cy="695750"/>
            </a:xfrm>
            <a:prstGeom prst="line">
              <a:avLst/>
            </a:prstGeom>
            <a:ln w="38100" cap="rnd">
              <a:solidFill>
                <a:srgbClr val="CA2424"/>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792706" y="4333150"/>
              <a:ext cx="1485614" cy="364016"/>
            </a:xfrm>
            <a:prstGeom prst="rect">
              <a:avLst/>
            </a:prstGeom>
            <a:noFill/>
          </p:spPr>
          <p:txBody>
            <a:bodyPr wrap="square" lIns="0" tIns="0" rIns="0" bIns="0" rtlCol="0" anchor="ctr" anchorCtr="0">
              <a:noAutofit/>
            </a:bodyPr>
            <a:lstStyle/>
            <a:p>
              <a:pPr>
                <a:defRPr/>
              </a:pPr>
              <a:r>
                <a:rPr lang="en-US" sz="1600" kern="0" dirty="0" smtClean="0">
                  <a:gradFill>
                    <a:gsLst>
                      <a:gs pos="1250">
                        <a:schemeClr val="accent2"/>
                      </a:gs>
                      <a:gs pos="100000">
                        <a:schemeClr val="accent2"/>
                      </a:gs>
                    </a:gsLst>
                  </a:gradFill>
                  <a:cs typeface="Arial" pitchFamily="34" charset="0"/>
                </a:rPr>
                <a:t>Version Control</a:t>
              </a:r>
            </a:p>
          </p:txBody>
        </p:sp>
        <p:sp>
          <p:nvSpPr>
            <p:cNvPr id="18" name="Oval 17"/>
            <p:cNvSpPr/>
            <p:nvPr/>
          </p:nvSpPr>
          <p:spPr bwMode="auto">
            <a:xfrm rot="16200000">
              <a:off x="7474852" y="4332280"/>
              <a:ext cx="365757" cy="365757"/>
            </a:xfrm>
            <a:prstGeom prst="ellipse">
              <a:avLst/>
            </a:prstGeom>
            <a:solidFill>
              <a:schemeClr val="bg1"/>
            </a:solidFill>
            <a:ln w="38100" cmpd="sng">
              <a:solidFill>
                <a:srgbClr val="C9242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7" name="Group 6"/>
          <p:cNvGrpSpPr/>
          <p:nvPr/>
        </p:nvGrpSpPr>
        <p:grpSpPr>
          <a:xfrm>
            <a:off x="7517716" y="5771113"/>
            <a:ext cx="3034961" cy="365757"/>
            <a:chOff x="7474852" y="5856841"/>
            <a:chExt cx="3034961" cy="365757"/>
          </a:xfrm>
        </p:grpSpPr>
        <p:cxnSp>
          <p:nvCxnSpPr>
            <p:cNvPr id="19" name="Straight Connector 18"/>
            <p:cNvCxnSpPr/>
            <p:nvPr/>
          </p:nvCxnSpPr>
          <p:spPr>
            <a:xfrm rot="16200000">
              <a:off x="8268286" y="5691845"/>
              <a:ext cx="0" cy="695750"/>
            </a:xfrm>
            <a:prstGeom prst="line">
              <a:avLst/>
            </a:prstGeom>
            <a:ln w="38100" cap="rnd">
              <a:solidFill>
                <a:srgbClr val="CA2424"/>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8804281" y="5877719"/>
              <a:ext cx="1705532" cy="324000"/>
            </a:xfrm>
            <a:prstGeom prst="rect">
              <a:avLst/>
            </a:prstGeom>
            <a:noFill/>
          </p:spPr>
          <p:txBody>
            <a:bodyPr wrap="square" lIns="0" tIns="0" rIns="0" bIns="0" rtlCol="0" anchor="ctr" anchorCtr="0">
              <a:noAutofit/>
            </a:bodyPr>
            <a:lstStyle/>
            <a:p>
              <a:pPr>
                <a:defRPr/>
              </a:pPr>
              <a:r>
                <a:rPr lang="en-US" sz="1600" kern="0" dirty="0" smtClean="0">
                  <a:gradFill>
                    <a:gsLst>
                      <a:gs pos="1250">
                        <a:schemeClr val="accent2"/>
                      </a:gs>
                      <a:gs pos="100000">
                        <a:schemeClr val="accent2"/>
                      </a:gs>
                    </a:gsLst>
                  </a:gradFill>
                  <a:cs typeface="Arial" pitchFamily="34" charset="0"/>
                </a:rPr>
                <a:t>Build Verification</a:t>
              </a:r>
            </a:p>
          </p:txBody>
        </p:sp>
        <p:sp>
          <p:nvSpPr>
            <p:cNvPr id="22" name="Oval 21"/>
            <p:cNvSpPr/>
            <p:nvPr/>
          </p:nvSpPr>
          <p:spPr bwMode="auto">
            <a:xfrm rot="16200000">
              <a:off x="7474852" y="5856841"/>
              <a:ext cx="365757" cy="365757"/>
            </a:xfrm>
            <a:prstGeom prst="ellipse">
              <a:avLst/>
            </a:prstGeom>
            <a:solidFill>
              <a:schemeClr val="bg1"/>
            </a:solidFill>
            <a:ln w="38100" cmpd="sng">
              <a:solidFill>
                <a:srgbClr val="C9242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4" name="Rectangle 3"/>
          <p:cNvSpPr/>
          <p:nvPr/>
        </p:nvSpPr>
        <p:spPr>
          <a:xfrm>
            <a:off x="6251966" y="6380826"/>
            <a:ext cx="1157689" cy="461665"/>
          </a:xfrm>
          <a:prstGeom prst="rect">
            <a:avLst/>
          </a:prstGeom>
        </p:spPr>
        <p:txBody>
          <a:bodyPr wrap="none">
            <a:spAutoFit/>
          </a:bodyPr>
          <a:lstStyle/>
          <a:p>
            <a:r>
              <a:rPr lang="en-US" sz="2400" kern="0" dirty="0" smtClean="0">
                <a:gradFill>
                  <a:gsLst>
                    <a:gs pos="1250">
                      <a:schemeClr val="accent1"/>
                    </a:gs>
                    <a:gs pos="100000">
                      <a:schemeClr val="accent1"/>
                    </a:gs>
                  </a:gsLst>
                  <a:lin ang="0" scaled="0"/>
                </a:gradFill>
                <a:latin typeface="Segoe UI Light"/>
                <a:cs typeface="Arial" pitchFamily="34" charset="0"/>
              </a:rPr>
              <a:t>Release</a:t>
            </a:r>
            <a:endParaRPr lang="en-US" dirty="0">
              <a:gradFill>
                <a:gsLst>
                  <a:gs pos="1250">
                    <a:schemeClr val="accent1"/>
                  </a:gs>
                  <a:gs pos="100000">
                    <a:schemeClr val="accent1"/>
                  </a:gs>
                </a:gsLst>
                <a:lin ang="0" scaled="0"/>
              </a:gradFill>
            </a:endParaRPr>
          </a:p>
        </p:txBody>
      </p:sp>
      <p:sp>
        <p:nvSpPr>
          <p:cNvPr id="46" name="TextBox 45"/>
          <p:cNvSpPr txBox="1"/>
          <p:nvPr/>
        </p:nvSpPr>
        <p:spPr>
          <a:xfrm>
            <a:off x="1072465" y="1474093"/>
            <a:ext cx="4988609" cy="830997"/>
          </a:xfrm>
          <a:prstGeom prst="rect">
            <a:avLst/>
          </a:prstGeom>
          <a:noFill/>
        </p:spPr>
        <p:txBody>
          <a:bodyPr wrap="square" rtlCol="0">
            <a:spAutoFit/>
          </a:bodyPr>
          <a:lstStyle/>
          <a:p>
            <a:pPr>
              <a:defRPr/>
            </a:pPr>
            <a:r>
              <a:rPr lang="en-US" sz="2400" kern="0" spc="20" dirty="0">
                <a:solidFill>
                  <a:srgbClr val="404040"/>
                </a:solidFill>
                <a:latin typeface="Segoe UI Light"/>
                <a:cs typeface="Arial" pitchFamily="34" charset="0"/>
              </a:rPr>
              <a:t>Once the iteration starts, developers turn great ideas into </a:t>
            </a:r>
            <a:r>
              <a:rPr lang="en-US" sz="2400" kern="0" spc="20" dirty="0" smtClean="0">
                <a:solidFill>
                  <a:srgbClr val="404040"/>
                </a:solidFill>
                <a:latin typeface="Segoe UI Light"/>
                <a:cs typeface="Arial" pitchFamily="34" charset="0"/>
              </a:rPr>
              <a:t>features…</a:t>
            </a:r>
            <a:endParaRPr lang="en-US" sz="2400" kern="0" spc="20" dirty="0">
              <a:solidFill>
                <a:srgbClr val="404040"/>
              </a:solidFill>
              <a:latin typeface="Segoe UI Light"/>
              <a:cs typeface="Arial" pitchFamily="34" charset="0"/>
            </a:endParaRPr>
          </a:p>
        </p:txBody>
      </p:sp>
      <p:sp>
        <p:nvSpPr>
          <p:cNvPr id="47" name="Title 18"/>
          <p:cNvSpPr txBox="1">
            <a:spLocks/>
          </p:cNvSpPr>
          <p:nvPr/>
        </p:nvSpPr>
        <p:spPr>
          <a:xfrm>
            <a:off x="972820" y="728697"/>
            <a:ext cx="11020884" cy="917575"/>
          </a:xfrm>
          <a:prstGeom prst="rect">
            <a:avLst/>
          </a:prstGeom>
          <a:ln>
            <a:noFill/>
          </a:ln>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dirty="0">
                <a:gradFill>
                  <a:gsLst>
                    <a:gs pos="1250">
                      <a:schemeClr val="accent2"/>
                    </a:gs>
                    <a:gs pos="100000">
                      <a:schemeClr val="accent2"/>
                    </a:gs>
                  </a:gsLst>
                  <a:lin ang="0" scaled="0"/>
                </a:gradFill>
              </a:rPr>
              <a:t>Develop</a:t>
            </a:r>
            <a:r>
              <a:rPr spc="-210" dirty="0">
                <a:gradFill>
                  <a:gsLst>
                    <a:gs pos="1250">
                      <a:schemeClr val="accent2"/>
                    </a:gs>
                    <a:gs pos="100000">
                      <a:schemeClr val="accent2"/>
                    </a:gs>
                  </a:gsLst>
                  <a:lin ang="0" scaled="0"/>
                </a:gradFill>
              </a:rPr>
              <a:t> + </a:t>
            </a:r>
            <a:r>
              <a:rPr dirty="0">
                <a:gradFill>
                  <a:gsLst>
                    <a:gs pos="1250">
                      <a:schemeClr val="accent2"/>
                    </a:gs>
                    <a:gs pos="100000">
                      <a:schemeClr val="accent2"/>
                    </a:gs>
                  </a:gsLst>
                  <a:lin ang="0" scaled="0"/>
                </a:gradFill>
              </a:rPr>
              <a:t>Test</a:t>
            </a:r>
          </a:p>
        </p:txBody>
      </p:sp>
      <p:sp>
        <p:nvSpPr>
          <p:cNvPr id="37" name="Isosceles Triangle 36"/>
          <p:cNvSpPr/>
          <p:nvPr/>
        </p:nvSpPr>
        <p:spPr bwMode="auto">
          <a:xfrm rot="10800000">
            <a:off x="7445627" y="6435983"/>
            <a:ext cx="510159" cy="439792"/>
          </a:xfrm>
          <a:prstGeom prst="triangle">
            <a:avLst/>
          </a:prstGeom>
          <a:solidFill>
            <a:srgbClr val="3D85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descr="DevOpsGraphic_v6-08.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00" y="622300"/>
            <a:ext cx="1458250" cy="1295400"/>
          </a:xfrm>
          <a:prstGeom prst="rect">
            <a:avLst/>
          </a:prstGeom>
        </p:spPr>
      </p:pic>
    </p:spTree>
    <p:extLst>
      <p:ext uri="{BB962C8B-B14F-4D97-AF65-F5344CB8AC3E}">
        <p14:creationId xmlns:p14="http://schemas.microsoft.com/office/powerpoint/2010/main" val="297530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5400000">
                                      <p:cBhvr>
                                        <p:cTn id="6" dur="1000" fill="hold"/>
                                        <p:tgtEl>
                                          <p:spTgt spid="35"/>
                                        </p:tgtEl>
                                        <p:attrNameLst>
                                          <p:attrName>r</p:attrName>
                                        </p:attrNameLst>
                                      </p:cBhvr>
                                    </p:animRot>
                                  </p:childTnLst>
                                </p:cTn>
                              </p:par>
                              <p:par>
                                <p:cTn id="7" presetID="22" presetClass="entr" presetSubtype="1"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animEffect transition="in" filter="wipe(up)">
                                      <p:cBhvr>
                                        <p:cTn id="9" dur="500"/>
                                        <p:tgtEl>
                                          <p:spTgt spid="36"/>
                                        </p:tgtEl>
                                      </p:cBhvr>
                                    </p:animEffect>
                                  </p:childTnLst>
                                </p:cTn>
                              </p:par>
                              <p:par>
                                <p:cTn id="10" presetID="22" presetClass="entr" presetSubtype="1"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up)">
                                      <p:cBhvr>
                                        <p:cTn id="12" dur="500"/>
                                        <p:tgtEl>
                                          <p:spTgt spid="30"/>
                                        </p:tgtEl>
                                      </p:cBhvr>
                                    </p:animEffect>
                                  </p:childTnLst>
                                </p:cTn>
                              </p:par>
                            </p:childTnLst>
                          </p:cTn>
                        </p:par>
                        <p:par>
                          <p:cTn id="13" fill="hold">
                            <p:stCondLst>
                              <p:cond delay="1000"/>
                            </p:stCondLst>
                            <p:childTnLst>
                              <p:par>
                                <p:cTn id="14" presetID="10" presetClass="entr" presetSubtype="0" fill="hold" grpId="0" nodeType="afterEffect">
                                  <p:stCondLst>
                                    <p:cond delay="50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2000"/>
                            </p:stCondLst>
                            <p:childTnLst>
                              <p:par>
                                <p:cTn id="21" presetID="10" presetClass="entr" presetSubtype="0" fill="hold" grpId="0" nodeType="afterEffect">
                                  <p:stCondLst>
                                    <p:cond delay="50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par>
                                <p:cTn id="24" presetID="10" presetClass="entr" presetSubtype="0" fill="hold" nodeType="withEffect">
                                  <p:stCondLst>
                                    <p:cond delay="50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par>
                          <p:cTn id="27" fill="hold">
                            <p:stCondLst>
                              <p:cond delay="3000"/>
                            </p:stCondLst>
                            <p:childTnLst>
                              <p:par>
                                <p:cTn id="28" presetID="10" presetClass="entr" presetSubtype="0" fill="hold" grpId="0" nodeType="afterEffect">
                                  <p:stCondLst>
                                    <p:cond delay="50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nodeType="withEffect">
                                  <p:stCondLst>
                                    <p:cond delay="50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par>
                          <p:cTn id="34" fill="hold">
                            <p:stCondLst>
                              <p:cond delay="4000"/>
                            </p:stCondLst>
                            <p:childTnLst>
                              <p:par>
                                <p:cTn id="35" presetID="10" presetClass="entr" presetSubtype="0" fill="hold" grpId="0" nodeType="afterEffect">
                                  <p:stCondLst>
                                    <p:cond delay="50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par>
                                <p:cTn id="38" presetID="10" presetClass="entr" presetSubtype="0" fill="hold" nodeType="withEffect">
                                  <p:stCondLst>
                                    <p:cond delay="50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par>
                          <p:cTn id="41" fill="hold">
                            <p:stCondLst>
                              <p:cond delay="5000"/>
                            </p:stCondLst>
                            <p:childTnLst>
                              <p:par>
                                <p:cTn id="42" presetID="10" presetClass="entr" presetSubtype="0" fill="hold" grpId="0" nodeType="afterEffect">
                                  <p:stCondLst>
                                    <p:cond delay="500"/>
                                  </p:stCondLst>
                                  <p:childTnLst>
                                    <p:set>
                                      <p:cBhvr>
                                        <p:cTn id="43" dur="1" fill="hold">
                                          <p:stCondLst>
                                            <p:cond delay="0"/>
                                          </p:stCondLst>
                                        </p:cTn>
                                        <p:tgtEl>
                                          <p:spTgt spid="43"/>
                                        </p:tgtEl>
                                        <p:attrNameLst>
                                          <p:attrName>style.visibility</p:attrName>
                                        </p:attrNameLst>
                                      </p:cBhvr>
                                      <p:to>
                                        <p:strVal val="visible"/>
                                      </p:to>
                                    </p:set>
                                    <p:animEffect transition="in" filter="fade">
                                      <p:cBhvr>
                                        <p:cTn id="44" dur="500"/>
                                        <p:tgtEl>
                                          <p:spTgt spid="43"/>
                                        </p:tgtEl>
                                      </p:cBhvr>
                                    </p:animEffect>
                                  </p:childTnLst>
                                </p:cTn>
                              </p:par>
                              <p:par>
                                <p:cTn id="45" presetID="10" presetClass="entr" presetSubtype="0" fill="hold" nodeType="withEffect">
                                  <p:stCondLst>
                                    <p:cond delay="50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par>
                          <p:cTn id="48" fill="hold">
                            <p:stCondLst>
                              <p:cond delay="6000"/>
                            </p:stCondLst>
                            <p:childTnLst>
                              <p:par>
                                <p:cTn id="49" presetID="10" presetClass="entr" presetSubtype="0" fill="hold" grpId="0" nodeType="afterEffect">
                                  <p:stCondLst>
                                    <p:cond delay="50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grpId="0" nodeType="withEffect">
                                  <p:stCondLst>
                                    <p:cond delay="50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500"/>
                                        <p:tgtEl>
                                          <p:spTgt spid="37"/>
                                        </p:tgtEl>
                                      </p:cBhvr>
                                    </p:animEffect>
                                  </p:childTnLst>
                                </p:cTn>
                              </p:par>
                              <p:par>
                                <p:cTn id="55" presetID="10" presetClass="entr" presetSubtype="0" fill="hold" grpId="0" nodeType="withEffect">
                                  <p:stCondLst>
                                    <p:cond delay="50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4" grpId="0" animBg="1"/>
      <p:bldP spid="43" grpId="0" animBg="1"/>
      <p:bldP spid="42" grpId="0" animBg="1"/>
      <p:bldP spid="41" grpId="0" animBg="1"/>
      <p:bldP spid="40" grpId="0" animBg="1"/>
      <p:bldP spid="39" grpId="0" animBg="1"/>
      <p:bldP spid="30" grpId="0" animBg="1"/>
      <p:bldP spid="4" grpId="0"/>
      <p:bldP spid="3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ounded Rectangle 121"/>
          <p:cNvSpPr/>
          <p:nvPr/>
        </p:nvSpPr>
        <p:spPr bwMode="auto">
          <a:xfrm>
            <a:off x="530413" y="1599153"/>
            <a:ext cx="2701118" cy="2114104"/>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r>
              <a:rPr lang="en-US" dirty="0" smtClean="0">
                <a:gradFill>
                  <a:gsLst>
                    <a:gs pos="0">
                      <a:srgbClr val="FFFFFF"/>
                    </a:gs>
                    <a:gs pos="100000">
                      <a:srgbClr val="FFFFFF"/>
                    </a:gs>
                  </a:gsLst>
                  <a:lin ang="5400000" scaled="0"/>
                </a:gradFill>
                <a:ea typeface="Segoe UI" pitchFamily="34" charset="0"/>
                <a:cs typeface="Segoe UI" pitchFamily="34" charset="0"/>
              </a:rPr>
              <a:t>Source</a:t>
            </a: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Rounded Rectangle 6"/>
          <p:cNvSpPr/>
          <p:nvPr/>
        </p:nvSpPr>
        <p:spPr bwMode="auto">
          <a:xfrm>
            <a:off x="4712765" y="1599153"/>
            <a:ext cx="2141103" cy="2114104"/>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114">
              <a:lnSpc>
                <a:spcPct val="90000"/>
              </a:lnSpc>
            </a:pPr>
            <a:r>
              <a:rPr lang="en-US" sz="1600" dirty="0" smtClean="0">
                <a:gradFill>
                  <a:gsLst>
                    <a:gs pos="0">
                      <a:srgbClr val="FFFFFF"/>
                    </a:gs>
                    <a:gs pos="100000">
                      <a:srgbClr val="FFFFFF"/>
                    </a:gs>
                  </a:gsLst>
                  <a:lin ang="5400000" scaled="0"/>
                </a:gradFill>
                <a:ea typeface="Segoe UI" pitchFamily="34" charset="0"/>
                <a:cs typeface="Segoe UI" pitchFamily="34" charset="0"/>
              </a:rPr>
              <a:t>Build</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gradFill>
                  <a:gsLst>
                    <a:gs pos="1250">
                      <a:schemeClr val="tx2"/>
                    </a:gs>
                    <a:gs pos="100000">
                      <a:schemeClr val="tx2"/>
                    </a:gs>
                  </a:gsLst>
                  <a:lin ang="0" scaled="0"/>
                </a:gradFill>
              </a:rPr>
              <a:t>Continuous Integration</a:t>
            </a:r>
            <a:endParaRPr lang="en-US" dirty="0">
              <a:gradFill>
                <a:gsLst>
                  <a:gs pos="1250">
                    <a:schemeClr val="tx2"/>
                  </a:gs>
                  <a:gs pos="100000">
                    <a:schemeClr val="tx2"/>
                  </a:gs>
                </a:gsLst>
                <a:lin ang="0" scaled="0"/>
              </a:gradFill>
            </a:endParaRPr>
          </a:p>
        </p:txBody>
      </p:sp>
      <p:sp>
        <p:nvSpPr>
          <p:cNvPr id="37" name="TextBox 36"/>
          <p:cNvSpPr txBox="1"/>
          <p:nvPr/>
        </p:nvSpPr>
        <p:spPr>
          <a:xfrm>
            <a:off x="7898425" y="1877509"/>
            <a:ext cx="3447758" cy="2291720"/>
          </a:xfrm>
          <a:prstGeom prst="rect">
            <a:avLst/>
          </a:prstGeom>
          <a:noFill/>
        </p:spPr>
        <p:txBody>
          <a:bodyPr wrap="none" lIns="182854" tIns="146283" rIns="182854" bIns="146283" rtlCol="0">
            <a:spAutoFit/>
          </a:bodyPr>
          <a:lstStyle/>
          <a:p>
            <a:pPr defTabSz="932563">
              <a:lnSpc>
                <a:spcPct val="90000"/>
              </a:lnSpc>
              <a:spcAft>
                <a:spcPts val="1199"/>
              </a:spcAft>
              <a:buSzPct val="90000"/>
            </a:pPr>
            <a:r>
              <a:rPr lang="en-US" sz="3599" dirty="0">
                <a:gradFill>
                  <a:gsLst>
                    <a:gs pos="0">
                      <a:schemeClr val="accent1"/>
                    </a:gs>
                    <a:gs pos="100000">
                      <a:schemeClr val="accent1"/>
                    </a:gs>
                  </a:gsLst>
                  <a:lin ang="5400000" scaled="0"/>
                </a:gradFill>
                <a:latin typeface="Segoe UI Light"/>
              </a:rPr>
              <a:t>Value</a:t>
            </a:r>
          </a:p>
          <a:p>
            <a:pPr marL="290457" indent="-290457" defTabSz="932563">
              <a:lnSpc>
                <a:spcPct val="90000"/>
              </a:lnSpc>
              <a:spcAft>
                <a:spcPts val="1199"/>
              </a:spcAft>
              <a:buSzPct val="90000"/>
              <a:buFont typeface="Arial" panose="020B0604020202020204" pitchFamily="34" charset="0"/>
              <a:buChar char="•"/>
            </a:pPr>
            <a:r>
              <a:rPr lang="en-US" sz="2400" dirty="0">
                <a:gradFill>
                  <a:gsLst>
                    <a:gs pos="2917">
                      <a:schemeClr val="tx1"/>
                    </a:gs>
                    <a:gs pos="30000">
                      <a:schemeClr val="tx1"/>
                    </a:gs>
                  </a:gsLst>
                  <a:lin ang="5400000" scaled="0"/>
                </a:gradFill>
                <a:latin typeface="Segoe UI Light"/>
              </a:rPr>
              <a:t>Accelerate Delivery</a:t>
            </a:r>
          </a:p>
          <a:p>
            <a:pPr marL="290457" indent="-290457" defTabSz="932563">
              <a:lnSpc>
                <a:spcPct val="90000"/>
              </a:lnSpc>
              <a:spcAft>
                <a:spcPts val="1199"/>
              </a:spcAft>
              <a:buSzPct val="90000"/>
              <a:buFont typeface="Arial" panose="020B0604020202020204" pitchFamily="34" charset="0"/>
              <a:buChar char="•"/>
            </a:pPr>
            <a:r>
              <a:rPr lang="en-US" sz="2400" dirty="0">
                <a:gradFill>
                  <a:gsLst>
                    <a:gs pos="2917">
                      <a:schemeClr val="tx1"/>
                    </a:gs>
                    <a:gs pos="30000">
                      <a:schemeClr val="tx1"/>
                    </a:gs>
                  </a:gsLst>
                  <a:lin ang="5400000" scaled="0"/>
                </a:gradFill>
                <a:latin typeface="Segoe UI Light"/>
              </a:rPr>
              <a:t>Repeatability </a:t>
            </a:r>
          </a:p>
          <a:p>
            <a:pPr marL="290457" indent="-290457" defTabSz="932563">
              <a:lnSpc>
                <a:spcPct val="90000"/>
              </a:lnSpc>
              <a:spcAft>
                <a:spcPts val="1199"/>
              </a:spcAft>
              <a:buSzPct val="90000"/>
              <a:buFont typeface="Arial" panose="020B0604020202020204" pitchFamily="34" charset="0"/>
              <a:buChar char="•"/>
            </a:pPr>
            <a:r>
              <a:rPr lang="en-US" sz="2400" dirty="0">
                <a:gradFill>
                  <a:gsLst>
                    <a:gs pos="2917">
                      <a:schemeClr val="tx1"/>
                    </a:gs>
                    <a:gs pos="30000">
                      <a:schemeClr val="tx1"/>
                    </a:gs>
                  </a:gsLst>
                  <a:lin ang="5400000" scaled="0"/>
                </a:gradFill>
                <a:latin typeface="Segoe UI Light"/>
              </a:rPr>
              <a:t>Optimized Resources</a:t>
            </a:r>
          </a:p>
        </p:txBody>
      </p:sp>
      <p:sp>
        <p:nvSpPr>
          <p:cNvPr id="38" name="TextBox 37"/>
          <p:cNvSpPr txBox="1"/>
          <p:nvPr/>
        </p:nvSpPr>
        <p:spPr>
          <a:xfrm>
            <a:off x="7898425" y="4268565"/>
            <a:ext cx="3658321" cy="2252754"/>
          </a:xfrm>
          <a:prstGeom prst="rect">
            <a:avLst/>
          </a:prstGeom>
          <a:noFill/>
        </p:spPr>
        <p:txBody>
          <a:bodyPr wrap="none" lIns="182854" tIns="146283" rIns="182854" bIns="146283" rtlCol="0">
            <a:spAutoFit/>
          </a:bodyPr>
          <a:lstStyle/>
          <a:p>
            <a:pPr defTabSz="932563">
              <a:lnSpc>
                <a:spcPct val="90000"/>
              </a:lnSpc>
              <a:spcAft>
                <a:spcPts val="1199"/>
              </a:spcAft>
              <a:buSzPct val="90000"/>
            </a:pPr>
            <a:r>
              <a:rPr lang="en-US" sz="3599" dirty="0">
                <a:gradFill>
                  <a:gsLst>
                    <a:gs pos="0">
                      <a:schemeClr val="accent1"/>
                    </a:gs>
                    <a:gs pos="100000">
                      <a:schemeClr val="accent1"/>
                    </a:gs>
                  </a:gsLst>
                  <a:lin ang="5400000" scaled="0"/>
                </a:gradFill>
                <a:latin typeface="Segoe UI Light"/>
              </a:rPr>
              <a:t>Measure</a:t>
            </a:r>
          </a:p>
          <a:p>
            <a:pPr marL="290457" indent="-290457" defTabSz="932563">
              <a:lnSpc>
                <a:spcPct val="90000"/>
              </a:lnSpc>
              <a:spcAft>
                <a:spcPts val="1199"/>
              </a:spcAft>
              <a:buSzPct val="90000"/>
              <a:buFont typeface="Arial" panose="020B0604020202020204" pitchFamily="34" charset="0"/>
              <a:buChar char="•"/>
            </a:pPr>
            <a:r>
              <a:rPr lang="en-US" sz="2400" dirty="0" smtClean="0">
                <a:gradFill>
                  <a:gsLst>
                    <a:gs pos="2917">
                      <a:schemeClr val="tx1"/>
                    </a:gs>
                    <a:gs pos="30000">
                      <a:schemeClr val="tx1"/>
                    </a:gs>
                  </a:gsLst>
                  <a:lin ang="5400000" scaled="0"/>
                </a:gradFill>
                <a:latin typeface="Segoe UI Light"/>
              </a:rPr>
              <a:t>Deployment Lead Time</a:t>
            </a:r>
            <a:endParaRPr lang="en-US" sz="2400" dirty="0">
              <a:gradFill>
                <a:gsLst>
                  <a:gs pos="2917">
                    <a:schemeClr val="tx1"/>
                  </a:gs>
                  <a:gs pos="30000">
                    <a:schemeClr val="tx1"/>
                  </a:gs>
                </a:gsLst>
                <a:lin ang="5400000" scaled="0"/>
              </a:gradFill>
              <a:latin typeface="Segoe UI Light"/>
            </a:endParaRPr>
          </a:p>
          <a:p>
            <a:pPr marL="290457" indent="-290457" defTabSz="932563">
              <a:lnSpc>
                <a:spcPct val="90000"/>
              </a:lnSpc>
              <a:spcAft>
                <a:spcPts val="1199"/>
              </a:spcAft>
              <a:buSzPct val="90000"/>
              <a:buFont typeface="Arial" panose="020B0604020202020204" pitchFamily="34" charset="0"/>
              <a:buChar char="•"/>
            </a:pPr>
            <a:r>
              <a:rPr lang="en-US" sz="2400" dirty="0">
                <a:gradFill>
                  <a:gsLst>
                    <a:gs pos="2917">
                      <a:schemeClr val="tx1"/>
                    </a:gs>
                    <a:gs pos="30000">
                      <a:schemeClr val="tx1"/>
                    </a:gs>
                  </a:gsLst>
                  <a:lin ang="5400000" scaled="0"/>
                </a:gradFill>
                <a:latin typeface="Segoe UI Light"/>
              </a:rPr>
              <a:t>MTTR</a:t>
            </a:r>
          </a:p>
          <a:p>
            <a:pPr marL="290457" indent="-290457" defTabSz="932563">
              <a:lnSpc>
                <a:spcPct val="90000"/>
              </a:lnSpc>
              <a:spcAft>
                <a:spcPts val="1199"/>
              </a:spcAft>
              <a:buSzPct val="90000"/>
              <a:buFont typeface="Arial" panose="020B0604020202020204" pitchFamily="34" charset="0"/>
              <a:buChar char="•"/>
            </a:pPr>
            <a:r>
              <a:rPr lang="en-US" sz="2400" dirty="0">
                <a:gradFill>
                  <a:gsLst>
                    <a:gs pos="2917">
                      <a:schemeClr val="tx1"/>
                    </a:gs>
                    <a:gs pos="30000">
                      <a:schemeClr val="tx1"/>
                    </a:gs>
                  </a:gsLst>
                  <a:lin ang="5400000" scaled="0"/>
                </a:gradFill>
                <a:latin typeface="Segoe UI Light"/>
              </a:rPr>
              <a:t>MTTD</a:t>
            </a:r>
          </a:p>
        </p:txBody>
      </p:sp>
      <p:cxnSp>
        <p:nvCxnSpPr>
          <p:cNvPr id="11" name="Straight Connector 10"/>
          <p:cNvCxnSpPr/>
          <p:nvPr/>
        </p:nvCxnSpPr>
        <p:spPr>
          <a:xfrm>
            <a:off x="1880972" y="3191805"/>
            <a:ext cx="0" cy="1989645"/>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1323306" y="5293710"/>
            <a:ext cx="1939818" cy="1118892"/>
            <a:chOff x="940119" y="5293964"/>
            <a:chExt cx="1940093" cy="1119051"/>
          </a:xfrm>
        </p:grpSpPr>
        <p:sp>
          <p:nvSpPr>
            <p:cNvPr id="132" name="Rectangle 154"/>
            <p:cNvSpPr>
              <a:spLocks noChangeArrowheads="1"/>
            </p:cNvSpPr>
            <p:nvPr/>
          </p:nvSpPr>
          <p:spPr bwMode="auto">
            <a:xfrm>
              <a:off x="1171231" y="5293964"/>
              <a:ext cx="1505245" cy="1027824"/>
            </a:xfrm>
            <a:prstGeom prst="rect">
              <a:avLst/>
            </a:prstGeom>
            <a:solidFill>
              <a:schemeClr val="bg2">
                <a:lumMod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133" name="Rectangle 156"/>
            <p:cNvSpPr>
              <a:spLocks noChangeArrowheads="1"/>
            </p:cNvSpPr>
            <p:nvPr/>
          </p:nvSpPr>
          <p:spPr bwMode="auto">
            <a:xfrm>
              <a:off x="1224447" y="5359343"/>
              <a:ext cx="1398813" cy="897066"/>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134" name="Freeform 158"/>
            <p:cNvSpPr>
              <a:spLocks/>
            </p:cNvSpPr>
            <p:nvPr/>
          </p:nvSpPr>
          <p:spPr bwMode="auto">
            <a:xfrm>
              <a:off x="940119" y="6336991"/>
              <a:ext cx="1940093" cy="76024"/>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chemeClr val="bg2">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pic>
        <p:nvPicPr>
          <p:cNvPr id="120" name="Picture 28"/>
          <p:cNvPicPr>
            <a:picLocks noChangeAspect="1"/>
          </p:cNvPicPr>
          <p:nvPr/>
        </p:nvPicPr>
        <p:blipFill rotWithShape="1">
          <a:blip r:embed="rId3">
            <a:extLst>
              <a:ext uri="{28A0092B-C50C-407E-A947-70E740481C1C}">
                <a14:useLocalDpi xmlns:a14="http://schemas.microsoft.com/office/drawing/2010/main" val="0"/>
              </a:ext>
            </a:extLst>
          </a:blip>
          <a:srcRect b="35075"/>
          <a:stretch/>
        </p:blipFill>
        <p:spPr bwMode="auto">
          <a:xfrm>
            <a:off x="5270673" y="2215909"/>
            <a:ext cx="1025284" cy="880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Accepted DEV"/>
          <p:cNvGrpSpPr/>
          <p:nvPr/>
        </p:nvGrpSpPr>
        <p:grpSpPr>
          <a:xfrm>
            <a:off x="6000961" y="2725186"/>
            <a:ext cx="456787" cy="456787"/>
            <a:chOff x="4382751" y="3909289"/>
            <a:chExt cx="456852" cy="456852"/>
          </a:xfrm>
        </p:grpSpPr>
        <p:sp>
          <p:nvSpPr>
            <p:cNvPr id="152" name="Accepted"/>
            <p:cNvSpPr/>
            <p:nvPr/>
          </p:nvSpPr>
          <p:spPr bwMode="auto">
            <a:xfrm>
              <a:off x="4382751" y="3909289"/>
              <a:ext cx="456852" cy="456852"/>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800" b="1" dirty="0">
                <a:gradFill>
                  <a:gsLst>
                    <a:gs pos="0">
                      <a:srgbClr val="FFFFFF"/>
                    </a:gs>
                    <a:gs pos="100000">
                      <a:srgbClr val="FFFFFF"/>
                    </a:gs>
                  </a:gsLst>
                  <a:lin ang="5400000" scaled="0"/>
                </a:gradFill>
                <a:ea typeface="Segoe UI" pitchFamily="34" charset="0"/>
                <a:cs typeface="Segoe UI" pitchFamily="34" charset="0"/>
              </a:endParaRPr>
            </a:p>
          </p:txBody>
        </p:sp>
        <p:sp>
          <p:nvSpPr>
            <p:cNvPr id="153" name="Freeform 26"/>
            <p:cNvSpPr>
              <a:spLocks/>
            </p:cNvSpPr>
            <p:nvPr/>
          </p:nvSpPr>
          <p:spPr bwMode="auto">
            <a:xfrm>
              <a:off x="4460627" y="4004450"/>
              <a:ext cx="301100" cy="266531"/>
            </a:xfrm>
            <a:custGeom>
              <a:avLst/>
              <a:gdLst>
                <a:gd name="T0" fmla="*/ 1202 w 1202"/>
                <a:gd name="T1" fmla="*/ 175 h 1064"/>
                <a:gd name="T2" fmla="*/ 975 w 1202"/>
                <a:gd name="T3" fmla="*/ 0 h 1064"/>
                <a:gd name="T4" fmla="*/ 458 w 1202"/>
                <a:gd name="T5" fmla="*/ 676 h 1064"/>
                <a:gd name="T6" fmla="*/ 163 w 1202"/>
                <a:gd name="T7" fmla="*/ 449 h 1064"/>
                <a:gd name="T8" fmla="*/ 0 w 1202"/>
                <a:gd name="T9" fmla="*/ 662 h 1064"/>
                <a:gd name="T10" fmla="*/ 522 w 1202"/>
                <a:gd name="T11" fmla="*/ 1064 h 1064"/>
                <a:gd name="T12" fmla="*/ 685 w 1202"/>
                <a:gd name="T13" fmla="*/ 851 h 1064"/>
                <a:gd name="T14" fmla="*/ 685 w 1202"/>
                <a:gd name="T15" fmla="*/ 851 h 1064"/>
                <a:gd name="T16" fmla="*/ 1202 w 1202"/>
                <a:gd name="T17" fmla="*/ 17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2" h="1064">
                  <a:moveTo>
                    <a:pt x="1202" y="175"/>
                  </a:moveTo>
                  <a:lnTo>
                    <a:pt x="975" y="0"/>
                  </a:lnTo>
                  <a:lnTo>
                    <a:pt x="458" y="676"/>
                  </a:lnTo>
                  <a:lnTo>
                    <a:pt x="163" y="449"/>
                  </a:lnTo>
                  <a:lnTo>
                    <a:pt x="0" y="662"/>
                  </a:lnTo>
                  <a:lnTo>
                    <a:pt x="522" y="1064"/>
                  </a:lnTo>
                  <a:lnTo>
                    <a:pt x="685" y="851"/>
                  </a:lnTo>
                  <a:lnTo>
                    <a:pt x="685" y="851"/>
                  </a:lnTo>
                  <a:lnTo>
                    <a:pt x="1202" y="175"/>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009"/>
              <a:endParaRPr lang="en-US" sz="1700">
                <a:solidFill>
                  <a:srgbClr val="000000"/>
                </a:solidFill>
              </a:endParaRPr>
            </a:p>
          </p:txBody>
        </p:sp>
      </p:grpSp>
      <p:sp>
        <p:nvSpPr>
          <p:cNvPr id="30" name="Rounded Rectangle 29"/>
          <p:cNvSpPr/>
          <p:nvPr/>
        </p:nvSpPr>
        <p:spPr bwMode="auto">
          <a:xfrm>
            <a:off x="4712765" y="4088754"/>
            <a:ext cx="2141103" cy="2114104"/>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114">
              <a:lnSpc>
                <a:spcPct val="90000"/>
              </a:lnSpc>
            </a:pPr>
            <a:r>
              <a:rPr lang="en-US" sz="1600" dirty="0" smtClean="0">
                <a:gradFill>
                  <a:gsLst>
                    <a:gs pos="0">
                      <a:srgbClr val="FFFFFF"/>
                    </a:gs>
                    <a:gs pos="100000">
                      <a:srgbClr val="FFFFFF"/>
                    </a:gs>
                  </a:gsLst>
                  <a:lin ang="5400000" scaled="0"/>
                </a:gradFill>
                <a:ea typeface="Segoe UI" pitchFamily="34" charset="0"/>
                <a:cs typeface="Segoe UI" pitchFamily="34" charset="0"/>
              </a:rPr>
              <a:t>Test</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pic>
        <p:nvPicPr>
          <p:cNvPr id="168" name="Tes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72508" y="4828904"/>
            <a:ext cx="621617" cy="633805"/>
          </a:xfrm>
          <a:prstGeom prst="rect">
            <a:avLst/>
          </a:prstGeom>
        </p:spPr>
      </p:pic>
      <p:cxnSp>
        <p:nvCxnSpPr>
          <p:cNvPr id="31" name="Straight Arrow Connector 30"/>
          <p:cNvCxnSpPr>
            <a:endCxn id="7" idx="1"/>
          </p:cNvCxnSpPr>
          <p:nvPr/>
        </p:nvCxnSpPr>
        <p:spPr>
          <a:xfrm>
            <a:off x="3231531" y="2656205"/>
            <a:ext cx="1481234"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5866004" y="3308298"/>
            <a:ext cx="0" cy="82296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5714914" y="3308298"/>
            <a:ext cx="0" cy="822960"/>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2090230" y="5550508"/>
            <a:ext cx="434335" cy="450589"/>
            <a:chOff x="1707792" y="5550508"/>
            <a:chExt cx="434335" cy="450589"/>
          </a:xfrm>
        </p:grpSpPr>
        <p:grpSp>
          <p:nvGrpSpPr>
            <p:cNvPr id="26" name="Group 25"/>
            <p:cNvGrpSpPr/>
            <p:nvPr/>
          </p:nvGrpSpPr>
          <p:grpSpPr>
            <a:xfrm>
              <a:off x="1707792" y="5550508"/>
              <a:ext cx="433342" cy="450589"/>
              <a:chOff x="652595" y="2571201"/>
              <a:chExt cx="609169" cy="633414"/>
            </a:xfrm>
          </p:grpSpPr>
          <p:sp>
            <p:nvSpPr>
              <p:cNvPr id="27" name="Freeform 11"/>
              <p:cNvSpPr>
                <a:spLocks/>
              </p:cNvSpPr>
              <p:nvPr/>
            </p:nvSpPr>
            <p:spPr bwMode="auto">
              <a:xfrm>
                <a:off x="652595" y="2571201"/>
                <a:ext cx="609169" cy="633414"/>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endParaRPr lang="en-US" sz="1836">
                  <a:solidFill>
                    <a:srgbClr val="FFFFFF"/>
                  </a:solidFill>
                </a:endParaRPr>
              </a:p>
            </p:txBody>
          </p:sp>
          <p:sp>
            <p:nvSpPr>
              <p:cNvPr id="28" name="Freeform 6"/>
              <p:cNvSpPr>
                <a:spLocks/>
              </p:cNvSpPr>
              <p:nvPr/>
            </p:nvSpPr>
            <p:spPr bwMode="auto">
              <a:xfrm>
                <a:off x="828249" y="2734135"/>
                <a:ext cx="107771" cy="333265"/>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01" tIns="45700" rIns="91401" bIns="45700" numCol="1" anchor="t" anchorCtr="0" compatLnSpc="1">
                <a:prstTxWarp prst="textNoShape">
                  <a:avLst/>
                </a:prstTxWarp>
              </a:bodyPr>
              <a:lstStyle/>
              <a:p>
                <a:pPr defTabSz="932205"/>
                <a:endParaRPr lang="en-US" sz="1836">
                  <a:solidFill>
                    <a:srgbClr val="FFFFFF"/>
                  </a:solidFill>
                </a:endParaRPr>
              </a:p>
            </p:txBody>
          </p:sp>
          <p:sp>
            <p:nvSpPr>
              <p:cNvPr id="29" name="Freeform 7"/>
              <p:cNvSpPr>
                <a:spLocks/>
              </p:cNvSpPr>
              <p:nvPr/>
            </p:nvSpPr>
            <p:spPr bwMode="auto">
              <a:xfrm>
                <a:off x="1000685" y="2734135"/>
                <a:ext cx="107771" cy="333265"/>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01" tIns="45700" rIns="91401" bIns="45700" numCol="1" anchor="t" anchorCtr="0" compatLnSpc="1">
                <a:prstTxWarp prst="textNoShape">
                  <a:avLst/>
                </a:prstTxWarp>
              </a:bodyPr>
              <a:lstStyle/>
              <a:p>
                <a:pPr defTabSz="932205"/>
                <a:endParaRPr lang="en-US" sz="1836">
                  <a:solidFill>
                    <a:srgbClr val="FFFFFF"/>
                  </a:solidFill>
                </a:endParaRPr>
              </a:p>
            </p:txBody>
          </p:sp>
        </p:grpSp>
        <p:sp>
          <p:nvSpPr>
            <p:cNvPr id="39" name="Freeform 12"/>
            <p:cNvSpPr>
              <a:spLocks/>
            </p:cNvSpPr>
            <p:nvPr/>
          </p:nvSpPr>
          <p:spPr bwMode="auto">
            <a:xfrm>
              <a:off x="2052638" y="5550508"/>
              <a:ext cx="89489" cy="85748"/>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p:spPr>
          <p:txBody>
            <a:bodyPr vert="horz" wrap="square" lIns="91414" tIns="45706" rIns="91414" bIns="45706" numCol="1" anchor="t" anchorCtr="0" compatLnSpc="1">
              <a:prstTxWarp prst="textNoShape">
                <a:avLst/>
              </a:prstTxWarp>
            </a:bodyPr>
            <a:lstStyle/>
            <a:p>
              <a:pPr defTabSz="932384"/>
              <a:endParaRPr lang="en-US" sz="1836" dirty="0">
                <a:solidFill>
                  <a:srgbClr val="FFFFFF"/>
                </a:solidFill>
              </a:endParaRPr>
            </a:p>
          </p:txBody>
        </p:sp>
      </p:grpSp>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51" y="4138454"/>
            <a:ext cx="1406136" cy="2516779"/>
          </a:xfrm>
          <a:prstGeom prst="rect">
            <a:avLst/>
          </a:prstGeom>
        </p:spPr>
      </p:pic>
      <p:pic>
        <p:nvPicPr>
          <p:cNvPr id="35" name="Picture 3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9297" y="4422890"/>
            <a:ext cx="1094542" cy="2151343"/>
          </a:xfrm>
          <a:prstGeom prst="rect">
            <a:avLst/>
          </a:prstGeom>
        </p:spPr>
      </p:pic>
      <p:sp>
        <p:nvSpPr>
          <p:cNvPr id="129" name="TextBox 128"/>
          <p:cNvSpPr txBox="1"/>
          <p:nvPr/>
        </p:nvSpPr>
        <p:spPr>
          <a:xfrm>
            <a:off x="890793" y="5186474"/>
            <a:ext cx="357327" cy="197628"/>
          </a:xfrm>
          <a:prstGeom prst="rect">
            <a:avLst/>
          </a:prstGeom>
          <a:noFill/>
        </p:spPr>
        <p:txBody>
          <a:bodyPr wrap="none" lIns="0" tIns="0" rIns="0" bIns="0" rtlCol="0">
            <a:spAutoFit/>
          </a:bodyPr>
          <a:lstStyle/>
          <a:p>
            <a:pPr defTabSz="932563">
              <a:lnSpc>
                <a:spcPct val="90000"/>
              </a:lnSpc>
              <a:spcAft>
                <a:spcPts val="600"/>
              </a:spcAft>
            </a:pPr>
            <a:r>
              <a:rPr lang="en-US" sz="1399" b="1" dirty="0">
                <a:gradFill>
                  <a:gsLst>
                    <a:gs pos="2917">
                      <a:schemeClr val="tx1">
                        <a:lumMod val="50000"/>
                      </a:schemeClr>
                    </a:gs>
                    <a:gs pos="74000">
                      <a:schemeClr val="tx1">
                        <a:lumMod val="50000"/>
                      </a:schemeClr>
                    </a:gs>
                  </a:gsLst>
                  <a:lin ang="5400000" scaled="0"/>
                </a:gradFill>
              </a:rPr>
              <a:t>DEV</a:t>
            </a:r>
          </a:p>
        </p:txBody>
      </p:sp>
      <p:sp>
        <p:nvSpPr>
          <p:cNvPr id="130" name="TextBox 129"/>
          <p:cNvSpPr txBox="1"/>
          <p:nvPr/>
        </p:nvSpPr>
        <p:spPr>
          <a:xfrm>
            <a:off x="3427668" y="5186474"/>
            <a:ext cx="354777" cy="197628"/>
          </a:xfrm>
          <a:prstGeom prst="rect">
            <a:avLst/>
          </a:prstGeom>
          <a:noFill/>
        </p:spPr>
        <p:txBody>
          <a:bodyPr wrap="none" lIns="0" tIns="0" rIns="0" bIns="0" rtlCol="0">
            <a:spAutoFit/>
          </a:bodyPr>
          <a:lstStyle/>
          <a:p>
            <a:pPr defTabSz="932563">
              <a:lnSpc>
                <a:spcPct val="90000"/>
              </a:lnSpc>
              <a:spcAft>
                <a:spcPts val="600"/>
              </a:spcAft>
            </a:pPr>
            <a:r>
              <a:rPr lang="en-US" sz="1399" b="1" dirty="0">
                <a:gradFill>
                  <a:gsLst>
                    <a:gs pos="2917">
                      <a:schemeClr val="bg1"/>
                    </a:gs>
                    <a:gs pos="30000">
                      <a:schemeClr val="bg1"/>
                    </a:gs>
                  </a:gsLst>
                  <a:lin ang="5400000" scaled="0"/>
                </a:gradFill>
              </a:rPr>
              <a:t>OPS</a:t>
            </a:r>
          </a:p>
        </p:txBody>
      </p:sp>
    </p:spTree>
    <p:extLst>
      <p:ext uri="{BB962C8B-B14F-4D97-AF65-F5344CB8AC3E}">
        <p14:creationId xmlns:p14="http://schemas.microsoft.com/office/powerpoint/2010/main" val="834687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1000"/>
                                        <p:tgtEl>
                                          <p:spTgt spid="11"/>
                                        </p:tgtEl>
                                      </p:cBhvr>
                                    </p:animEffect>
                                  </p:childTnLst>
                                </p:cTn>
                              </p:par>
                            </p:childTnLst>
                          </p:cTn>
                        </p:par>
                        <p:par>
                          <p:cTn id="12" fill="hold">
                            <p:stCondLst>
                              <p:cond delay="1500"/>
                            </p:stCondLst>
                            <p:childTnLst>
                              <p:par>
                                <p:cTn id="13" presetID="64" presetClass="path" presetSubtype="0" decel="100000" fill="hold" nodeType="afterEffect">
                                  <p:stCondLst>
                                    <p:cond delay="500"/>
                                  </p:stCondLst>
                                  <p:childTnLst>
                                    <p:animMotion origin="layout" path="M -3.57672E-6 -2.23786E-6 L -0.03625 -0.44598 " pathEditMode="relative" rAng="0" ptsTypes="AA">
                                      <p:cBhvr>
                                        <p:cTn id="14" dur="1000" fill="hold"/>
                                        <p:tgtEl>
                                          <p:spTgt spid="9"/>
                                        </p:tgtEl>
                                        <p:attrNameLst>
                                          <p:attrName>ppt_x</p:attrName>
                                          <p:attrName>ppt_y</p:attrName>
                                        </p:attrNameLst>
                                      </p:cBhvr>
                                      <p:rCtr x="-1813" y="-22310"/>
                                    </p:animMotion>
                                  </p:childTnLst>
                                </p:cTn>
                              </p:par>
                              <p:par>
                                <p:cTn id="15" presetID="10" presetClass="entr" presetSubtype="0" fill="hold" grpId="0" nodeType="withEffect">
                                  <p:stCondLst>
                                    <p:cond delay="500"/>
                                  </p:stCondLst>
                                  <p:childTnLst>
                                    <p:set>
                                      <p:cBhvr>
                                        <p:cTn id="16" dur="1" fill="hold">
                                          <p:stCondLst>
                                            <p:cond delay="0"/>
                                          </p:stCondLst>
                                        </p:cTn>
                                        <p:tgtEl>
                                          <p:spTgt spid="122"/>
                                        </p:tgtEl>
                                        <p:attrNameLst>
                                          <p:attrName>style.visibility</p:attrName>
                                        </p:attrNameLst>
                                      </p:cBhvr>
                                      <p:to>
                                        <p:strVal val="visible"/>
                                      </p:to>
                                    </p:set>
                                    <p:animEffect transition="in" filter="fade">
                                      <p:cBhvr>
                                        <p:cTn id="17" dur="500"/>
                                        <p:tgtEl>
                                          <p:spTgt spid="122"/>
                                        </p:tgtEl>
                                      </p:cBhvr>
                                    </p:animEffect>
                                  </p:childTnLst>
                                </p:cTn>
                              </p:par>
                            </p:childTnLst>
                          </p:cTn>
                        </p:par>
                        <p:par>
                          <p:cTn id="18" fill="hold">
                            <p:stCondLst>
                              <p:cond delay="3000"/>
                            </p:stCondLst>
                            <p:childTnLst>
                              <p:par>
                                <p:cTn id="19" presetID="22" presetClass="entr" presetSubtype="8" fill="hold" nodeType="after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wipe(left)">
                                      <p:cBhvr>
                                        <p:cTn id="21" dur="1000"/>
                                        <p:tgtEl>
                                          <p:spTgt spid="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120"/>
                                        </p:tgtEl>
                                        <p:attrNameLst>
                                          <p:attrName>style.visibility</p:attrName>
                                        </p:attrNameLst>
                                      </p:cBhvr>
                                      <p:to>
                                        <p:strVal val="visible"/>
                                      </p:to>
                                    </p:set>
                                    <p:animEffect transition="in" filter="fade">
                                      <p:cBhvr>
                                        <p:cTn id="27" dur="500"/>
                                        <p:tgtEl>
                                          <p:spTgt spid="1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up)">
                                      <p:cBhvr>
                                        <p:cTn id="32" dur="1000"/>
                                        <p:tgtEl>
                                          <p:spTgt spid="3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par>
                                <p:cTn id="36" presetID="10" presetClass="entr" presetSubtype="0" fill="hold" nodeType="withEffect">
                                  <p:stCondLst>
                                    <p:cond delay="0"/>
                                  </p:stCondLst>
                                  <p:childTnLst>
                                    <p:set>
                                      <p:cBhvr>
                                        <p:cTn id="37" dur="1" fill="hold">
                                          <p:stCondLst>
                                            <p:cond delay="0"/>
                                          </p:stCondLst>
                                        </p:cTn>
                                        <p:tgtEl>
                                          <p:spTgt spid="168"/>
                                        </p:tgtEl>
                                        <p:attrNameLst>
                                          <p:attrName>style.visibility</p:attrName>
                                        </p:attrNameLst>
                                      </p:cBhvr>
                                      <p:to>
                                        <p:strVal val="visible"/>
                                      </p:to>
                                    </p:set>
                                    <p:animEffect transition="in" filter="fade">
                                      <p:cBhvr>
                                        <p:cTn id="38" dur="500"/>
                                        <p:tgtEl>
                                          <p:spTgt spid="168"/>
                                        </p:tgtEl>
                                      </p:cBhvr>
                                    </p:animEffect>
                                  </p:childTnLst>
                                </p:cTn>
                              </p:par>
                            </p:childTnLst>
                          </p:cTn>
                        </p:par>
                        <p:par>
                          <p:cTn id="39" fill="hold">
                            <p:stCondLst>
                              <p:cond delay="1000"/>
                            </p:stCondLst>
                            <p:childTnLst>
                              <p:par>
                                <p:cTn id="40" presetID="22" presetClass="entr" presetSubtype="4" fill="hold" nodeType="after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wipe(down)">
                                      <p:cBhvr>
                                        <p:cTn id="42" dur="1000"/>
                                        <p:tgtEl>
                                          <p:spTgt spid="33"/>
                                        </p:tgtEl>
                                      </p:cBhvr>
                                    </p:animEffect>
                                  </p:childTnLst>
                                </p:cTn>
                              </p:par>
                            </p:childTnLst>
                          </p:cTn>
                        </p:par>
                        <p:par>
                          <p:cTn id="43" fill="hold">
                            <p:stCondLst>
                              <p:cond delay="2000"/>
                            </p:stCondLst>
                            <p:childTnLst>
                              <p:par>
                                <p:cTn id="44" presetID="10" presetClass="entr" presetSubtype="0" fill="hold" nodeType="after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par>
                          <p:cTn id="47" fill="hold">
                            <p:stCondLst>
                              <p:cond delay="2500"/>
                            </p:stCondLst>
                            <p:childTnLst>
                              <p:par>
                                <p:cTn id="48" presetID="10" presetClass="entr" presetSubtype="0" fill="hold" grpId="0" nodeType="after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00"/>
                                        <p:tgtEl>
                                          <p:spTgt spid="3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P spid="7" grpId="0" animBg="1"/>
      <p:bldP spid="37" grpId="0"/>
      <p:bldP spid="38" grpId="0"/>
      <p:bldP spid="3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ounded Rectangle 121"/>
          <p:cNvSpPr/>
          <p:nvPr/>
        </p:nvSpPr>
        <p:spPr bwMode="auto">
          <a:xfrm>
            <a:off x="530413" y="1599153"/>
            <a:ext cx="2701118" cy="2114104"/>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r>
              <a:rPr lang="en-US" dirty="0">
                <a:gradFill>
                  <a:gsLst>
                    <a:gs pos="0">
                      <a:srgbClr val="FFFFFF"/>
                    </a:gs>
                    <a:gs pos="100000">
                      <a:srgbClr val="FFFFFF"/>
                    </a:gs>
                  </a:gsLst>
                  <a:lin ang="5400000" scaled="0"/>
                </a:gradFill>
                <a:ea typeface="Segoe UI" pitchFamily="34" charset="0"/>
                <a:cs typeface="Segoe UI" pitchFamily="34" charset="0"/>
              </a:rPr>
              <a:t>Testing Software</a:t>
            </a:r>
          </a:p>
        </p:txBody>
      </p:sp>
      <p:sp>
        <p:nvSpPr>
          <p:cNvPr id="7" name="Rounded Rectangle 6"/>
          <p:cNvSpPr/>
          <p:nvPr/>
        </p:nvSpPr>
        <p:spPr bwMode="auto">
          <a:xfrm>
            <a:off x="5282267" y="1599153"/>
            <a:ext cx="2141103" cy="2114104"/>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599"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gradFill>
                  <a:gsLst>
                    <a:gs pos="0">
                      <a:schemeClr val="tx2"/>
                    </a:gs>
                    <a:gs pos="100000">
                      <a:schemeClr val="tx2"/>
                    </a:gs>
                  </a:gsLst>
                  <a:lin ang="5400000" scaled="0"/>
                </a:gradFill>
              </a:rPr>
              <a:t>Automated </a:t>
            </a:r>
            <a:r>
              <a:rPr lang="en-US" dirty="0" smtClean="0">
                <a:gradFill>
                  <a:gsLst>
                    <a:gs pos="0">
                      <a:schemeClr val="tx2"/>
                    </a:gs>
                    <a:gs pos="100000">
                      <a:schemeClr val="tx2"/>
                    </a:gs>
                  </a:gsLst>
                  <a:lin ang="5400000" scaled="0"/>
                </a:gradFill>
              </a:rPr>
              <a:t>Testing </a:t>
            </a:r>
            <a:endParaRPr lang="en-US" sz="4399" i="1" dirty="0">
              <a:gradFill>
                <a:gsLst>
                  <a:gs pos="0">
                    <a:schemeClr val="tx2"/>
                  </a:gs>
                  <a:gs pos="100000">
                    <a:schemeClr val="tx2"/>
                  </a:gs>
                </a:gsLst>
                <a:lin ang="5400000" scaled="0"/>
              </a:gradFill>
            </a:endParaRPr>
          </a:p>
        </p:txBody>
      </p:sp>
      <p:sp>
        <p:nvSpPr>
          <p:cNvPr id="37" name="TextBox 36"/>
          <p:cNvSpPr txBox="1"/>
          <p:nvPr/>
        </p:nvSpPr>
        <p:spPr>
          <a:xfrm>
            <a:off x="7898425" y="1877509"/>
            <a:ext cx="3447758" cy="2291720"/>
          </a:xfrm>
          <a:prstGeom prst="rect">
            <a:avLst/>
          </a:prstGeom>
          <a:noFill/>
        </p:spPr>
        <p:txBody>
          <a:bodyPr wrap="none" lIns="182854" tIns="146283" rIns="182854" bIns="146283" rtlCol="0">
            <a:spAutoFit/>
          </a:bodyPr>
          <a:lstStyle/>
          <a:p>
            <a:pPr defTabSz="932563">
              <a:lnSpc>
                <a:spcPct val="90000"/>
              </a:lnSpc>
              <a:spcAft>
                <a:spcPts val="1199"/>
              </a:spcAft>
              <a:buSzPct val="90000"/>
            </a:pPr>
            <a:r>
              <a:rPr lang="en-US" sz="3599" dirty="0">
                <a:gradFill>
                  <a:gsLst>
                    <a:gs pos="0">
                      <a:schemeClr val="accent1"/>
                    </a:gs>
                    <a:gs pos="100000">
                      <a:schemeClr val="accent1"/>
                    </a:gs>
                  </a:gsLst>
                  <a:lin ang="5400000" scaled="0"/>
                </a:gradFill>
                <a:latin typeface="Segoe UI Light"/>
              </a:rPr>
              <a:t>Value</a:t>
            </a:r>
          </a:p>
          <a:p>
            <a:pPr marL="290457" indent="-290457" defTabSz="932563">
              <a:lnSpc>
                <a:spcPct val="90000"/>
              </a:lnSpc>
              <a:spcAft>
                <a:spcPts val="1199"/>
              </a:spcAft>
              <a:buSzPct val="90000"/>
              <a:buFont typeface="Arial" panose="020B0604020202020204" pitchFamily="34" charset="0"/>
              <a:buChar char="•"/>
            </a:pPr>
            <a:r>
              <a:rPr lang="en-US" sz="2400" dirty="0">
                <a:gradFill>
                  <a:gsLst>
                    <a:gs pos="2917">
                      <a:schemeClr val="tx1"/>
                    </a:gs>
                    <a:gs pos="30000">
                      <a:schemeClr val="tx1"/>
                    </a:gs>
                  </a:gsLst>
                  <a:lin ang="5400000" scaled="0"/>
                </a:gradFill>
                <a:latin typeface="Segoe UI Light"/>
              </a:rPr>
              <a:t>Accelerate Delivery</a:t>
            </a:r>
          </a:p>
          <a:p>
            <a:pPr marL="290457" indent="-290457" defTabSz="932563">
              <a:lnSpc>
                <a:spcPct val="90000"/>
              </a:lnSpc>
              <a:spcAft>
                <a:spcPts val="1199"/>
              </a:spcAft>
              <a:buSzPct val="90000"/>
              <a:buFont typeface="Arial" panose="020B0604020202020204" pitchFamily="34" charset="0"/>
              <a:buChar char="•"/>
            </a:pPr>
            <a:r>
              <a:rPr lang="en-US" sz="2400" dirty="0">
                <a:gradFill>
                  <a:gsLst>
                    <a:gs pos="2917">
                      <a:schemeClr val="tx1"/>
                    </a:gs>
                    <a:gs pos="30000">
                      <a:schemeClr val="tx1"/>
                    </a:gs>
                  </a:gsLst>
                  <a:lin ang="5400000" scaled="0"/>
                </a:gradFill>
                <a:latin typeface="Segoe UI Light"/>
              </a:rPr>
              <a:t>Repeatability </a:t>
            </a:r>
          </a:p>
          <a:p>
            <a:pPr marL="290457" indent="-290457" defTabSz="932563">
              <a:lnSpc>
                <a:spcPct val="90000"/>
              </a:lnSpc>
              <a:spcAft>
                <a:spcPts val="1199"/>
              </a:spcAft>
              <a:buSzPct val="90000"/>
              <a:buFont typeface="Arial" panose="020B0604020202020204" pitchFamily="34" charset="0"/>
              <a:buChar char="•"/>
            </a:pPr>
            <a:r>
              <a:rPr lang="en-US" sz="2400" dirty="0">
                <a:gradFill>
                  <a:gsLst>
                    <a:gs pos="2917">
                      <a:schemeClr val="tx1"/>
                    </a:gs>
                    <a:gs pos="30000">
                      <a:schemeClr val="tx1"/>
                    </a:gs>
                  </a:gsLst>
                  <a:lin ang="5400000" scaled="0"/>
                </a:gradFill>
                <a:latin typeface="Segoe UI Light"/>
              </a:rPr>
              <a:t>Optimized Resources</a:t>
            </a:r>
          </a:p>
        </p:txBody>
      </p:sp>
      <p:sp>
        <p:nvSpPr>
          <p:cNvPr id="38" name="TextBox 37"/>
          <p:cNvSpPr txBox="1"/>
          <p:nvPr/>
        </p:nvSpPr>
        <p:spPr>
          <a:xfrm>
            <a:off x="7898425" y="4268565"/>
            <a:ext cx="3678805" cy="2291720"/>
          </a:xfrm>
          <a:prstGeom prst="rect">
            <a:avLst/>
          </a:prstGeom>
          <a:noFill/>
        </p:spPr>
        <p:txBody>
          <a:bodyPr wrap="none" lIns="182854" tIns="146283" rIns="182854" bIns="146283" rtlCol="0">
            <a:spAutoFit/>
          </a:bodyPr>
          <a:lstStyle/>
          <a:p>
            <a:pPr defTabSz="932563">
              <a:lnSpc>
                <a:spcPct val="90000"/>
              </a:lnSpc>
              <a:spcAft>
                <a:spcPts val="1199"/>
              </a:spcAft>
              <a:buSzPct val="90000"/>
            </a:pPr>
            <a:r>
              <a:rPr lang="en-US" sz="3599" dirty="0">
                <a:gradFill>
                  <a:gsLst>
                    <a:gs pos="0">
                      <a:schemeClr val="accent1"/>
                    </a:gs>
                    <a:gs pos="100000">
                      <a:schemeClr val="accent1"/>
                    </a:gs>
                  </a:gsLst>
                  <a:lin ang="5400000" scaled="0"/>
                </a:gradFill>
                <a:latin typeface="Segoe UI Light"/>
              </a:rPr>
              <a:t>Measure</a:t>
            </a:r>
          </a:p>
          <a:p>
            <a:pPr marL="290457" indent="-290457" defTabSz="932563">
              <a:lnSpc>
                <a:spcPct val="90000"/>
              </a:lnSpc>
              <a:spcAft>
                <a:spcPts val="1199"/>
              </a:spcAft>
              <a:buSzPct val="90000"/>
              <a:buFont typeface="Arial" panose="020B0604020202020204" pitchFamily="34" charset="0"/>
              <a:buChar char="•"/>
            </a:pPr>
            <a:r>
              <a:rPr lang="en-US" sz="2400" dirty="0">
                <a:gradFill>
                  <a:gsLst>
                    <a:gs pos="2917">
                      <a:schemeClr val="tx1"/>
                    </a:gs>
                    <a:gs pos="30000">
                      <a:schemeClr val="tx1"/>
                    </a:gs>
                  </a:gsLst>
                  <a:lin ang="5400000" scaled="0"/>
                </a:gradFill>
                <a:latin typeface="Segoe UI Light"/>
              </a:rPr>
              <a:t>Deployment Lead Time</a:t>
            </a:r>
          </a:p>
          <a:p>
            <a:pPr marL="290457" indent="-290457" defTabSz="932563">
              <a:lnSpc>
                <a:spcPct val="90000"/>
              </a:lnSpc>
              <a:spcAft>
                <a:spcPts val="1199"/>
              </a:spcAft>
              <a:buSzPct val="90000"/>
              <a:buFont typeface="Arial" panose="020B0604020202020204" pitchFamily="34" charset="0"/>
              <a:buChar char="•"/>
            </a:pPr>
            <a:r>
              <a:rPr lang="en-US" sz="2400" dirty="0" smtClean="0">
                <a:gradFill>
                  <a:gsLst>
                    <a:gs pos="2917">
                      <a:schemeClr val="tx1"/>
                    </a:gs>
                    <a:gs pos="30000">
                      <a:schemeClr val="tx1"/>
                    </a:gs>
                  </a:gsLst>
                  <a:lin ang="5400000" scaled="0"/>
                </a:gradFill>
                <a:latin typeface="Segoe UI Light"/>
              </a:rPr>
              <a:t>MTTR</a:t>
            </a:r>
            <a:endParaRPr lang="en-US" sz="2400" dirty="0">
              <a:gradFill>
                <a:gsLst>
                  <a:gs pos="2917">
                    <a:schemeClr val="tx1"/>
                  </a:gs>
                  <a:gs pos="30000">
                    <a:schemeClr val="tx1"/>
                  </a:gs>
                </a:gsLst>
                <a:lin ang="5400000" scaled="0"/>
              </a:gradFill>
              <a:latin typeface="Segoe UI Light"/>
            </a:endParaRPr>
          </a:p>
          <a:p>
            <a:pPr marL="290457" indent="-290457" defTabSz="932563">
              <a:lnSpc>
                <a:spcPct val="90000"/>
              </a:lnSpc>
              <a:spcAft>
                <a:spcPts val="1199"/>
              </a:spcAft>
              <a:buSzPct val="90000"/>
              <a:buFont typeface="Arial" panose="020B0604020202020204" pitchFamily="34" charset="0"/>
              <a:buChar char="•"/>
            </a:pPr>
            <a:r>
              <a:rPr lang="en-US" sz="2400" dirty="0">
                <a:gradFill>
                  <a:gsLst>
                    <a:gs pos="2917">
                      <a:schemeClr val="tx1"/>
                    </a:gs>
                    <a:gs pos="30000">
                      <a:schemeClr val="tx1"/>
                    </a:gs>
                  </a:gsLst>
                  <a:lin ang="5400000" scaled="0"/>
                </a:gradFill>
                <a:latin typeface="Segoe UI Light"/>
              </a:rPr>
              <a:t>MTTD</a:t>
            </a:r>
          </a:p>
        </p:txBody>
      </p:sp>
      <p:cxnSp>
        <p:nvCxnSpPr>
          <p:cNvPr id="11" name="Straight Connector 10"/>
          <p:cNvCxnSpPr/>
          <p:nvPr/>
        </p:nvCxnSpPr>
        <p:spPr>
          <a:xfrm>
            <a:off x="1868462" y="3191805"/>
            <a:ext cx="0" cy="1989645"/>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1323306" y="5293710"/>
            <a:ext cx="1939818" cy="1118892"/>
            <a:chOff x="940119" y="5293964"/>
            <a:chExt cx="1940093" cy="1119051"/>
          </a:xfrm>
        </p:grpSpPr>
        <p:sp>
          <p:nvSpPr>
            <p:cNvPr id="132" name="Rectangle 154"/>
            <p:cNvSpPr>
              <a:spLocks noChangeArrowheads="1"/>
            </p:cNvSpPr>
            <p:nvPr/>
          </p:nvSpPr>
          <p:spPr bwMode="auto">
            <a:xfrm>
              <a:off x="1171231" y="5293964"/>
              <a:ext cx="1505245" cy="1027824"/>
            </a:xfrm>
            <a:prstGeom prst="rect">
              <a:avLst/>
            </a:prstGeom>
            <a:solidFill>
              <a:schemeClr val="bg2">
                <a:lumMod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133" name="Rectangle 156"/>
            <p:cNvSpPr>
              <a:spLocks noChangeArrowheads="1"/>
            </p:cNvSpPr>
            <p:nvPr/>
          </p:nvSpPr>
          <p:spPr bwMode="auto">
            <a:xfrm>
              <a:off x="1224447" y="5359343"/>
              <a:ext cx="1398813" cy="897066"/>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134" name="Freeform 158"/>
            <p:cNvSpPr>
              <a:spLocks/>
            </p:cNvSpPr>
            <p:nvPr/>
          </p:nvSpPr>
          <p:spPr bwMode="auto">
            <a:xfrm>
              <a:off x="940119" y="6336991"/>
              <a:ext cx="1940093" cy="76024"/>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chemeClr val="bg2">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pic>
        <p:nvPicPr>
          <p:cNvPr id="120" name="Picture 28"/>
          <p:cNvPicPr>
            <a:picLocks noChangeAspect="1"/>
          </p:cNvPicPr>
          <p:nvPr/>
        </p:nvPicPr>
        <p:blipFill rotWithShape="1">
          <a:blip r:embed="rId3">
            <a:extLst>
              <a:ext uri="{28A0092B-C50C-407E-A947-70E740481C1C}">
                <a14:useLocalDpi xmlns:a14="http://schemas.microsoft.com/office/drawing/2010/main" val="0"/>
              </a:ext>
            </a:extLst>
          </a:blip>
          <a:srcRect b="35075"/>
          <a:stretch/>
        </p:blipFill>
        <p:spPr bwMode="auto">
          <a:xfrm>
            <a:off x="5840175" y="2215909"/>
            <a:ext cx="1025284" cy="880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Tes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34285" y="2455182"/>
            <a:ext cx="621617" cy="633805"/>
          </a:xfrm>
          <a:prstGeom prst="rect">
            <a:avLst/>
          </a:prstGeom>
        </p:spPr>
      </p:pic>
      <p:pic>
        <p:nvPicPr>
          <p:cNvPr id="165" name="Tes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34285" y="2455182"/>
            <a:ext cx="621617" cy="633805"/>
          </a:xfrm>
          <a:prstGeom prst="rect">
            <a:avLst/>
          </a:prstGeom>
        </p:spPr>
      </p:pic>
      <p:sp>
        <p:nvSpPr>
          <p:cNvPr id="5" name="Error DEV"/>
          <p:cNvSpPr/>
          <p:nvPr/>
        </p:nvSpPr>
        <p:spPr bwMode="auto">
          <a:xfrm>
            <a:off x="6540164" y="2725186"/>
            <a:ext cx="456787" cy="456787"/>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800" b="1" dirty="0">
                <a:gradFill>
                  <a:gsLst>
                    <a:gs pos="0">
                      <a:srgbClr val="FFFFFF"/>
                    </a:gs>
                    <a:gs pos="100000">
                      <a:srgbClr val="FFFFFF"/>
                    </a:gs>
                  </a:gsLst>
                  <a:lin ang="5400000" scaled="0"/>
                </a:gradFill>
                <a:ea typeface="Segoe UI" pitchFamily="34" charset="0"/>
                <a:cs typeface="Segoe UI" pitchFamily="34" charset="0"/>
              </a:rPr>
              <a:t>X</a:t>
            </a:r>
          </a:p>
        </p:txBody>
      </p:sp>
      <p:pic>
        <p:nvPicPr>
          <p:cNvPr id="166" name="Tes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34285" y="2455182"/>
            <a:ext cx="621617" cy="633805"/>
          </a:xfrm>
          <a:prstGeom prst="rect">
            <a:avLst/>
          </a:prstGeom>
        </p:spPr>
      </p:pic>
      <p:pic>
        <p:nvPicPr>
          <p:cNvPr id="167" name="Tes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34285" y="2455182"/>
            <a:ext cx="621617" cy="633805"/>
          </a:xfrm>
          <a:prstGeom prst="rect">
            <a:avLst/>
          </a:prstGeom>
        </p:spPr>
      </p:pic>
      <p:pic>
        <p:nvPicPr>
          <p:cNvPr id="168" name="Tes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34285" y="2455182"/>
            <a:ext cx="621617" cy="633805"/>
          </a:xfrm>
          <a:prstGeom prst="rect">
            <a:avLst/>
          </a:prstGeom>
        </p:spPr>
      </p:pic>
      <p:grpSp>
        <p:nvGrpSpPr>
          <p:cNvPr id="8" name="Accepted DEV"/>
          <p:cNvGrpSpPr/>
          <p:nvPr/>
        </p:nvGrpSpPr>
        <p:grpSpPr>
          <a:xfrm>
            <a:off x="6540164" y="2725186"/>
            <a:ext cx="456787" cy="456787"/>
            <a:chOff x="4382751" y="3909289"/>
            <a:chExt cx="456852" cy="456852"/>
          </a:xfrm>
        </p:grpSpPr>
        <p:sp>
          <p:nvSpPr>
            <p:cNvPr id="152" name="Accepted"/>
            <p:cNvSpPr/>
            <p:nvPr/>
          </p:nvSpPr>
          <p:spPr bwMode="auto">
            <a:xfrm>
              <a:off x="4382751" y="3909289"/>
              <a:ext cx="456852" cy="456852"/>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800" b="1" dirty="0">
                <a:gradFill>
                  <a:gsLst>
                    <a:gs pos="0">
                      <a:srgbClr val="FFFFFF"/>
                    </a:gs>
                    <a:gs pos="100000">
                      <a:srgbClr val="FFFFFF"/>
                    </a:gs>
                  </a:gsLst>
                  <a:lin ang="5400000" scaled="0"/>
                </a:gradFill>
                <a:ea typeface="Segoe UI" pitchFamily="34" charset="0"/>
                <a:cs typeface="Segoe UI" pitchFamily="34" charset="0"/>
              </a:endParaRPr>
            </a:p>
          </p:txBody>
        </p:sp>
        <p:sp>
          <p:nvSpPr>
            <p:cNvPr id="153" name="Freeform 26"/>
            <p:cNvSpPr>
              <a:spLocks/>
            </p:cNvSpPr>
            <p:nvPr/>
          </p:nvSpPr>
          <p:spPr bwMode="auto">
            <a:xfrm>
              <a:off x="4460627" y="4004450"/>
              <a:ext cx="301100" cy="266531"/>
            </a:xfrm>
            <a:custGeom>
              <a:avLst/>
              <a:gdLst>
                <a:gd name="T0" fmla="*/ 1202 w 1202"/>
                <a:gd name="T1" fmla="*/ 175 h 1064"/>
                <a:gd name="T2" fmla="*/ 975 w 1202"/>
                <a:gd name="T3" fmla="*/ 0 h 1064"/>
                <a:gd name="T4" fmla="*/ 458 w 1202"/>
                <a:gd name="T5" fmla="*/ 676 h 1064"/>
                <a:gd name="T6" fmla="*/ 163 w 1202"/>
                <a:gd name="T7" fmla="*/ 449 h 1064"/>
                <a:gd name="T8" fmla="*/ 0 w 1202"/>
                <a:gd name="T9" fmla="*/ 662 h 1064"/>
                <a:gd name="T10" fmla="*/ 522 w 1202"/>
                <a:gd name="T11" fmla="*/ 1064 h 1064"/>
                <a:gd name="T12" fmla="*/ 685 w 1202"/>
                <a:gd name="T13" fmla="*/ 851 h 1064"/>
                <a:gd name="T14" fmla="*/ 685 w 1202"/>
                <a:gd name="T15" fmla="*/ 851 h 1064"/>
                <a:gd name="T16" fmla="*/ 1202 w 1202"/>
                <a:gd name="T17" fmla="*/ 17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2" h="1064">
                  <a:moveTo>
                    <a:pt x="1202" y="175"/>
                  </a:moveTo>
                  <a:lnTo>
                    <a:pt x="975" y="0"/>
                  </a:lnTo>
                  <a:lnTo>
                    <a:pt x="458" y="676"/>
                  </a:lnTo>
                  <a:lnTo>
                    <a:pt x="163" y="449"/>
                  </a:lnTo>
                  <a:lnTo>
                    <a:pt x="0" y="662"/>
                  </a:lnTo>
                  <a:lnTo>
                    <a:pt x="522" y="1064"/>
                  </a:lnTo>
                  <a:lnTo>
                    <a:pt x="685" y="851"/>
                  </a:lnTo>
                  <a:lnTo>
                    <a:pt x="685" y="851"/>
                  </a:lnTo>
                  <a:lnTo>
                    <a:pt x="1202" y="175"/>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009"/>
              <a:endParaRPr lang="en-US" sz="1700">
                <a:solidFill>
                  <a:srgbClr val="000000"/>
                </a:solidFill>
              </a:endParaRPr>
            </a:p>
          </p:txBody>
        </p:sp>
      </p:grp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51" y="4138454"/>
            <a:ext cx="1406136" cy="2516779"/>
          </a:xfrm>
          <a:prstGeom prst="rect">
            <a:avLst/>
          </a:prstGeom>
        </p:spPr>
      </p:pic>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9297" y="4422890"/>
            <a:ext cx="1094542" cy="2151343"/>
          </a:xfrm>
          <a:prstGeom prst="rect">
            <a:avLst/>
          </a:prstGeom>
        </p:spPr>
      </p:pic>
      <p:sp>
        <p:nvSpPr>
          <p:cNvPr id="32" name="TextBox 31"/>
          <p:cNvSpPr txBox="1"/>
          <p:nvPr/>
        </p:nvSpPr>
        <p:spPr>
          <a:xfrm>
            <a:off x="890793" y="5186474"/>
            <a:ext cx="357327" cy="197628"/>
          </a:xfrm>
          <a:prstGeom prst="rect">
            <a:avLst/>
          </a:prstGeom>
          <a:noFill/>
        </p:spPr>
        <p:txBody>
          <a:bodyPr wrap="none" lIns="0" tIns="0" rIns="0" bIns="0" rtlCol="0">
            <a:spAutoFit/>
          </a:bodyPr>
          <a:lstStyle/>
          <a:p>
            <a:pPr defTabSz="932563">
              <a:lnSpc>
                <a:spcPct val="90000"/>
              </a:lnSpc>
              <a:spcAft>
                <a:spcPts val="600"/>
              </a:spcAft>
            </a:pPr>
            <a:r>
              <a:rPr lang="en-US" sz="1399" b="1" dirty="0">
                <a:gradFill>
                  <a:gsLst>
                    <a:gs pos="2917">
                      <a:schemeClr val="tx1">
                        <a:lumMod val="50000"/>
                      </a:schemeClr>
                    </a:gs>
                    <a:gs pos="74000">
                      <a:schemeClr val="tx1">
                        <a:lumMod val="50000"/>
                      </a:schemeClr>
                    </a:gs>
                  </a:gsLst>
                  <a:lin ang="5400000" scaled="0"/>
                </a:gradFill>
              </a:rPr>
              <a:t>DEV</a:t>
            </a:r>
          </a:p>
        </p:txBody>
      </p:sp>
      <p:sp>
        <p:nvSpPr>
          <p:cNvPr id="33" name="TextBox 32"/>
          <p:cNvSpPr txBox="1"/>
          <p:nvPr/>
        </p:nvSpPr>
        <p:spPr>
          <a:xfrm>
            <a:off x="3427668" y="5186474"/>
            <a:ext cx="354777" cy="197628"/>
          </a:xfrm>
          <a:prstGeom prst="rect">
            <a:avLst/>
          </a:prstGeom>
          <a:noFill/>
        </p:spPr>
        <p:txBody>
          <a:bodyPr wrap="none" lIns="0" tIns="0" rIns="0" bIns="0" rtlCol="0">
            <a:spAutoFit/>
          </a:bodyPr>
          <a:lstStyle/>
          <a:p>
            <a:pPr defTabSz="932563">
              <a:lnSpc>
                <a:spcPct val="90000"/>
              </a:lnSpc>
              <a:spcAft>
                <a:spcPts val="600"/>
              </a:spcAft>
            </a:pPr>
            <a:r>
              <a:rPr lang="en-US" sz="1399" b="1" dirty="0">
                <a:gradFill>
                  <a:gsLst>
                    <a:gs pos="2917">
                      <a:schemeClr val="bg1"/>
                    </a:gs>
                    <a:gs pos="30000">
                      <a:schemeClr val="bg1"/>
                    </a:gs>
                  </a:gsLst>
                  <a:lin ang="5400000" scaled="0"/>
                </a:gradFill>
              </a:rPr>
              <a:t>OPS</a:t>
            </a:r>
          </a:p>
        </p:txBody>
      </p:sp>
    </p:spTree>
    <p:extLst>
      <p:ext uri="{BB962C8B-B14F-4D97-AF65-F5344CB8AC3E}">
        <p14:creationId xmlns:p14="http://schemas.microsoft.com/office/powerpoint/2010/main" val="642329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20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1000"/>
                                        <p:tgtEl>
                                          <p:spTgt spid="11"/>
                                        </p:tgtEl>
                                      </p:cBhvr>
                                    </p:animEffect>
                                  </p:childTnLst>
                                </p:cTn>
                              </p:par>
                            </p:childTnLst>
                          </p:cTn>
                        </p:par>
                        <p:par>
                          <p:cTn id="8" fill="hold">
                            <p:stCondLst>
                              <p:cond delay="1200"/>
                            </p:stCondLst>
                            <p:childTnLst>
                              <p:par>
                                <p:cTn id="9" presetID="10" presetClass="entr" presetSubtype="0" fill="hold" nodeType="afterEffect">
                                  <p:stCondLst>
                                    <p:cond delay="0"/>
                                  </p:stCondLst>
                                  <p:childTnLst>
                                    <p:set>
                                      <p:cBhvr>
                                        <p:cTn id="10" dur="1" fill="hold">
                                          <p:stCondLst>
                                            <p:cond delay="0"/>
                                          </p:stCondLst>
                                        </p:cTn>
                                        <p:tgtEl>
                                          <p:spTgt spid="121"/>
                                        </p:tgtEl>
                                        <p:attrNameLst>
                                          <p:attrName>style.visibility</p:attrName>
                                        </p:attrNameLst>
                                      </p:cBhvr>
                                      <p:to>
                                        <p:strVal val="visible"/>
                                      </p:to>
                                    </p:set>
                                    <p:animEffect transition="in" filter="fade">
                                      <p:cBhvr>
                                        <p:cTn id="11" dur="500"/>
                                        <p:tgtEl>
                                          <p:spTgt spid="121"/>
                                        </p:tgtEl>
                                      </p:cBhvr>
                                    </p:animEffect>
                                  </p:childTnLst>
                                </p:cTn>
                              </p:par>
                            </p:childTnLst>
                          </p:cTn>
                        </p:par>
                        <p:par>
                          <p:cTn id="12" fill="hold">
                            <p:stCondLst>
                              <p:cond delay="1700"/>
                            </p:stCondLst>
                            <p:childTnLst>
                              <p:par>
                                <p:cTn id="13" presetID="1" presetClass="entr" presetSubtype="0" fill="hold" nodeType="afterEffect">
                                  <p:stCondLst>
                                    <p:cond delay="0"/>
                                  </p:stCondLst>
                                  <p:childTnLst>
                                    <p:set>
                                      <p:cBhvr>
                                        <p:cTn id="14" dur="1" fill="hold">
                                          <p:stCondLst>
                                            <p:cond delay="0"/>
                                          </p:stCondLst>
                                        </p:cTn>
                                        <p:tgtEl>
                                          <p:spTgt spid="165"/>
                                        </p:tgtEl>
                                        <p:attrNameLst>
                                          <p:attrName>style.visibility</p:attrName>
                                        </p:attrNameLst>
                                      </p:cBhvr>
                                      <p:to>
                                        <p:strVal val="visible"/>
                                      </p:to>
                                    </p:set>
                                  </p:childTnLst>
                                </p:cTn>
                              </p:par>
                            </p:childTnLst>
                          </p:cTn>
                        </p:par>
                        <p:par>
                          <p:cTn id="15" fill="hold">
                            <p:stCondLst>
                              <p:cond delay="1700"/>
                            </p:stCondLst>
                            <p:childTnLst>
                              <p:par>
                                <p:cTn id="16" presetID="42" presetClass="path" presetSubtype="0" accel="50000" decel="50000" fill="hold" nodeType="afterEffect">
                                  <p:stCondLst>
                                    <p:cond delay="500"/>
                                  </p:stCondLst>
                                  <p:childTnLst>
                                    <p:animMotion origin="layout" path="M 2.19811E-6 2.197E-6 L 0.33712 0.02814 " pathEditMode="relative" rAng="0" ptsTypes="AA">
                                      <p:cBhvr>
                                        <p:cTn id="17" dur="1000" fill="hold"/>
                                        <p:tgtEl>
                                          <p:spTgt spid="165"/>
                                        </p:tgtEl>
                                        <p:attrNameLst>
                                          <p:attrName>ppt_x</p:attrName>
                                          <p:attrName>ppt_y</p:attrName>
                                        </p:attrNameLst>
                                      </p:cBhvr>
                                      <p:rCtr x="16850" y="1407"/>
                                    </p:animMotion>
                                  </p:childTnLst>
                                </p:cTn>
                              </p:par>
                            </p:childTnLst>
                          </p:cTn>
                        </p:par>
                        <p:par>
                          <p:cTn id="18" fill="hold">
                            <p:stCondLst>
                              <p:cond delay="3200"/>
                            </p:stCondLst>
                            <p:childTnLst>
                              <p:par>
                                <p:cTn id="19" presetID="10" presetClass="entr" presetSubtype="0" fill="hold" grpId="0" nodeType="afterEffect">
                                  <p:stCondLst>
                                    <p:cond delay="30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par>
                          <p:cTn id="22" fill="hold">
                            <p:stCondLst>
                              <p:cond delay="4000"/>
                            </p:stCondLst>
                            <p:childTnLst>
                              <p:par>
                                <p:cTn id="23" presetID="10" presetClass="exit" presetSubtype="0" fill="hold" grpId="1" nodeType="afterEffect">
                                  <p:stCondLst>
                                    <p:cond delay="500"/>
                                  </p:stCondLst>
                                  <p:childTnLst>
                                    <p:animEffect transition="out" filter="fade">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par>
                                <p:cTn id="26" presetID="10" presetClass="exit" presetSubtype="0" fill="hold" nodeType="withEffect">
                                  <p:stCondLst>
                                    <p:cond delay="500"/>
                                  </p:stCondLst>
                                  <p:childTnLst>
                                    <p:animEffect transition="out" filter="fade">
                                      <p:cBhvr>
                                        <p:cTn id="27" dur="500"/>
                                        <p:tgtEl>
                                          <p:spTgt spid="165"/>
                                        </p:tgtEl>
                                      </p:cBhvr>
                                    </p:animEffect>
                                    <p:set>
                                      <p:cBhvr>
                                        <p:cTn id="28" dur="1" fill="hold">
                                          <p:stCondLst>
                                            <p:cond delay="499"/>
                                          </p:stCondLst>
                                        </p:cTn>
                                        <p:tgtEl>
                                          <p:spTgt spid="165"/>
                                        </p:tgtEl>
                                        <p:attrNameLst>
                                          <p:attrName>style.visibility</p:attrName>
                                        </p:attrNameLst>
                                      </p:cBhvr>
                                      <p:to>
                                        <p:strVal val="hidden"/>
                                      </p:to>
                                    </p:set>
                                  </p:childTnLst>
                                </p:cTn>
                              </p:par>
                            </p:childTnLst>
                          </p:cTn>
                        </p:par>
                        <p:par>
                          <p:cTn id="29" fill="hold">
                            <p:stCondLst>
                              <p:cond delay="5000"/>
                            </p:stCondLst>
                            <p:childTnLst>
                              <p:par>
                                <p:cTn id="30" presetID="1" presetClass="entr" presetSubtype="0" fill="hold" nodeType="afterEffect">
                                  <p:stCondLst>
                                    <p:cond delay="0"/>
                                  </p:stCondLst>
                                  <p:childTnLst>
                                    <p:set>
                                      <p:cBhvr>
                                        <p:cTn id="31" dur="1" fill="hold">
                                          <p:stCondLst>
                                            <p:cond delay="0"/>
                                          </p:stCondLst>
                                        </p:cTn>
                                        <p:tgtEl>
                                          <p:spTgt spid="166"/>
                                        </p:tgtEl>
                                        <p:attrNameLst>
                                          <p:attrName>style.visibility</p:attrName>
                                        </p:attrNameLst>
                                      </p:cBhvr>
                                      <p:to>
                                        <p:strVal val="visible"/>
                                      </p:to>
                                    </p:set>
                                  </p:childTnLst>
                                </p:cTn>
                              </p:par>
                            </p:childTnLst>
                          </p:cTn>
                        </p:par>
                        <p:par>
                          <p:cTn id="32" fill="hold">
                            <p:stCondLst>
                              <p:cond delay="5000"/>
                            </p:stCondLst>
                            <p:childTnLst>
                              <p:par>
                                <p:cTn id="33" presetID="42" presetClass="path" presetSubtype="0" accel="50000" decel="50000" fill="hold" nodeType="afterEffect">
                                  <p:stCondLst>
                                    <p:cond delay="0"/>
                                  </p:stCondLst>
                                  <p:childTnLst>
                                    <p:animMotion origin="layout" path="M 2.19811E-6 2.197E-6 L 0.33712 0.02814 " pathEditMode="relative" rAng="0" ptsTypes="AA">
                                      <p:cBhvr>
                                        <p:cTn id="34" dur="1000" fill="hold"/>
                                        <p:tgtEl>
                                          <p:spTgt spid="166"/>
                                        </p:tgtEl>
                                        <p:attrNameLst>
                                          <p:attrName>ppt_x</p:attrName>
                                          <p:attrName>ppt_y</p:attrName>
                                        </p:attrNameLst>
                                      </p:cBhvr>
                                      <p:rCtr x="16850" y="1407"/>
                                    </p:animMotion>
                                  </p:childTnLst>
                                </p:cTn>
                              </p:par>
                            </p:childTnLst>
                          </p:cTn>
                        </p:par>
                        <p:par>
                          <p:cTn id="35" fill="hold">
                            <p:stCondLst>
                              <p:cond delay="6000"/>
                            </p:stCondLst>
                            <p:childTnLst>
                              <p:par>
                                <p:cTn id="36" presetID="10" presetClass="entr" presetSubtype="0" fill="hold" grpId="2"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par>
                          <p:cTn id="39" fill="hold">
                            <p:stCondLst>
                              <p:cond delay="6500"/>
                            </p:stCondLst>
                            <p:childTnLst>
                              <p:par>
                                <p:cTn id="40" presetID="10" presetClass="exit" presetSubtype="0" fill="hold" grpId="3" nodeType="afterEffect">
                                  <p:stCondLst>
                                    <p:cond delay="500"/>
                                  </p:stCondLst>
                                  <p:childTnLst>
                                    <p:animEffect transition="out" filter="fad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par>
                                <p:cTn id="43" presetID="10" presetClass="exit" presetSubtype="0" fill="hold" nodeType="withEffect">
                                  <p:stCondLst>
                                    <p:cond delay="500"/>
                                  </p:stCondLst>
                                  <p:childTnLst>
                                    <p:animEffect transition="out" filter="fade">
                                      <p:cBhvr>
                                        <p:cTn id="44" dur="500"/>
                                        <p:tgtEl>
                                          <p:spTgt spid="166"/>
                                        </p:tgtEl>
                                      </p:cBhvr>
                                    </p:animEffect>
                                    <p:set>
                                      <p:cBhvr>
                                        <p:cTn id="45" dur="1" fill="hold">
                                          <p:stCondLst>
                                            <p:cond delay="499"/>
                                          </p:stCondLst>
                                        </p:cTn>
                                        <p:tgtEl>
                                          <p:spTgt spid="166"/>
                                        </p:tgtEl>
                                        <p:attrNameLst>
                                          <p:attrName>style.visibility</p:attrName>
                                        </p:attrNameLst>
                                      </p:cBhvr>
                                      <p:to>
                                        <p:strVal val="hidden"/>
                                      </p:to>
                                    </p:set>
                                  </p:childTnLst>
                                </p:cTn>
                              </p:par>
                            </p:childTnLst>
                          </p:cTn>
                        </p:par>
                        <p:par>
                          <p:cTn id="46" fill="hold">
                            <p:stCondLst>
                              <p:cond delay="7500"/>
                            </p:stCondLst>
                            <p:childTnLst>
                              <p:par>
                                <p:cTn id="47" presetID="1" presetClass="entr" presetSubtype="0" fill="hold" nodeType="afterEffect">
                                  <p:stCondLst>
                                    <p:cond delay="0"/>
                                  </p:stCondLst>
                                  <p:childTnLst>
                                    <p:set>
                                      <p:cBhvr>
                                        <p:cTn id="48" dur="1" fill="hold">
                                          <p:stCondLst>
                                            <p:cond delay="0"/>
                                          </p:stCondLst>
                                        </p:cTn>
                                        <p:tgtEl>
                                          <p:spTgt spid="167"/>
                                        </p:tgtEl>
                                        <p:attrNameLst>
                                          <p:attrName>style.visibility</p:attrName>
                                        </p:attrNameLst>
                                      </p:cBhvr>
                                      <p:to>
                                        <p:strVal val="visible"/>
                                      </p:to>
                                    </p:set>
                                  </p:childTnLst>
                                </p:cTn>
                              </p:par>
                            </p:childTnLst>
                          </p:cTn>
                        </p:par>
                        <p:par>
                          <p:cTn id="49" fill="hold">
                            <p:stCondLst>
                              <p:cond delay="7500"/>
                            </p:stCondLst>
                            <p:childTnLst>
                              <p:par>
                                <p:cTn id="50" presetID="42" presetClass="path" presetSubtype="0" accel="50000" decel="50000" fill="hold" nodeType="afterEffect">
                                  <p:stCondLst>
                                    <p:cond delay="0"/>
                                  </p:stCondLst>
                                  <p:childTnLst>
                                    <p:animMotion origin="layout" path="M 2.19811E-6 2.197E-6 L 0.33712 0.02814 " pathEditMode="relative" rAng="0" ptsTypes="AA">
                                      <p:cBhvr>
                                        <p:cTn id="51" dur="1000" fill="hold"/>
                                        <p:tgtEl>
                                          <p:spTgt spid="167"/>
                                        </p:tgtEl>
                                        <p:attrNameLst>
                                          <p:attrName>ppt_x</p:attrName>
                                          <p:attrName>ppt_y</p:attrName>
                                        </p:attrNameLst>
                                      </p:cBhvr>
                                      <p:rCtr x="16850" y="1407"/>
                                    </p:animMotion>
                                  </p:childTnLst>
                                </p:cTn>
                              </p:par>
                            </p:childTnLst>
                          </p:cTn>
                        </p:par>
                        <p:par>
                          <p:cTn id="52" fill="hold">
                            <p:stCondLst>
                              <p:cond delay="8500"/>
                            </p:stCondLst>
                            <p:childTnLst>
                              <p:par>
                                <p:cTn id="53" presetID="10" presetClass="entr" presetSubtype="0" fill="hold" grpId="4" nodeType="after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childTnLst>
                          </p:cTn>
                        </p:par>
                        <p:par>
                          <p:cTn id="56" fill="hold">
                            <p:stCondLst>
                              <p:cond delay="9000"/>
                            </p:stCondLst>
                            <p:childTnLst>
                              <p:par>
                                <p:cTn id="57" presetID="10" presetClass="exit" presetSubtype="0" fill="hold" grpId="5" nodeType="afterEffect">
                                  <p:stCondLst>
                                    <p:cond delay="500"/>
                                  </p:stCondLst>
                                  <p:childTnLst>
                                    <p:animEffect transition="out" filter="fade">
                                      <p:cBhvr>
                                        <p:cTn id="58" dur="500"/>
                                        <p:tgtEl>
                                          <p:spTgt spid="5"/>
                                        </p:tgtEl>
                                      </p:cBhvr>
                                    </p:animEffect>
                                    <p:set>
                                      <p:cBhvr>
                                        <p:cTn id="59" dur="1" fill="hold">
                                          <p:stCondLst>
                                            <p:cond delay="499"/>
                                          </p:stCondLst>
                                        </p:cTn>
                                        <p:tgtEl>
                                          <p:spTgt spid="5"/>
                                        </p:tgtEl>
                                        <p:attrNameLst>
                                          <p:attrName>style.visibility</p:attrName>
                                        </p:attrNameLst>
                                      </p:cBhvr>
                                      <p:to>
                                        <p:strVal val="hidden"/>
                                      </p:to>
                                    </p:set>
                                  </p:childTnLst>
                                </p:cTn>
                              </p:par>
                              <p:par>
                                <p:cTn id="60" presetID="10" presetClass="exit" presetSubtype="0" fill="hold" nodeType="withEffect">
                                  <p:stCondLst>
                                    <p:cond delay="500"/>
                                  </p:stCondLst>
                                  <p:childTnLst>
                                    <p:animEffect transition="out" filter="fade">
                                      <p:cBhvr>
                                        <p:cTn id="61" dur="500"/>
                                        <p:tgtEl>
                                          <p:spTgt spid="167"/>
                                        </p:tgtEl>
                                      </p:cBhvr>
                                    </p:animEffect>
                                    <p:set>
                                      <p:cBhvr>
                                        <p:cTn id="62" dur="1" fill="hold">
                                          <p:stCondLst>
                                            <p:cond delay="499"/>
                                          </p:stCondLst>
                                        </p:cTn>
                                        <p:tgtEl>
                                          <p:spTgt spid="167"/>
                                        </p:tgtEl>
                                        <p:attrNameLst>
                                          <p:attrName>style.visibility</p:attrName>
                                        </p:attrNameLst>
                                      </p:cBhvr>
                                      <p:to>
                                        <p:strVal val="hidden"/>
                                      </p:to>
                                    </p:set>
                                  </p:childTnLst>
                                </p:cTn>
                              </p:par>
                            </p:childTnLst>
                          </p:cTn>
                        </p:par>
                        <p:par>
                          <p:cTn id="63" fill="hold">
                            <p:stCondLst>
                              <p:cond delay="10000"/>
                            </p:stCondLst>
                            <p:childTnLst>
                              <p:par>
                                <p:cTn id="64" presetID="1" presetClass="entr" presetSubtype="0" fill="hold" nodeType="afterEffect">
                                  <p:stCondLst>
                                    <p:cond delay="0"/>
                                  </p:stCondLst>
                                  <p:childTnLst>
                                    <p:set>
                                      <p:cBhvr>
                                        <p:cTn id="65" dur="1" fill="hold">
                                          <p:stCondLst>
                                            <p:cond delay="0"/>
                                          </p:stCondLst>
                                        </p:cTn>
                                        <p:tgtEl>
                                          <p:spTgt spid="168"/>
                                        </p:tgtEl>
                                        <p:attrNameLst>
                                          <p:attrName>style.visibility</p:attrName>
                                        </p:attrNameLst>
                                      </p:cBhvr>
                                      <p:to>
                                        <p:strVal val="visible"/>
                                      </p:to>
                                    </p:set>
                                  </p:childTnLst>
                                </p:cTn>
                              </p:par>
                            </p:childTnLst>
                          </p:cTn>
                        </p:par>
                        <p:par>
                          <p:cTn id="66" fill="hold">
                            <p:stCondLst>
                              <p:cond delay="10000"/>
                            </p:stCondLst>
                            <p:childTnLst>
                              <p:par>
                                <p:cTn id="67" presetID="42" presetClass="path" presetSubtype="0" accel="50000" decel="50000" fill="hold" nodeType="afterEffect">
                                  <p:stCondLst>
                                    <p:cond delay="0"/>
                                  </p:stCondLst>
                                  <p:childTnLst>
                                    <p:animMotion origin="layout" path="M 2.19811E-6 2.197E-6 L 0.33712 0.02814 " pathEditMode="relative" rAng="0" ptsTypes="AA">
                                      <p:cBhvr>
                                        <p:cTn id="68" dur="1000" fill="hold"/>
                                        <p:tgtEl>
                                          <p:spTgt spid="168"/>
                                        </p:tgtEl>
                                        <p:attrNameLst>
                                          <p:attrName>ppt_x</p:attrName>
                                          <p:attrName>ppt_y</p:attrName>
                                        </p:attrNameLst>
                                      </p:cBhvr>
                                      <p:rCtr x="16850" y="1407"/>
                                    </p:animMotion>
                                  </p:childTnLst>
                                </p:cTn>
                              </p:par>
                            </p:childTnLst>
                          </p:cTn>
                        </p:par>
                        <p:par>
                          <p:cTn id="69" fill="hold">
                            <p:stCondLst>
                              <p:cond delay="11000"/>
                            </p:stCondLst>
                            <p:childTnLst>
                              <p:par>
                                <p:cTn id="70" presetID="10" presetClass="entr" presetSubtype="0" fill="hold" nodeType="after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fade">
                                      <p:cBhvr>
                                        <p:cTn id="72" dur="500"/>
                                        <p:tgtEl>
                                          <p:spTgt spid="8"/>
                                        </p:tgtEl>
                                      </p:cBhvr>
                                    </p:animEffect>
                                  </p:childTnLst>
                                </p:cTn>
                              </p:par>
                              <p:par>
                                <p:cTn id="73" presetID="10" presetClass="exit" presetSubtype="0" fill="hold" nodeType="withEffect">
                                  <p:stCondLst>
                                    <p:cond delay="1000"/>
                                  </p:stCondLst>
                                  <p:childTnLst>
                                    <p:animEffect transition="out" filter="fade">
                                      <p:cBhvr>
                                        <p:cTn id="74" dur="500"/>
                                        <p:tgtEl>
                                          <p:spTgt spid="168"/>
                                        </p:tgtEl>
                                      </p:cBhvr>
                                    </p:animEffect>
                                    <p:set>
                                      <p:cBhvr>
                                        <p:cTn id="75" dur="1" fill="hold">
                                          <p:stCondLst>
                                            <p:cond delay="499"/>
                                          </p:stCondLst>
                                        </p:cTn>
                                        <p:tgtEl>
                                          <p:spTgt spid="168"/>
                                        </p:tgtEl>
                                        <p:attrNameLst>
                                          <p:attrName>style.visibility</p:attrName>
                                        </p:attrNameLst>
                                      </p:cBhvr>
                                      <p:to>
                                        <p:strVal val="hidden"/>
                                      </p:to>
                                    </p:set>
                                  </p:childTnLst>
                                </p:cTn>
                              </p:par>
                            </p:childTnLst>
                          </p:cTn>
                        </p:par>
                        <p:par>
                          <p:cTn id="76" fill="hold">
                            <p:stCondLst>
                              <p:cond delay="12500"/>
                            </p:stCondLst>
                            <p:childTnLst>
                              <p:par>
                                <p:cTn id="77" presetID="10" presetClass="entr" presetSubtype="0" fill="hold" grpId="0" nodeType="after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fade">
                                      <p:cBhvr>
                                        <p:cTn id="79" dur="500"/>
                                        <p:tgtEl>
                                          <p:spTgt spid="3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7"/>
                                        </p:tgtEl>
                                        <p:attrNameLst>
                                          <p:attrName>style.visibility</p:attrName>
                                        </p:attrNameLst>
                                      </p:cBhvr>
                                      <p:to>
                                        <p:strVal val="visible"/>
                                      </p:to>
                                    </p:set>
                                    <p:animEffect transition="in" filter="fade">
                                      <p:cBhvr>
                                        <p:cTn id="8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5" grpId="0" animBg="1"/>
      <p:bldP spid="5" grpId="1" animBg="1"/>
      <p:bldP spid="5" grpId="2" animBg="1"/>
      <p:bldP spid="5" grpId="3" animBg="1"/>
      <p:bldP spid="5" grpId="4" animBg="1"/>
      <p:bldP spid="5" grpId="5"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47663" y="3781139"/>
            <a:ext cx="6640600" cy="1569660"/>
          </a:xfrm>
        </p:spPr>
        <p:txBody>
          <a:bodyPr/>
          <a:lstStyle/>
          <a:p>
            <a:r>
              <a:rPr lang="en-US" dirty="0"/>
              <a:t>Continuous Integration with </a:t>
            </a:r>
            <a:r>
              <a:rPr lang="en-US" dirty="0" smtClean="0"/>
              <a:t/>
            </a:r>
            <a:br>
              <a:rPr lang="en-US" dirty="0" smtClean="0"/>
            </a:br>
            <a:r>
              <a:rPr lang="en-US" dirty="0" smtClean="0"/>
              <a:t>Visual </a:t>
            </a:r>
            <a:r>
              <a:rPr lang="en-US" dirty="0"/>
              <a:t>Studio Online</a:t>
            </a:r>
          </a:p>
        </p:txBody>
      </p:sp>
    </p:spTree>
    <p:extLst>
      <p:ext uri="{BB962C8B-B14F-4D97-AF65-F5344CB8AC3E}">
        <p14:creationId xmlns:p14="http://schemas.microsoft.com/office/powerpoint/2010/main" val="2774742444"/>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gradFill>
                  <a:gsLst>
                    <a:gs pos="1250">
                      <a:schemeClr val="tx2"/>
                    </a:gs>
                    <a:gs pos="100000">
                      <a:schemeClr val="tx2"/>
                    </a:gs>
                  </a:gsLst>
                  <a:lin ang="5400000" scaled="0"/>
                </a:gradFill>
              </a:rPr>
              <a:t>Amir Ahani, </a:t>
            </a:r>
            <a:r>
              <a:rPr lang="en-US" sz="4000" dirty="0" err="1" smtClean="0">
                <a:gradFill>
                  <a:gsLst>
                    <a:gs pos="1250">
                      <a:schemeClr val="tx2"/>
                    </a:gs>
                    <a:gs pos="100000">
                      <a:schemeClr val="tx2"/>
                    </a:gs>
                  </a:gsLst>
                  <a:lin ang="5400000" scaled="0"/>
                </a:gradFill>
              </a:rPr>
              <a:t>M.A.Sc</a:t>
            </a:r>
            <a:r>
              <a:rPr lang="en-US" sz="4000" dirty="0" smtClean="0">
                <a:gradFill>
                  <a:gsLst>
                    <a:gs pos="1250">
                      <a:schemeClr val="tx2"/>
                    </a:gs>
                    <a:gs pos="100000">
                      <a:schemeClr val="tx2"/>
                    </a:gs>
                  </a:gsLst>
                  <a:lin ang="5400000" scaled="0"/>
                </a:gradFill>
              </a:rPr>
              <a:t>. &amp; MBA </a:t>
            </a:r>
            <a:r>
              <a:rPr lang="en-US" dirty="0" smtClean="0">
                <a:gradFill>
                  <a:gsLst>
                    <a:gs pos="1250">
                      <a:schemeClr val="tx2"/>
                    </a:gs>
                    <a:gs pos="100000">
                      <a:schemeClr val="tx2"/>
                    </a:gs>
                  </a:gsLst>
                  <a:lin ang="5400000" scaled="0"/>
                </a:gradFill>
              </a:rPr>
              <a:t>| @</a:t>
            </a:r>
            <a:r>
              <a:rPr lang="en-US" dirty="0" err="1" smtClean="0">
                <a:gradFill>
                  <a:gsLst>
                    <a:gs pos="1250">
                      <a:schemeClr val="tx2"/>
                    </a:gs>
                    <a:gs pos="100000">
                      <a:schemeClr val="tx2"/>
                    </a:gs>
                  </a:gsLst>
                  <a:lin ang="5400000" scaled="0"/>
                </a:gradFill>
              </a:rPr>
              <a:t>Amir_Ahani</a:t>
            </a:r>
            <a:endParaRPr lang="en-US" dirty="0">
              <a:gradFill>
                <a:gsLst>
                  <a:gs pos="1250">
                    <a:schemeClr val="tx2"/>
                  </a:gs>
                  <a:gs pos="100000">
                    <a:schemeClr val="tx2"/>
                  </a:gs>
                </a:gsLst>
                <a:lin ang="5400000" scaled="0"/>
              </a:gradFill>
            </a:endParaRPr>
          </a:p>
        </p:txBody>
      </p:sp>
      <p:sp>
        <p:nvSpPr>
          <p:cNvPr id="7" name="Content Placeholder 6"/>
          <p:cNvSpPr>
            <a:spLocks noGrp="1"/>
          </p:cNvSpPr>
          <p:nvPr>
            <p:ph idx="10"/>
          </p:nvPr>
        </p:nvSpPr>
        <p:spPr>
          <a:xfrm>
            <a:off x="387848" y="1369074"/>
            <a:ext cx="8954246" cy="3551742"/>
          </a:xfrm>
        </p:spPr>
        <p:txBody>
          <a:bodyPr/>
          <a:lstStyle/>
          <a:p>
            <a:pPr marL="685800" lvl="1" indent="0">
              <a:buNone/>
            </a:pPr>
            <a:r>
              <a:rPr lang="en-US" sz="2800" dirty="0" smtClean="0">
                <a:gradFill>
                  <a:gsLst>
                    <a:gs pos="2917">
                      <a:schemeClr val="accent3"/>
                    </a:gs>
                    <a:gs pos="30000">
                      <a:schemeClr val="accent3"/>
                    </a:gs>
                  </a:gsLst>
                  <a:lin ang="5400000" scaled="0"/>
                </a:gradFill>
                <a:latin typeface="+mj-lt"/>
              </a:rPr>
              <a:t>.NET Microsoft MVP</a:t>
            </a:r>
            <a:endParaRPr lang="en-US" sz="2800" dirty="0" smtClean="0">
              <a:gradFill>
                <a:gsLst>
                  <a:gs pos="2917">
                    <a:schemeClr val="accent3"/>
                  </a:gs>
                  <a:gs pos="30000">
                    <a:schemeClr val="accent3"/>
                  </a:gs>
                </a:gsLst>
                <a:lin ang="5400000" scaled="0"/>
              </a:gradFill>
              <a:latin typeface="+mj-lt"/>
            </a:endParaRPr>
          </a:p>
          <a:p>
            <a:pPr marL="685800" lvl="2" indent="0">
              <a:buNone/>
            </a:pPr>
            <a:r>
              <a:rPr lang="en-US" dirty="0" smtClean="0">
                <a:gradFill>
                  <a:gsLst>
                    <a:gs pos="2917">
                      <a:schemeClr val="tx1"/>
                    </a:gs>
                    <a:gs pos="30000">
                      <a:schemeClr val="tx1"/>
                    </a:gs>
                  </a:gsLst>
                  <a:lin ang="5400000" scaled="0"/>
                </a:gradFill>
              </a:rPr>
              <a:t>http://www.HumaSolutions.com</a:t>
            </a:r>
          </a:p>
          <a:p>
            <a:pPr marL="685800" lvl="2" indent="0">
              <a:buNone/>
            </a:pPr>
            <a:endParaRPr lang="en-US" dirty="0">
              <a:gradFill>
                <a:gsLst>
                  <a:gs pos="2917">
                    <a:schemeClr val="tx1"/>
                  </a:gs>
                  <a:gs pos="30000">
                    <a:schemeClr val="tx1"/>
                  </a:gs>
                </a:gsLst>
                <a:lin ang="5400000" scaled="0"/>
              </a:gradFill>
            </a:endParaRPr>
          </a:p>
          <a:p>
            <a:pPr marL="685800" lvl="2" indent="0">
              <a:buNone/>
            </a:pPr>
            <a:r>
              <a:rPr lang="en-US" dirty="0" smtClean="0">
                <a:gradFill>
                  <a:gsLst>
                    <a:gs pos="2917">
                      <a:schemeClr val="tx1"/>
                    </a:gs>
                    <a:gs pos="30000">
                      <a:schemeClr val="tx1"/>
                    </a:gs>
                  </a:gsLst>
                  <a:lin ang="5400000" scaled="0"/>
                </a:gradFill>
              </a:rPr>
              <a:t>IT Director and President</a:t>
            </a:r>
            <a:endParaRPr lang="en-US" dirty="0" smtClean="0">
              <a:gradFill>
                <a:gsLst>
                  <a:gs pos="2917">
                    <a:schemeClr val="tx1"/>
                  </a:gs>
                  <a:gs pos="30000">
                    <a:schemeClr val="tx1"/>
                  </a:gs>
                </a:gsLst>
                <a:lin ang="5400000" scaled="0"/>
              </a:gradFill>
            </a:endParaRPr>
          </a:p>
          <a:p>
            <a:pPr marL="685800" lvl="2" indent="0">
              <a:buNone/>
            </a:pPr>
            <a:endParaRPr lang="en-US" sz="2400" dirty="0" smtClean="0"/>
          </a:p>
          <a:p>
            <a:pPr marL="685800" lvl="2" indent="0">
              <a:buNone/>
            </a:pPr>
            <a:endParaRPr lang="en-US" sz="2400" dirty="0"/>
          </a:p>
          <a:p>
            <a:pPr marL="685800" lvl="1" indent="0">
              <a:buNone/>
            </a:pPr>
            <a:r>
              <a:rPr lang="en-US" sz="2800" dirty="0">
                <a:gradFill>
                  <a:gsLst>
                    <a:gs pos="2917">
                      <a:schemeClr val="accent3"/>
                    </a:gs>
                    <a:gs pos="30000">
                      <a:schemeClr val="accent3"/>
                    </a:gs>
                  </a:gsLst>
                  <a:lin ang="5400000" scaled="0"/>
                </a:gradFill>
                <a:latin typeface="+mj-lt"/>
              </a:rPr>
              <a:t>Working in IT since </a:t>
            </a:r>
            <a:r>
              <a:rPr lang="en-US" sz="2800" dirty="0" smtClean="0">
                <a:gradFill>
                  <a:gsLst>
                    <a:gs pos="2917">
                      <a:schemeClr val="accent3"/>
                    </a:gs>
                    <a:gs pos="30000">
                      <a:schemeClr val="accent3"/>
                    </a:gs>
                  </a:gsLst>
                  <a:lin ang="5400000" scaled="0"/>
                </a:gradFill>
                <a:latin typeface="+mj-lt"/>
              </a:rPr>
              <a:t>1995</a:t>
            </a:r>
            <a:endParaRPr lang="en-US" sz="2800" dirty="0">
              <a:gradFill>
                <a:gsLst>
                  <a:gs pos="2917">
                    <a:schemeClr val="accent3"/>
                  </a:gs>
                  <a:gs pos="30000">
                    <a:schemeClr val="accent3"/>
                  </a:gs>
                </a:gsLst>
                <a:lin ang="5400000" scaled="0"/>
              </a:gradFill>
              <a:latin typeface="+mj-lt"/>
            </a:endParaRPr>
          </a:p>
          <a:p>
            <a:pPr marL="685800" lvl="2" indent="0">
              <a:buNone/>
            </a:pPr>
            <a:r>
              <a:rPr lang="en-US" dirty="0" smtClean="0">
                <a:gradFill>
                  <a:gsLst>
                    <a:gs pos="2917">
                      <a:schemeClr val="tx1"/>
                    </a:gs>
                    <a:gs pos="30000">
                      <a:schemeClr val="tx1"/>
                    </a:gs>
                  </a:gsLst>
                  <a:lin ang="5400000" scaled="0"/>
                </a:gradFill>
              </a:rPr>
              <a:t>Frequent </a:t>
            </a:r>
            <a:r>
              <a:rPr lang="en-US" dirty="0">
                <a:gradFill>
                  <a:gsLst>
                    <a:gs pos="2917">
                      <a:schemeClr val="tx1"/>
                    </a:gs>
                    <a:gs pos="30000">
                      <a:schemeClr val="tx1"/>
                    </a:gs>
                  </a:gsLst>
                  <a:lin ang="5400000" scaled="0"/>
                </a:gradFill>
              </a:rPr>
              <a:t>speaker at </a:t>
            </a:r>
            <a:r>
              <a:rPr lang="en-US" dirty="0" smtClean="0">
                <a:gradFill>
                  <a:gsLst>
                    <a:gs pos="2917">
                      <a:schemeClr val="tx1"/>
                    </a:gs>
                    <a:gs pos="30000">
                      <a:schemeClr val="tx1"/>
                    </a:gs>
                  </a:gsLst>
                  <a:lin ang="5400000" scaled="0"/>
                </a:gradFill>
              </a:rPr>
              <a:t>conference</a:t>
            </a:r>
          </a:p>
          <a:p>
            <a:pPr marL="685800" lvl="2" indent="0">
              <a:buNone/>
            </a:pPr>
            <a:r>
              <a:rPr lang="en-US" dirty="0" smtClean="0">
                <a:gradFill>
                  <a:gsLst>
                    <a:gs pos="2917">
                      <a:schemeClr val="tx1"/>
                    </a:gs>
                    <a:gs pos="30000">
                      <a:schemeClr val="tx1"/>
                    </a:gs>
                  </a:gsLst>
                  <a:lin ang="5400000" scaled="0"/>
                </a:gradFill>
              </a:rPr>
              <a:t>Instructor of Advanced .NET courses @ BCIT</a:t>
            </a:r>
            <a:endParaRPr lang="en-US" dirty="0">
              <a:gradFill>
                <a:gsLst>
                  <a:gs pos="2917">
                    <a:schemeClr val="tx1"/>
                  </a:gs>
                  <a:gs pos="30000">
                    <a:schemeClr val="tx1"/>
                  </a:gs>
                </a:gsLst>
                <a:lin ang="5400000" scaled="0"/>
              </a:gradFill>
            </a:endParaRPr>
          </a:p>
        </p:txBody>
      </p:sp>
      <p:pic>
        <p:nvPicPr>
          <p:cNvPr id="4" name="Picture 3"/>
          <p:cNvPicPr>
            <a:picLocks noChangeAspect="1"/>
          </p:cNvPicPr>
          <p:nvPr/>
        </p:nvPicPr>
        <p:blipFill>
          <a:blip r:embed="rId3"/>
          <a:stretch>
            <a:fillRect/>
          </a:stretch>
        </p:blipFill>
        <p:spPr>
          <a:xfrm>
            <a:off x="8021852" y="1828801"/>
            <a:ext cx="3595732" cy="4609913"/>
          </a:xfrm>
          <a:prstGeom prst="rect">
            <a:avLst/>
          </a:prstGeom>
        </p:spPr>
      </p:pic>
    </p:spTree>
    <p:extLst>
      <p:ext uri="{BB962C8B-B14F-4D97-AF65-F5344CB8AC3E}">
        <p14:creationId xmlns:p14="http://schemas.microsoft.com/office/powerpoint/2010/main" val="3212567329"/>
      </p:ext>
    </p:extLst>
  </p:cSld>
  <p:clrMapOvr>
    <a:masterClrMapping/>
  </p:clrMapOvr>
  <p:transition spd="slow" advClick="0" advTm="15000"/>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Isosceles Triangle 41"/>
          <p:cNvSpPr/>
          <p:nvPr/>
        </p:nvSpPr>
        <p:spPr bwMode="auto">
          <a:xfrm rot="5400000" flipH="1">
            <a:off x="9512560" y="4324611"/>
            <a:ext cx="510159" cy="439792"/>
          </a:xfrm>
          <a:prstGeom prst="triangle">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p:cNvSpPr/>
          <p:nvPr/>
        </p:nvSpPr>
        <p:spPr bwMode="auto">
          <a:xfrm flipV="1">
            <a:off x="2127054" y="4501609"/>
            <a:ext cx="7452000" cy="720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flipV="1">
            <a:off x="8832850" y="4499672"/>
            <a:ext cx="762000" cy="85027"/>
          </a:xfrm>
          <a:prstGeom prst="rect">
            <a:avLst/>
          </a:prstGeom>
          <a:solidFill>
            <a:srgbClr val="3D85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flipV="1">
            <a:off x="7370234" y="4499674"/>
            <a:ext cx="1119716" cy="85025"/>
          </a:xfrm>
          <a:prstGeom prst="rect">
            <a:avLst/>
          </a:prstGeom>
          <a:solidFill>
            <a:srgbClr val="3D85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bwMode="auto">
          <a:xfrm flipV="1">
            <a:off x="5643034" y="4499674"/>
            <a:ext cx="1367366" cy="85025"/>
          </a:xfrm>
          <a:prstGeom prst="rect">
            <a:avLst/>
          </a:prstGeom>
          <a:solidFill>
            <a:srgbClr val="3D85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flipV="1">
            <a:off x="3966634" y="4499674"/>
            <a:ext cx="1341966" cy="85025"/>
          </a:xfrm>
          <a:prstGeom prst="rect">
            <a:avLst/>
          </a:prstGeom>
          <a:solidFill>
            <a:srgbClr val="3D85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3" name="Picture 32"/>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239192" y="2282078"/>
            <a:ext cx="4449971" cy="4450143"/>
          </a:xfrm>
          <a:prstGeom prst="rect">
            <a:avLst/>
          </a:prstGeom>
        </p:spPr>
      </p:pic>
      <p:sp>
        <p:nvSpPr>
          <p:cNvPr id="35" name="Freeform 11"/>
          <p:cNvSpPr>
            <a:spLocks/>
          </p:cNvSpPr>
          <p:nvPr/>
        </p:nvSpPr>
        <p:spPr bwMode="auto">
          <a:xfrm>
            <a:off x="-14261" y="45067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6" name="Rectangle 35"/>
          <p:cNvSpPr/>
          <p:nvPr/>
        </p:nvSpPr>
        <p:spPr bwMode="auto">
          <a:xfrm flipV="1">
            <a:off x="2461684" y="4499675"/>
            <a:ext cx="1176866" cy="85024"/>
          </a:xfrm>
          <a:prstGeom prst="rect">
            <a:avLst/>
          </a:prstGeom>
          <a:solidFill>
            <a:srgbClr val="3D85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2" name="Group 11"/>
          <p:cNvGrpSpPr/>
          <p:nvPr/>
        </p:nvGrpSpPr>
        <p:grpSpPr>
          <a:xfrm>
            <a:off x="6219813" y="1990821"/>
            <a:ext cx="1901202" cy="2522098"/>
            <a:chOff x="5701653" y="1978121"/>
            <a:chExt cx="1901202" cy="2522098"/>
          </a:xfrm>
        </p:grpSpPr>
        <p:pic>
          <p:nvPicPr>
            <p:cNvPr id="116" name="Picture 115"/>
            <p:cNvPicPr>
              <a:picLocks noChangeAspect="1"/>
            </p:cNvPicPr>
            <p:nvPr/>
          </p:nvPicPr>
          <p:blipFill>
            <a:blip r:embed="rId4"/>
            <a:stretch>
              <a:fillRect/>
            </a:stretch>
          </p:blipFill>
          <p:spPr>
            <a:xfrm>
              <a:off x="6030454" y="3700379"/>
              <a:ext cx="1293456" cy="799840"/>
            </a:xfrm>
            <a:prstGeom prst="rect">
              <a:avLst/>
            </a:prstGeom>
          </p:spPr>
        </p:pic>
        <p:pic>
          <p:nvPicPr>
            <p:cNvPr id="117" name="Picture 116"/>
            <p:cNvPicPr>
              <a:picLocks noChangeAspect="1"/>
            </p:cNvPicPr>
            <p:nvPr/>
          </p:nvPicPr>
          <p:blipFill>
            <a:blip r:embed="rId5"/>
            <a:stretch>
              <a:fillRect/>
            </a:stretch>
          </p:blipFill>
          <p:spPr>
            <a:xfrm flipV="1">
              <a:off x="5892979" y="2465446"/>
              <a:ext cx="1102383" cy="1498554"/>
            </a:xfrm>
            <a:prstGeom prst="rect">
              <a:avLst/>
            </a:prstGeom>
          </p:spPr>
        </p:pic>
        <p:sp>
          <p:nvSpPr>
            <p:cNvPr id="118" name="Freeform 95"/>
            <p:cNvSpPr>
              <a:spLocks/>
            </p:cNvSpPr>
            <p:nvPr/>
          </p:nvSpPr>
          <p:spPr bwMode="auto">
            <a:xfrm flipH="1">
              <a:off x="5701653" y="1978121"/>
              <a:ext cx="1426107" cy="92614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0C0">
                <a:alpha val="27000"/>
              </a:srgbClr>
            </a:solidFill>
            <a:ln>
              <a:noFill/>
            </a:ln>
            <a:extLst/>
          </p:spPr>
          <p:txBody>
            <a:bodyPr vert="horz" wrap="square" lIns="93247" tIns="46623" rIns="93247" bIns="46623" numCol="1" anchor="t" anchorCtr="0" compatLnSpc="1">
              <a:prstTxWarp prst="textNoShape">
                <a:avLst/>
              </a:prstTxWarp>
            </a:bodyPr>
            <a:lstStyle/>
            <a:p>
              <a:pPr defTabSz="932418">
                <a:defRPr/>
              </a:pPr>
              <a:endParaRPr lang="en-US" sz="2800" kern="0">
                <a:solidFill>
                  <a:srgbClr val="000000"/>
                </a:solidFill>
              </a:endParaRPr>
            </a:p>
          </p:txBody>
        </p:sp>
        <p:sp>
          <p:nvSpPr>
            <p:cNvPr id="121" name="Freeform 95"/>
            <p:cNvSpPr>
              <a:spLocks/>
            </p:cNvSpPr>
            <p:nvPr/>
          </p:nvSpPr>
          <p:spPr bwMode="auto">
            <a:xfrm flipH="1">
              <a:off x="6053201" y="2052432"/>
              <a:ext cx="1549654" cy="100637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3BDEF">
                <a:alpha val="90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2800" kern="0">
                <a:solidFill>
                  <a:srgbClr val="505050"/>
                </a:solidFill>
              </a:endParaRPr>
            </a:p>
          </p:txBody>
        </p:sp>
        <p:sp>
          <p:nvSpPr>
            <p:cNvPr id="120" name="TextBox 119"/>
            <p:cNvSpPr txBox="1"/>
            <p:nvPr/>
          </p:nvSpPr>
          <p:spPr>
            <a:xfrm>
              <a:off x="6187440" y="2299985"/>
              <a:ext cx="1306581" cy="584775"/>
            </a:xfrm>
            <a:prstGeom prst="rect">
              <a:avLst/>
            </a:prstGeom>
            <a:noFill/>
          </p:spPr>
          <p:txBody>
            <a:bodyPr wrap="square" rtlCol="0">
              <a:spAutoFit/>
            </a:bodyPr>
            <a:lstStyle/>
            <a:p>
              <a:pPr algn="ctr">
                <a:defRPr/>
              </a:pPr>
              <a:r>
                <a:rPr lang="en-US" sz="1600" kern="0" dirty="0" smtClean="0">
                  <a:solidFill>
                    <a:srgbClr val="FFFFFF"/>
                  </a:solidFill>
                  <a:latin typeface="Segoe UI Light"/>
                  <a:cs typeface="Arial" pitchFamily="34" charset="0"/>
                </a:rPr>
                <a:t>Cloud</a:t>
              </a:r>
              <a:br>
                <a:rPr lang="en-US" sz="1600" kern="0" dirty="0" smtClean="0">
                  <a:solidFill>
                    <a:srgbClr val="FFFFFF"/>
                  </a:solidFill>
                  <a:latin typeface="Segoe UI Light"/>
                  <a:cs typeface="Arial" pitchFamily="34" charset="0"/>
                </a:rPr>
              </a:br>
              <a:r>
                <a:rPr lang="en-US" sz="1600" kern="0" dirty="0" smtClean="0">
                  <a:solidFill>
                    <a:srgbClr val="FFFFFF"/>
                  </a:solidFill>
                  <a:latin typeface="Segoe UI Light"/>
                  <a:cs typeface="Arial" pitchFamily="34" charset="0"/>
                </a:rPr>
                <a:t>Load Testing</a:t>
              </a:r>
            </a:p>
          </p:txBody>
        </p:sp>
      </p:grpSp>
      <p:sp>
        <p:nvSpPr>
          <p:cNvPr id="216" name="Title 18"/>
          <p:cNvSpPr txBox="1">
            <a:spLocks/>
          </p:cNvSpPr>
          <p:nvPr/>
        </p:nvSpPr>
        <p:spPr>
          <a:xfrm>
            <a:off x="274320" y="296897"/>
            <a:ext cx="11889564" cy="917575"/>
          </a:xfrm>
          <a:prstGeom prst="rect">
            <a:avLst/>
          </a:prstGeom>
          <a:ln>
            <a:noFill/>
          </a:ln>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a:gradFill>
                <a:gsLst>
                  <a:gs pos="1250">
                    <a:srgbClr val="404040"/>
                  </a:gs>
                  <a:gs pos="100000">
                    <a:srgbClr val="404040"/>
                  </a:gs>
                </a:gsLst>
                <a:lin ang="5400000" scaled="0"/>
              </a:gradFill>
            </a:endParaRPr>
          </a:p>
        </p:txBody>
      </p:sp>
      <p:grpSp>
        <p:nvGrpSpPr>
          <p:cNvPr id="10" name="Group 9"/>
          <p:cNvGrpSpPr/>
          <p:nvPr/>
        </p:nvGrpSpPr>
        <p:grpSpPr>
          <a:xfrm>
            <a:off x="4529359" y="3008346"/>
            <a:ext cx="1868892" cy="1702699"/>
            <a:chOff x="3840480" y="3008346"/>
            <a:chExt cx="1868892" cy="1702699"/>
          </a:xfrm>
        </p:grpSpPr>
        <p:sp>
          <p:nvSpPr>
            <p:cNvPr id="98" name="TextBox 97"/>
            <p:cNvSpPr txBox="1"/>
            <p:nvPr/>
          </p:nvSpPr>
          <p:spPr>
            <a:xfrm>
              <a:off x="3840480" y="3008346"/>
              <a:ext cx="1868892" cy="584775"/>
            </a:xfrm>
            <a:prstGeom prst="rect">
              <a:avLst/>
            </a:prstGeom>
            <a:noFill/>
          </p:spPr>
          <p:txBody>
            <a:bodyPr wrap="square" rtlCol="0" anchor="ctr" anchorCtr="0">
              <a:spAutoFit/>
            </a:bodyPr>
            <a:lstStyle/>
            <a:p>
              <a:pPr algn="ctr">
                <a:defRPr/>
              </a:pPr>
              <a:r>
                <a:rPr lang="en-US" sz="1600" kern="0" dirty="0" smtClean="0">
                  <a:gradFill>
                    <a:gsLst>
                      <a:gs pos="0">
                        <a:schemeClr val="accent1"/>
                      </a:gs>
                      <a:gs pos="100000">
                        <a:schemeClr val="accent1"/>
                      </a:gs>
                    </a:gsLst>
                  </a:gradFill>
                  <a:cs typeface="Arial" pitchFamily="34" charset="0"/>
                </a:rPr>
                <a:t>Integration testing</a:t>
              </a:r>
            </a:p>
            <a:p>
              <a:pPr algn="ctr">
                <a:defRPr/>
              </a:pPr>
              <a:r>
                <a:rPr lang="en-US" sz="1600" kern="0" dirty="0" smtClean="0">
                  <a:gradFill>
                    <a:gsLst>
                      <a:gs pos="0">
                        <a:schemeClr val="accent1"/>
                      </a:gs>
                      <a:gs pos="100000">
                        <a:schemeClr val="accent1"/>
                      </a:gs>
                    </a:gsLst>
                  </a:gradFill>
                  <a:cs typeface="Arial" pitchFamily="34" charset="0"/>
                </a:rPr>
                <a:t>environment</a:t>
              </a:r>
            </a:p>
          </p:txBody>
        </p:sp>
        <p:cxnSp>
          <p:nvCxnSpPr>
            <p:cNvPr id="97" name="Straight Connector 96"/>
            <p:cNvCxnSpPr/>
            <p:nvPr/>
          </p:nvCxnSpPr>
          <p:spPr>
            <a:xfrm flipV="1">
              <a:off x="4774926" y="3726229"/>
              <a:ext cx="0" cy="695750"/>
            </a:xfrm>
            <a:prstGeom prst="line">
              <a:avLst/>
            </a:prstGeom>
            <a:ln w="38100" cap="rnd">
              <a:solidFill>
                <a:srgbClr val="3D85CD"/>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99" name="Oval 98"/>
            <p:cNvSpPr/>
            <p:nvPr/>
          </p:nvSpPr>
          <p:spPr bwMode="auto">
            <a:xfrm>
              <a:off x="4592048" y="4345288"/>
              <a:ext cx="365757" cy="365757"/>
            </a:xfrm>
            <a:prstGeom prst="ellipse">
              <a:avLst/>
            </a:prstGeom>
            <a:solidFill>
              <a:schemeClr val="bg1"/>
            </a:solidFill>
            <a:ln w="38100" cmpd="sng">
              <a:solidFill>
                <a:srgbClr val="3D85C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1" name="Group 10"/>
          <p:cNvGrpSpPr/>
          <p:nvPr/>
        </p:nvGrpSpPr>
        <p:grpSpPr>
          <a:xfrm>
            <a:off x="2696590" y="4345288"/>
            <a:ext cx="2202126" cy="1751140"/>
            <a:chOff x="2339395" y="4345288"/>
            <a:chExt cx="2202126" cy="1751140"/>
          </a:xfrm>
        </p:grpSpPr>
        <p:sp>
          <p:nvSpPr>
            <p:cNvPr id="101" name="TextBox 100"/>
            <p:cNvSpPr txBox="1"/>
            <p:nvPr/>
          </p:nvSpPr>
          <p:spPr>
            <a:xfrm>
              <a:off x="2339395" y="5511653"/>
              <a:ext cx="2202126" cy="584775"/>
            </a:xfrm>
            <a:prstGeom prst="rect">
              <a:avLst/>
            </a:prstGeom>
            <a:noFill/>
          </p:spPr>
          <p:txBody>
            <a:bodyPr wrap="square" rtlCol="0" anchor="ctr" anchorCtr="0">
              <a:spAutoFit/>
            </a:bodyPr>
            <a:lstStyle/>
            <a:p>
              <a:pPr algn="ctr">
                <a:defRPr/>
              </a:pPr>
              <a:r>
                <a:rPr lang="en-US" sz="1600" kern="0" dirty="0" smtClean="0">
                  <a:gradFill>
                    <a:gsLst>
                      <a:gs pos="0">
                        <a:schemeClr val="accent1"/>
                      </a:gs>
                      <a:gs pos="100000">
                        <a:schemeClr val="accent1"/>
                      </a:gs>
                    </a:gsLst>
                  </a:gradFill>
                  <a:cs typeface="Arial" pitchFamily="34" charset="0"/>
                </a:rPr>
                <a:t>Automated functional testing environment</a:t>
              </a:r>
            </a:p>
          </p:txBody>
        </p:sp>
        <p:cxnSp>
          <p:nvCxnSpPr>
            <p:cNvPr id="100" name="Straight Connector 99"/>
            <p:cNvCxnSpPr/>
            <p:nvPr/>
          </p:nvCxnSpPr>
          <p:spPr>
            <a:xfrm>
              <a:off x="3440458" y="4700300"/>
              <a:ext cx="0" cy="695750"/>
            </a:xfrm>
            <a:prstGeom prst="line">
              <a:avLst/>
            </a:prstGeom>
            <a:ln w="38100" cap="rnd">
              <a:solidFill>
                <a:srgbClr val="3D85CD"/>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102" name="Oval 101"/>
            <p:cNvSpPr/>
            <p:nvPr/>
          </p:nvSpPr>
          <p:spPr bwMode="auto">
            <a:xfrm>
              <a:off x="3257580" y="4345288"/>
              <a:ext cx="365757" cy="365757"/>
            </a:xfrm>
            <a:prstGeom prst="ellipse">
              <a:avLst/>
            </a:prstGeom>
            <a:solidFill>
              <a:schemeClr val="bg1"/>
            </a:solidFill>
            <a:ln w="38100" cmpd="sng">
              <a:solidFill>
                <a:srgbClr val="3D85C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04" name="Oval 103"/>
          <p:cNvSpPr/>
          <p:nvPr/>
        </p:nvSpPr>
        <p:spPr bwMode="auto">
          <a:xfrm>
            <a:off x="2044699" y="4334411"/>
            <a:ext cx="394343" cy="394343"/>
          </a:xfrm>
          <a:prstGeom prst="ellipse">
            <a:avLst/>
          </a:prstGeom>
          <a:solidFill>
            <a:srgbClr val="3D85CD"/>
          </a:solidFill>
          <a:ln w="76200">
            <a:solidFill>
              <a:srgbClr val="3D85C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8000" tIns="146304" rIns="182880" bIns="108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rgbClr val="FFFFFF"/>
                </a:solidFill>
                <a:latin typeface="Segoe UI Light"/>
                <a:ea typeface="Segoe UI" pitchFamily="34" charset="0"/>
                <a:cs typeface="Segoe UI" pitchFamily="34" charset="0"/>
              </a:rPr>
              <a:t>3</a:t>
            </a:r>
            <a:endParaRPr lang="en-US" sz="2400" dirty="0" smtClean="0">
              <a:solidFill>
                <a:srgbClr val="FFFFFF"/>
              </a:solidFill>
              <a:latin typeface="Segoe UI Light"/>
              <a:ea typeface="Segoe UI" pitchFamily="34" charset="0"/>
              <a:cs typeface="Segoe UI" pitchFamily="34" charset="0"/>
            </a:endParaRPr>
          </a:p>
        </p:txBody>
      </p:sp>
      <p:grpSp>
        <p:nvGrpSpPr>
          <p:cNvPr id="4" name="Group 3"/>
          <p:cNvGrpSpPr/>
          <p:nvPr/>
        </p:nvGrpSpPr>
        <p:grpSpPr>
          <a:xfrm>
            <a:off x="6386089" y="4345288"/>
            <a:ext cx="1611833" cy="1710752"/>
            <a:chOff x="5882639" y="4345288"/>
            <a:chExt cx="1611833" cy="1710752"/>
          </a:xfrm>
        </p:grpSpPr>
        <p:cxnSp>
          <p:nvCxnSpPr>
            <p:cNvPr id="24" name="Straight Connector 23"/>
            <p:cNvCxnSpPr/>
            <p:nvPr/>
          </p:nvCxnSpPr>
          <p:spPr>
            <a:xfrm>
              <a:off x="6688555" y="4700300"/>
              <a:ext cx="0" cy="695750"/>
            </a:xfrm>
            <a:prstGeom prst="line">
              <a:avLst/>
            </a:prstGeom>
            <a:ln w="38100" cap="rnd">
              <a:solidFill>
                <a:srgbClr val="3D85CD"/>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882639" y="5471265"/>
              <a:ext cx="1611833" cy="584775"/>
            </a:xfrm>
            <a:prstGeom prst="rect">
              <a:avLst/>
            </a:prstGeom>
            <a:noFill/>
          </p:spPr>
          <p:txBody>
            <a:bodyPr wrap="square" rtlCol="0" anchor="ctr" anchorCtr="0">
              <a:spAutoFit/>
            </a:bodyPr>
            <a:lstStyle/>
            <a:p>
              <a:pPr algn="ctr">
                <a:defRPr/>
              </a:pPr>
              <a:r>
                <a:rPr lang="en-US" sz="1600" kern="0" dirty="0" smtClean="0">
                  <a:gradFill>
                    <a:gsLst>
                      <a:gs pos="0">
                        <a:schemeClr val="accent1"/>
                      </a:gs>
                      <a:gs pos="100000">
                        <a:schemeClr val="accent1"/>
                      </a:gs>
                    </a:gsLst>
                  </a:gradFill>
                  <a:cs typeface="Arial" pitchFamily="34" charset="0"/>
                </a:rPr>
                <a:t>Pre-production </a:t>
              </a:r>
              <a:r>
                <a:rPr lang="en-US" sz="1600" kern="0" dirty="0">
                  <a:gradFill>
                    <a:gsLst>
                      <a:gs pos="0">
                        <a:schemeClr val="accent1"/>
                      </a:gs>
                      <a:gs pos="100000">
                        <a:schemeClr val="accent1"/>
                      </a:gs>
                    </a:gsLst>
                  </a:gradFill>
                  <a:cs typeface="Arial" pitchFamily="34" charset="0"/>
                </a:rPr>
                <a:t>e</a:t>
              </a:r>
              <a:r>
                <a:rPr lang="en-US" sz="1600" kern="0" dirty="0" smtClean="0">
                  <a:gradFill>
                    <a:gsLst>
                      <a:gs pos="0">
                        <a:schemeClr val="accent1"/>
                      </a:gs>
                      <a:gs pos="100000">
                        <a:schemeClr val="accent1"/>
                      </a:gs>
                    </a:gsLst>
                  </a:gradFill>
                  <a:cs typeface="Arial" pitchFamily="34" charset="0"/>
                </a:rPr>
                <a:t>nvironment</a:t>
              </a:r>
            </a:p>
          </p:txBody>
        </p:sp>
        <p:sp>
          <p:nvSpPr>
            <p:cNvPr id="23" name="Oval 22"/>
            <p:cNvSpPr/>
            <p:nvPr/>
          </p:nvSpPr>
          <p:spPr bwMode="auto">
            <a:xfrm>
              <a:off x="6505677" y="4345288"/>
              <a:ext cx="365757" cy="365757"/>
            </a:xfrm>
            <a:prstGeom prst="ellipse">
              <a:avLst/>
            </a:prstGeom>
            <a:solidFill>
              <a:schemeClr val="bg1"/>
            </a:solidFill>
            <a:ln w="38100" cmpd="sng">
              <a:solidFill>
                <a:srgbClr val="3D85C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9" name="Group 8"/>
          <p:cNvGrpSpPr/>
          <p:nvPr/>
        </p:nvGrpSpPr>
        <p:grpSpPr>
          <a:xfrm>
            <a:off x="7985759" y="3011734"/>
            <a:ext cx="1320801" cy="1699311"/>
            <a:chOff x="8310879" y="3011734"/>
            <a:chExt cx="1320801" cy="1699311"/>
          </a:xfrm>
        </p:grpSpPr>
        <p:cxnSp>
          <p:nvCxnSpPr>
            <p:cNvPr id="29" name="Straight Connector 28"/>
            <p:cNvCxnSpPr/>
            <p:nvPr/>
          </p:nvCxnSpPr>
          <p:spPr>
            <a:xfrm flipV="1">
              <a:off x="8971279" y="3726229"/>
              <a:ext cx="0" cy="695750"/>
            </a:xfrm>
            <a:prstGeom prst="line">
              <a:avLst/>
            </a:prstGeom>
            <a:ln w="38100" cap="rnd">
              <a:solidFill>
                <a:srgbClr val="3D85CD"/>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30" name="Oval 29"/>
            <p:cNvSpPr/>
            <p:nvPr/>
          </p:nvSpPr>
          <p:spPr bwMode="auto">
            <a:xfrm>
              <a:off x="8788401" y="4345288"/>
              <a:ext cx="365757" cy="365757"/>
            </a:xfrm>
            <a:prstGeom prst="ellipse">
              <a:avLst/>
            </a:prstGeom>
            <a:solidFill>
              <a:schemeClr val="bg1"/>
            </a:solidFill>
            <a:ln w="38100" cmpd="sng">
              <a:solidFill>
                <a:srgbClr val="3D85C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p:cNvSpPr txBox="1"/>
            <p:nvPr/>
          </p:nvSpPr>
          <p:spPr>
            <a:xfrm>
              <a:off x="8310879" y="3011734"/>
              <a:ext cx="1320801" cy="584775"/>
            </a:xfrm>
            <a:prstGeom prst="rect">
              <a:avLst/>
            </a:prstGeom>
            <a:noFill/>
          </p:spPr>
          <p:txBody>
            <a:bodyPr wrap="square" rtlCol="0" anchor="ctr" anchorCtr="0">
              <a:spAutoFit/>
            </a:bodyPr>
            <a:lstStyle/>
            <a:p>
              <a:pPr algn="ctr">
                <a:defRPr/>
              </a:pPr>
              <a:r>
                <a:rPr lang="en-US" sz="1600" kern="0" dirty="0" smtClean="0">
                  <a:gradFill>
                    <a:gsLst>
                      <a:gs pos="0">
                        <a:schemeClr val="accent1"/>
                      </a:gs>
                      <a:gs pos="100000">
                        <a:schemeClr val="accent1"/>
                      </a:gs>
                    </a:gsLst>
                  </a:gradFill>
                  <a:cs typeface="Arial" pitchFamily="34" charset="0"/>
                </a:rPr>
                <a:t>Staging</a:t>
              </a:r>
            </a:p>
            <a:p>
              <a:pPr algn="ctr">
                <a:defRPr/>
              </a:pPr>
              <a:r>
                <a:rPr lang="en-US" sz="1600" kern="0" dirty="0" smtClean="0">
                  <a:gradFill>
                    <a:gsLst>
                      <a:gs pos="0">
                        <a:schemeClr val="accent1"/>
                      </a:gs>
                      <a:gs pos="100000">
                        <a:schemeClr val="accent1"/>
                      </a:gs>
                    </a:gsLst>
                  </a:gradFill>
                  <a:cs typeface="Arial" pitchFamily="34" charset="0"/>
                </a:rPr>
                <a:t>environment</a:t>
              </a:r>
            </a:p>
          </p:txBody>
        </p:sp>
      </p:grpSp>
      <p:sp>
        <p:nvSpPr>
          <p:cNvPr id="34" name="Rectangle 33"/>
          <p:cNvSpPr/>
          <p:nvPr/>
        </p:nvSpPr>
        <p:spPr>
          <a:xfrm>
            <a:off x="10045728" y="4315921"/>
            <a:ext cx="2292615" cy="461665"/>
          </a:xfrm>
          <a:prstGeom prst="rect">
            <a:avLst/>
          </a:prstGeom>
        </p:spPr>
        <p:txBody>
          <a:bodyPr wrap="none">
            <a:spAutoFit/>
          </a:bodyPr>
          <a:lstStyle/>
          <a:p>
            <a:r>
              <a:rPr lang="en-US" sz="2400" kern="0" dirty="0" smtClean="0">
                <a:gradFill>
                  <a:gsLst>
                    <a:gs pos="0">
                      <a:srgbClr val="F6931A"/>
                    </a:gs>
                    <a:gs pos="100000">
                      <a:srgbClr val="F6931A"/>
                    </a:gs>
                  </a:gsLst>
                  <a:lin ang="0" scaled="0"/>
                </a:gradFill>
                <a:latin typeface="Segoe UI Light"/>
                <a:cs typeface="Arial" pitchFamily="34" charset="0"/>
              </a:rPr>
              <a:t>Monitor + Learn</a:t>
            </a:r>
            <a:endParaRPr lang="en-US" dirty="0">
              <a:gradFill>
                <a:gsLst>
                  <a:gs pos="0">
                    <a:srgbClr val="F6931A"/>
                  </a:gs>
                  <a:gs pos="100000">
                    <a:srgbClr val="F6931A"/>
                  </a:gs>
                </a:gsLst>
                <a:lin ang="0" scaled="0"/>
              </a:gradFill>
            </a:endParaRPr>
          </a:p>
        </p:txBody>
      </p:sp>
      <p:sp>
        <p:nvSpPr>
          <p:cNvPr id="58" name="TextBox 57"/>
          <p:cNvSpPr txBox="1"/>
          <p:nvPr/>
        </p:nvSpPr>
        <p:spPr>
          <a:xfrm>
            <a:off x="1440764" y="1004193"/>
            <a:ext cx="8560485" cy="830997"/>
          </a:xfrm>
          <a:prstGeom prst="rect">
            <a:avLst/>
          </a:prstGeom>
          <a:noFill/>
        </p:spPr>
        <p:txBody>
          <a:bodyPr wrap="square" rtlCol="0">
            <a:spAutoFit/>
          </a:bodyPr>
          <a:lstStyle/>
          <a:p>
            <a:pPr>
              <a:defRPr/>
            </a:pPr>
            <a:r>
              <a:rPr lang="en-US" sz="2400" kern="0" spc="20" dirty="0">
                <a:gradFill>
                  <a:gsLst>
                    <a:gs pos="0">
                      <a:schemeClr val="tx1"/>
                    </a:gs>
                    <a:gs pos="100000">
                      <a:schemeClr val="tx1"/>
                    </a:gs>
                  </a:gsLst>
                  <a:lin ang="0" scaled="0"/>
                </a:gradFill>
                <a:latin typeface="Segoe UI Light"/>
                <a:cs typeface="Arial" pitchFamily="34" charset="0"/>
              </a:rPr>
              <a:t>When all tests pass, </a:t>
            </a:r>
            <a:r>
              <a:rPr lang="en-US" sz="2400" kern="0" spc="20" dirty="0" smtClean="0">
                <a:gradFill>
                  <a:gsLst>
                    <a:gs pos="0">
                      <a:schemeClr val="tx1"/>
                    </a:gs>
                    <a:gs pos="100000">
                      <a:schemeClr val="tx1"/>
                    </a:gs>
                  </a:gsLst>
                  <a:lin ang="0" scaled="0"/>
                </a:gradFill>
                <a:latin typeface="Segoe UI Light"/>
                <a:cs typeface="Arial" pitchFamily="34" charset="0"/>
              </a:rPr>
              <a:t>the </a:t>
            </a:r>
            <a:r>
              <a:rPr lang="en-US" sz="2400" kern="0" spc="20" dirty="0">
                <a:gradFill>
                  <a:gsLst>
                    <a:gs pos="0">
                      <a:schemeClr val="tx1"/>
                    </a:gs>
                    <a:gs pos="100000">
                      <a:schemeClr val="tx1"/>
                    </a:gs>
                  </a:gsLst>
                  <a:lin ang="0" scaled="0"/>
                </a:gradFill>
                <a:latin typeface="Segoe UI Light"/>
                <a:cs typeface="Arial" pitchFamily="34" charset="0"/>
              </a:rPr>
              <a:t>build </a:t>
            </a:r>
            <a:r>
              <a:rPr lang="en-US" sz="2400" kern="0" spc="20" dirty="0" smtClean="0">
                <a:gradFill>
                  <a:gsLst>
                    <a:gs pos="0">
                      <a:schemeClr val="tx1"/>
                    </a:gs>
                    <a:gs pos="100000">
                      <a:schemeClr val="tx1"/>
                    </a:gs>
                  </a:gsLst>
                  <a:lin ang="0" scaled="0"/>
                </a:gradFill>
                <a:latin typeface="Segoe UI Light"/>
                <a:cs typeface="Arial" pitchFamily="34" charset="0"/>
              </a:rPr>
              <a:t>is deployed to testing environments </a:t>
            </a:r>
            <a:r>
              <a:rPr lang="en-US" sz="2400" kern="0" spc="20" dirty="0">
                <a:gradFill>
                  <a:gsLst>
                    <a:gs pos="0">
                      <a:schemeClr val="tx1"/>
                    </a:gs>
                    <a:gs pos="100000">
                      <a:schemeClr val="tx1"/>
                    </a:gs>
                  </a:gsLst>
                  <a:lin ang="0" scaled="0"/>
                </a:gradFill>
                <a:latin typeface="Segoe UI Light"/>
                <a:cs typeface="Arial" pitchFamily="34" charset="0"/>
              </a:rPr>
              <a:t>for each stage in the release process</a:t>
            </a:r>
          </a:p>
        </p:txBody>
      </p:sp>
      <p:sp>
        <p:nvSpPr>
          <p:cNvPr id="59" name="Title 18"/>
          <p:cNvSpPr txBox="1">
            <a:spLocks/>
          </p:cNvSpPr>
          <p:nvPr/>
        </p:nvSpPr>
        <p:spPr>
          <a:xfrm>
            <a:off x="1341120" y="258797"/>
            <a:ext cx="11020884" cy="917575"/>
          </a:xfrm>
          <a:prstGeom prst="rect">
            <a:avLst/>
          </a:prstGeom>
          <a:ln>
            <a:noFill/>
          </a:ln>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dirty="0">
                <a:gradFill>
                  <a:gsLst>
                    <a:gs pos="0">
                      <a:schemeClr val="accent1"/>
                    </a:gs>
                    <a:gs pos="100000">
                      <a:schemeClr val="accent1"/>
                    </a:gs>
                  </a:gsLst>
                  <a:lin ang="5400000" scaled="0"/>
                </a:gradFill>
              </a:rPr>
              <a:t>Release</a:t>
            </a:r>
          </a:p>
        </p:txBody>
      </p:sp>
      <p:sp>
        <p:nvSpPr>
          <p:cNvPr id="41" name="Isosceles Triangle 40"/>
          <p:cNvSpPr/>
          <p:nvPr/>
        </p:nvSpPr>
        <p:spPr bwMode="auto">
          <a:xfrm rot="5400000" flipH="1">
            <a:off x="9518909" y="4316673"/>
            <a:ext cx="510159" cy="439792"/>
          </a:xfrm>
          <a:prstGeom prst="triangle">
            <a:avLst/>
          </a:prstGeom>
          <a:solidFill>
            <a:srgbClr val="F693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descr="DevOpsGraphic_v6-04.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600" y="114300"/>
            <a:ext cx="1629809" cy="1447800"/>
          </a:xfrm>
          <a:prstGeom prst="rect">
            <a:avLst/>
          </a:prstGeom>
        </p:spPr>
      </p:pic>
    </p:spTree>
    <p:extLst>
      <p:ext uri="{BB962C8B-B14F-4D97-AF65-F5344CB8AC3E}">
        <p14:creationId xmlns:p14="http://schemas.microsoft.com/office/powerpoint/2010/main" val="2284369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5400000">
                                      <p:cBhvr>
                                        <p:cTn id="6" dur="1000" fill="hold"/>
                                        <p:tgtEl>
                                          <p:spTgt spid="33"/>
                                        </p:tgtEl>
                                        <p:attrNameLst>
                                          <p:attrName>r</p:attrName>
                                        </p:attrNameLst>
                                      </p:cBhvr>
                                    </p:animRot>
                                  </p:childTnLst>
                                </p:cTn>
                              </p:par>
                              <p:par>
                                <p:cTn id="7" presetID="22" presetClass="entr" presetSubtype="4"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animEffect transition="in" filter="wipe(down)">
                                      <p:cBhvr>
                                        <p:cTn id="9" dur="500"/>
                                        <p:tgtEl>
                                          <p:spTgt spid="35"/>
                                        </p:tgtEl>
                                      </p:cBhvr>
                                    </p:animEffect>
                                  </p:childTnLst>
                                </p:cTn>
                              </p:par>
                              <p:par>
                                <p:cTn id="10" presetID="22" presetClass="entr" presetSubtype="4" fill="hold" grpId="0" nodeType="withEffect">
                                  <p:stCondLst>
                                    <p:cond delay="0"/>
                                  </p:stCondLst>
                                  <p:childTnLst>
                                    <p:set>
                                      <p:cBhvr>
                                        <p:cTn id="11" dur="1" fill="hold">
                                          <p:stCondLst>
                                            <p:cond delay="0"/>
                                          </p:stCondLst>
                                        </p:cTn>
                                        <p:tgtEl>
                                          <p:spTgt spid="104"/>
                                        </p:tgtEl>
                                        <p:attrNameLst>
                                          <p:attrName>style.visibility</p:attrName>
                                        </p:attrNameLst>
                                      </p:cBhvr>
                                      <p:to>
                                        <p:strVal val="visible"/>
                                      </p:to>
                                    </p:set>
                                    <p:animEffect transition="in" filter="wipe(down)">
                                      <p:cBhvr>
                                        <p:cTn id="12" dur="500"/>
                                        <p:tgtEl>
                                          <p:spTgt spid="104"/>
                                        </p:tgtEl>
                                      </p:cBhvr>
                                    </p:animEffect>
                                  </p:childTnLst>
                                </p:cTn>
                              </p:par>
                            </p:childTnLst>
                          </p:cTn>
                        </p:par>
                        <p:par>
                          <p:cTn id="13" fill="hold">
                            <p:stCondLst>
                              <p:cond delay="1000"/>
                            </p:stCondLst>
                            <p:childTnLst>
                              <p:par>
                                <p:cTn id="14" presetID="10" presetClass="entr" presetSubtype="0" fill="hold" grpId="0" nodeType="afterEffect">
                                  <p:stCondLst>
                                    <p:cond delay="50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5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grpId="0" nodeType="afterEffect">
                                  <p:stCondLst>
                                    <p:cond delay="50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10" presetClass="entr" presetSubtype="0" fill="hold" nodeType="with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3000"/>
                            </p:stCondLst>
                            <p:childTnLst>
                              <p:par>
                                <p:cTn id="28" presetID="10" presetClass="entr" presetSubtype="0" fill="hold" grpId="0" nodeType="afterEffect">
                                  <p:stCondLst>
                                    <p:cond delay="50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nodeType="withEffect">
                                  <p:stCondLst>
                                    <p:cond delay="50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par>
                          <p:cTn id="34" fill="hold">
                            <p:stCondLst>
                              <p:cond delay="4000"/>
                            </p:stCondLst>
                            <p:childTnLst>
                              <p:par>
                                <p:cTn id="35" presetID="12" presetClass="entr" presetSubtype="4" fill="hold" nodeType="after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p:tgtEl>
                                          <p:spTgt spid="12"/>
                                        </p:tgtEl>
                                        <p:attrNameLst>
                                          <p:attrName>ppt_y</p:attrName>
                                        </p:attrNameLst>
                                      </p:cBhvr>
                                      <p:tavLst>
                                        <p:tav tm="0">
                                          <p:val>
                                            <p:strVal val="#ppt_y+#ppt_h*1.125000"/>
                                          </p:val>
                                        </p:tav>
                                        <p:tav tm="100000">
                                          <p:val>
                                            <p:strVal val="#ppt_y"/>
                                          </p:val>
                                        </p:tav>
                                      </p:tavLst>
                                    </p:anim>
                                    <p:animEffect transition="in" filter="wipe(up)">
                                      <p:cBhvr>
                                        <p:cTn id="38" dur="500"/>
                                        <p:tgtEl>
                                          <p:spTgt spid="12"/>
                                        </p:tgtEl>
                                      </p:cBhvr>
                                    </p:animEffect>
                                  </p:childTnLst>
                                </p:cTn>
                              </p:par>
                            </p:childTnLst>
                          </p:cTn>
                        </p:par>
                        <p:par>
                          <p:cTn id="39" fill="hold">
                            <p:stCondLst>
                              <p:cond delay="4500"/>
                            </p:stCondLst>
                            <p:childTnLst>
                              <p:par>
                                <p:cTn id="40" presetID="10" presetClass="entr" presetSubtype="0" fill="hold" grpId="0" nodeType="afterEffect">
                                  <p:stCondLst>
                                    <p:cond delay="50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childTnLst>
                                </p:cTn>
                              </p:par>
                              <p:par>
                                <p:cTn id="43" presetID="10" presetClass="entr" presetSubtype="0" fill="hold" nodeType="withEffect">
                                  <p:stCondLst>
                                    <p:cond delay="50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par>
                          <p:cTn id="46" fill="hold">
                            <p:stCondLst>
                              <p:cond delay="5500"/>
                            </p:stCondLst>
                            <p:childTnLst>
                              <p:par>
                                <p:cTn id="47" presetID="10" presetClass="entr" presetSubtype="0" fill="hold" grpId="0" nodeType="afterEffect">
                                  <p:stCondLst>
                                    <p:cond delay="50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500"/>
                                        <p:tgtEl>
                                          <p:spTgt spid="40"/>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500"/>
                                        <p:tgtEl>
                                          <p:spTgt spid="41"/>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9" grpId="0" animBg="1"/>
      <p:bldP spid="38" grpId="0" animBg="1"/>
      <p:bldP spid="37" grpId="0" animBg="1"/>
      <p:bldP spid="35" grpId="0" animBg="1"/>
      <p:bldP spid="36" grpId="0" animBg="1"/>
      <p:bldP spid="104" grpId="0" animBg="1"/>
      <p:bldP spid="34" grpId="0"/>
      <p:bldP spid="4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339078" y="5293456"/>
            <a:ext cx="1939544" cy="1118733"/>
            <a:chOff x="511109" y="5814543"/>
            <a:chExt cx="1041729" cy="600871"/>
          </a:xfrm>
        </p:grpSpPr>
        <p:sp>
          <p:nvSpPr>
            <p:cNvPr id="41" name="Rectangle 154"/>
            <p:cNvSpPr>
              <a:spLocks noChangeArrowheads="1"/>
            </p:cNvSpPr>
            <p:nvPr/>
          </p:nvSpPr>
          <p:spPr bwMode="auto">
            <a:xfrm>
              <a:off x="635204" y="5814543"/>
              <a:ext cx="808238" cy="551887"/>
            </a:xfrm>
            <a:prstGeom prst="rect">
              <a:avLst/>
            </a:prstGeom>
            <a:solidFill>
              <a:schemeClr val="bg2">
                <a:lumMod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dirty="0">
                <a:solidFill>
                  <a:srgbClr val="FFFFFF"/>
                </a:solidFill>
              </a:endParaRPr>
            </a:p>
          </p:txBody>
        </p:sp>
        <p:sp>
          <p:nvSpPr>
            <p:cNvPr id="42" name="Rectangle 156"/>
            <p:cNvSpPr>
              <a:spLocks noChangeArrowheads="1"/>
            </p:cNvSpPr>
            <p:nvPr/>
          </p:nvSpPr>
          <p:spPr bwMode="auto">
            <a:xfrm>
              <a:off x="663778" y="5849648"/>
              <a:ext cx="751090" cy="481677"/>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dirty="0">
                <a:solidFill>
                  <a:srgbClr val="FFFFFF"/>
                </a:solidFill>
              </a:endParaRPr>
            </a:p>
          </p:txBody>
        </p:sp>
        <p:sp>
          <p:nvSpPr>
            <p:cNvPr id="43"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chemeClr val="bg2">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dirty="0">
                <a:solidFill>
                  <a:srgbClr val="FFFFFF"/>
                </a:solidFill>
              </a:endParaRPr>
            </a:p>
          </p:txBody>
        </p:sp>
      </p:grpSp>
      <p:sp>
        <p:nvSpPr>
          <p:cNvPr id="126" name="Rounded Rectangle 125"/>
          <p:cNvSpPr/>
          <p:nvPr/>
        </p:nvSpPr>
        <p:spPr bwMode="auto">
          <a:xfrm>
            <a:off x="535893" y="1599422"/>
            <a:ext cx="2701118" cy="1592427"/>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r>
              <a:rPr lang="en-US" sz="1598" dirty="0" smtClean="0">
                <a:gradFill>
                  <a:gsLst>
                    <a:gs pos="0">
                      <a:srgbClr val="FFFFFF"/>
                    </a:gs>
                    <a:gs pos="100000">
                      <a:srgbClr val="FFFFFF"/>
                    </a:gs>
                  </a:gsLst>
                  <a:lin ang="5400000" scaled="0"/>
                </a:gradFill>
                <a:ea typeface="Segoe UI" pitchFamily="34" charset="0"/>
                <a:cs typeface="Segoe UI" pitchFamily="34" charset="0"/>
              </a:rPr>
              <a:t>SOURCE &amp; BUILD</a:t>
            </a:r>
            <a:endParaRPr lang="en-US" sz="1598" dirty="0">
              <a:gradFill>
                <a:gsLst>
                  <a:gs pos="0">
                    <a:srgbClr val="FFFFFF"/>
                  </a:gs>
                  <a:gs pos="100000">
                    <a:srgbClr val="FFFFFF"/>
                  </a:gs>
                </a:gsLst>
                <a:lin ang="5400000" scaled="0"/>
              </a:gradFill>
              <a:ea typeface="Segoe UI" pitchFamily="34" charset="0"/>
              <a:cs typeface="Segoe UI" pitchFamily="34" charset="0"/>
            </a:endParaRPr>
          </a:p>
        </p:txBody>
      </p:sp>
      <p:sp>
        <p:nvSpPr>
          <p:cNvPr id="7" name="Rounded Rectangle 6"/>
          <p:cNvSpPr/>
          <p:nvPr/>
        </p:nvSpPr>
        <p:spPr bwMode="auto">
          <a:xfrm>
            <a:off x="4070966" y="1599422"/>
            <a:ext cx="3352234" cy="1592427"/>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a:lnSpc>
                <a:spcPct val="90000"/>
              </a:lnSpc>
            </a:pPr>
            <a:r>
              <a:rPr lang="en-US" sz="1598" dirty="0" smtClean="0">
                <a:gradFill>
                  <a:gsLst>
                    <a:gs pos="0">
                      <a:srgbClr val="FFFFFF"/>
                    </a:gs>
                    <a:gs pos="100000">
                      <a:srgbClr val="FFFFFF"/>
                    </a:gs>
                  </a:gsLst>
                  <a:lin ang="5400000" scaled="0"/>
                </a:gradFill>
                <a:ea typeface="Segoe UI" pitchFamily="34" charset="0"/>
                <a:cs typeface="Segoe UI" pitchFamily="34" charset="0"/>
              </a:rPr>
              <a:t>QA ENVIRONMENT</a:t>
            </a:r>
            <a:endParaRPr lang="en-US" sz="1598"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gradFill>
                  <a:gsLst>
                    <a:gs pos="0">
                      <a:schemeClr val="tx2"/>
                    </a:gs>
                    <a:gs pos="100000">
                      <a:schemeClr val="tx2"/>
                    </a:gs>
                  </a:gsLst>
                  <a:lin ang="0" scaled="0"/>
                </a:gradFill>
              </a:rPr>
              <a:t>Continuous Deployment</a:t>
            </a:r>
            <a:endParaRPr lang="en-US" dirty="0">
              <a:gradFill>
                <a:gsLst>
                  <a:gs pos="0">
                    <a:schemeClr val="tx2"/>
                  </a:gs>
                  <a:gs pos="100000">
                    <a:schemeClr val="tx2"/>
                  </a:gs>
                </a:gsLst>
                <a:lin ang="0" scaled="0"/>
              </a:gradFill>
            </a:endParaRPr>
          </a:p>
        </p:txBody>
      </p:sp>
      <p:sp>
        <p:nvSpPr>
          <p:cNvPr id="37" name="TextBox 36"/>
          <p:cNvSpPr txBox="1"/>
          <p:nvPr/>
        </p:nvSpPr>
        <p:spPr>
          <a:xfrm>
            <a:off x="7898187" y="1877740"/>
            <a:ext cx="3447269" cy="1795497"/>
          </a:xfrm>
          <a:prstGeom prst="rect">
            <a:avLst/>
          </a:prstGeom>
          <a:noFill/>
        </p:spPr>
        <p:txBody>
          <a:bodyPr wrap="none" lIns="182828" tIns="146262" rIns="182828" bIns="146262" rtlCol="0">
            <a:spAutoFit/>
          </a:bodyPr>
          <a:lstStyle/>
          <a:p>
            <a:pPr defTabSz="932384">
              <a:lnSpc>
                <a:spcPct val="90000"/>
              </a:lnSpc>
              <a:spcAft>
                <a:spcPts val="1198"/>
              </a:spcAft>
              <a:buSzPct val="90000"/>
            </a:pPr>
            <a:r>
              <a:rPr lang="en-US" sz="3598" dirty="0">
                <a:gradFill>
                  <a:gsLst>
                    <a:gs pos="0">
                      <a:schemeClr val="accent1"/>
                    </a:gs>
                    <a:gs pos="100000">
                      <a:schemeClr val="accent1"/>
                    </a:gs>
                  </a:gsLst>
                  <a:lin ang="5400000" scaled="0"/>
                </a:gradFill>
                <a:latin typeface="Segoe UI Light"/>
              </a:rPr>
              <a:t>Value</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2917">
                      <a:schemeClr val="tx1"/>
                    </a:gs>
                    <a:gs pos="30000">
                      <a:schemeClr val="tx1"/>
                    </a:gs>
                  </a:gsLst>
                  <a:lin ang="5400000" scaled="0"/>
                </a:gradFill>
                <a:latin typeface="Segoe UI Light"/>
              </a:rPr>
              <a:t>Optimized Resources</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2917">
                      <a:schemeClr val="tx1"/>
                    </a:gs>
                    <a:gs pos="30000">
                      <a:schemeClr val="tx1"/>
                    </a:gs>
                  </a:gsLst>
                  <a:lin ang="5400000" scaled="0"/>
                </a:gradFill>
                <a:latin typeface="Segoe UI Light"/>
              </a:rPr>
              <a:t>Accelerate Delivery</a:t>
            </a:r>
          </a:p>
        </p:txBody>
      </p:sp>
      <p:sp>
        <p:nvSpPr>
          <p:cNvPr id="38" name="TextBox 37"/>
          <p:cNvSpPr txBox="1"/>
          <p:nvPr/>
        </p:nvSpPr>
        <p:spPr>
          <a:xfrm>
            <a:off x="7898188" y="3887050"/>
            <a:ext cx="3650510" cy="2252583"/>
          </a:xfrm>
          <a:prstGeom prst="rect">
            <a:avLst/>
          </a:prstGeom>
          <a:noFill/>
        </p:spPr>
        <p:txBody>
          <a:bodyPr wrap="none" lIns="182828" tIns="146262" rIns="182828" bIns="146262" rtlCol="0">
            <a:spAutoFit/>
          </a:bodyPr>
          <a:lstStyle/>
          <a:p>
            <a:pPr defTabSz="932384">
              <a:lnSpc>
                <a:spcPct val="90000"/>
              </a:lnSpc>
              <a:spcAft>
                <a:spcPts val="1198"/>
              </a:spcAft>
              <a:buSzPct val="90000"/>
            </a:pPr>
            <a:r>
              <a:rPr lang="en-US" sz="3598" dirty="0">
                <a:gradFill>
                  <a:gsLst>
                    <a:gs pos="0">
                      <a:schemeClr val="accent1"/>
                    </a:gs>
                    <a:gs pos="100000">
                      <a:schemeClr val="accent1"/>
                    </a:gs>
                  </a:gsLst>
                  <a:lin ang="5400000" scaled="0"/>
                </a:gradFill>
                <a:latin typeface="Segoe UI Light"/>
              </a:rPr>
              <a:t>Measure</a:t>
            </a:r>
          </a:p>
          <a:p>
            <a:pPr marL="290401" indent="-290401" defTabSz="932384">
              <a:lnSpc>
                <a:spcPct val="90000"/>
              </a:lnSpc>
              <a:spcAft>
                <a:spcPts val="1198"/>
              </a:spcAft>
              <a:buSzPct val="90000"/>
              <a:buFont typeface="Arial" panose="020B0604020202020204" pitchFamily="34" charset="0"/>
              <a:buChar char="•"/>
            </a:pPr>
            <a:r>
              <a:rPr lang="en-US" sz="2400" dirty="0" smtClean="0">
                <a:gradFill>
                  <a:gsLst>
                    <a:gs pos="2917">
                      <a:schemeClr val="tx1"/>
                    </a:gs>
                    <a:gs pos="30000">
                      <a:schemeClr val="tx1"/>
                    </a:gs>
                  </a:gsLst>
                  <a:lin ang="5400000" scaled="0"/>
                </a:gradFill>
                <a:latin typeface="Segoe UI Light"/>
              </a:rPr>
              <a:t>Deployment Frequency</a:t>
            </a:r>
          </a:p>
          <a:p>
            <a:pPr marL="290401" indent="-290401" defTabSz="932384">
              <a:lnSpc>
                <a:spcPct val="90000"/>
              </a:lnSpc>
              <a:spcAft>
                <a:spcPts val="1198"/>
              </a:spcAft>
              <a:buSzPct val="90000"/>
              <a:buFont typeface="Arial" panose="020B0604020202020204" pitchFamily="34" charset="0"/>
              <a:buChar char="•"/>
            </a:pPr>
            <a:r>
              <a:rPr lang="en-US" sz="2400" dirty="0" smtClean="0">
                <a:gradFill>
                  <a:gsLst>
                    <a:gs pos="2917">
                      <a:schemeClr val="tx1"/>
                    </a:gs>
                    <a:gs pos="30000">
                      <a:schemeClr val="tx1"/>
                    </a:gs>
                  </a:gsLst>
                  <a:lin ang="5400000" scaled="0"/>
                </a:gradFill>
                <a:latin typeface="Segoe UI Light"/>
              </a:rPr>
              <a:t>MTTR</a:t>
            </a:r>
            <a:endParaRPr lang="en-US" sz="2400" dirty="0">
              <a:gradFill>
                <a:gsLst>
                  <a:gs pos="2917">
                    <a:schemeClr val="tx1"/>
                  </a:gs>
                  <a:gs pos="30000">
                    <a:schemeClr val="tx1"/>
                  </a:gs>
                </a:gsLst>
                <a:lin ang="5400000" scaled="0"/>
              </a:gradFill>
              <a:latin typeface="Segoe UI Light"/>
            </a:endParaRPr>
          </a:p>
          <a:p>
            <a:pPr marL="290401" indent="-290401" defTabSz="932384">
              <a:lnSpc>
                <a:spcPct val="90000"/>
              </a:lnSpc>
              <a:spcAft>
                <a:spcPts val="1198"/>
              </a:spcAft>
              <a:buSzPct val="90000"/>
              <a:buFont typeface="Arial" panose="020B0604020202020204" pitchFamily="34" charset="0"/>
              <a:buChar char="•"/>
            </a:pPr>
            <a:r>
              <a:rPr lang="en-US" sz="2400" dirty="0">
                <a:gradFill>
                  <a:gsLst>
                    <a:gs pos="2917">
                      <a:schemeClr val="tx1"/>
                    </a:gs>
                    <a:gs pos="30000">
                      <a:schemeClr val="tx1"/>
                    </a:gs>
                  </a:gsLst>
                  <a:lin ang="5400000" scaled="0"/>
                </a:gradFill>
                <a:latin typeface="Segoe UI Light"/>
              </a:rPr>
              <a:t>Availability</a:t>
            </a:r>
          </a:p>
        </p:txBody>
      </p:sp>
      <p:sp>
        <p:nvSpPr>
          <p:cNvPr id="25" name="Rectangle 155"/>
          <p:cNvSpPr>
            <a:spLocks noChangeArrowheads="1"/>
          </p:cNvSpPr>
          <p:nvPr/>
        </p:nvSpPr>
        <p:spPr bwMode="auto">
          <a:xfrm>
            <a:off x="1296507" y="5371431"/>
            <a:ext cx="1487271" cy="1015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dirty="0">
              <a:solidFill>
                <a:srgbClr val="FFFFFF"/>
              </a:solidFill>
            </a:endParaRPr>
          </a:p>
        </p:txBody>
      </p:sp>
      <p:cxnSp>
        <p:nvCxnSpPr>
          <p:cNvPr id="11" name="Straight Connector 10"/>
          <p:cNvCxnSpPr/>
          <p:nvPr/>
        </p:nvCxnSpPr>
        <p:spPr>
          <a:xfrm>
            <a:off x="1886451" y="3313574"/>
            <a:ext cx="0" cy="1867637"/>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54" name="Picture 28"/>
          <p:cNvPicPr>
            <a:picLocks noChangeAspect="1"/>
          </p:cNvPicPr>
          <p:nvPr/>
        </p:nvPicPr>
        <p:blipFill rotWithShape="1">
          <a:blip r:embed="rId3">
            <a:lum bright="100000"/>
            <a:extLst>
              <a:ext uri="{28A0092B-C50C-407E-A947-70E740481C1C}">
                <a14:useLocalDpi xmlns:a14="http://schemas.microsoft.com/office/drawing/2010/main" val="0"/>
              </a:ext>
            </a:extLst>
          </a:blip>
          <a:srcRect b="35075"/>
          <a:stretch/>
        </p:blipFill>
        <p:spPr bwMode="auto">
          <a:xfrm>
            <a:off x="5075861" y="2228779"/>
            <a:ext cx="699541" cy="600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89863" y="2198016"/>
            <a:ext cx="729827" cy="662346"/>
          </a:xfrm>
          <a:prstGeom prst="rect">
            <a:avLst/>
          </a:prstGeom>
        </p:spPr>
      </p:pic>
      <p:cxnSp>
        <p:nvCxnSpPr>
          <p:cNvPr id="62" name="Straight Arrow Connector 61"/>
          <p:cNvCxnSpPr/>
          <p:nvPr/>
        </p:nvCxnSpPr>
        <p:spPr>
          <a:xfrm flipV="1">
            <a:off x="3242509" y="2433902"/>
            <a:ext cx="82296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3" name="Picture 28"/>
          <p:cNvPicPr>
            <a:picLocks noChangeAspect="1"/>
          </p:cNvPicPr>
          <p:nvPr/>
        </p:nvPicPr>
        <p:blipFill rotWithShape="1">
          <a:blip r:embed="rId3">
            <a:extLst>
              <a:ext uri="{28A0092B-C50C-407E-A947-70E740481C1C}">
                <a14:useLocalDpi xmlns:a14="http://schemas.microsoft.com/office/drawing/2010/main" val="0"/>
              </a:ext>
            </a:extLst>
          </a:blip>
          <a:srcRect b="35075"/>
          <a:stretch/>
        </p:blipFill>
        <p:spPr bwMode="auto">
          <a:xfrm>
            <a:off x="1953659" y="2228779"/>
            <a:ext cx="699541" cy="600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28"/>
          <p:cNvPicPr>
            <a:picLocks noChangeAspect="1"/>
          </p:cNvPicPr>
          <p:nvPr/>
        </p:nvPicPr>
        <p:blipFill rotWithShape="1">
          <a:blip r:embed="rId3">
            <a:extLst>
              <a:ext uri="{28A0092B-C50C-407E-A947-70E740481C1C}">
                <a14:useLocalDpi xmlns:a14="http://schemas.microsoft.com/office/drawing/2010/main" val="0"/>
              </a:ext>
            </a:extLst>
          </a:blip>
          <a:srcRect b="35075"/>
          <a:stretch/>
        </p:blipFill>
        <p:spPr bwMode="auto">
          <a:xfrm>
            <a:off x="1953659" y="2228779"/>
            <a:ext cx="699541" cy="600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51" y="4138454"/>
            <a:ext cx="1406136" cy="2516779"/>
          </a:xfrm>
          <a:prstGeom prst="rect">
            <a:avLst/>
          </a:prstGeom>
        </p:spPr>
      </p:pic>
      <p:pic>
        <p:nvPicPr>
          <p:cNvPr id="40" name="Picture 3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9297" y="4422890"/>
            <a:ext cx="1094542" cy="2151343"/>
          </a:xfrm>
          <a:prstGeom prst="rect">
            <a:avLst/>
          </a:prstGeom>
        </p:spPr>
      </p:pic>
      <p:sp>
        <p:nvSpPr>
          <p:cNvPr id="47" name="TextBox 46"/>
          <p:cNvSpPr txBox="1"/>
          <p:nvPr/>
        </p:nvSpPr>
        <p:spPr>
          <a:xfrm>
            <a:off x="890793" y="5186474"/>
            <a:ext cx="357327" cy="197628"/>
          </a:xfrm>
          <a:prstGeom prst="rect">
            <a:avLst/>
          </a:prstGeom>
          <a:noFill/>
        </p:spPr>
        <p:txBody>
          <a:bodyPr wrap="none" lIns="0" tIns="0" rIns="0" bIns="0" rtlCol="0">
            <a:spAutoFit/>
          </a:bodyPr>
          <a:lstStyle/>
          <a:p>
            <a:pPr defTabSz="932563">
              <a:lnSpc>
                <a:spcPct val="90000"/>
              </a:lnSpc>
              <a:spcAft>
                <a:spcPts val="600"/>
              </a:spcAft>
            </a:pPr>
            <a:r>
              <a:rPr lang="en-US" sz="1399" b="1" dirty="0">
                <a:gradFill>
                  <a:gsLst>
                    <a:gs pos="2917">
                      <a:schemeClr val="tx1">
                        <a:lumMod val="50000"/>
                      </a:schemeClr>
                    </a:gs>
                    <a:gs pos="74000">
                      <a:schemeClr val="tx1">
                        <a:lumMod val="50000"/>
                      </a:schemeClr>
                    </a:gs>
                  </a:gsLst>
                  <a:lin ang="5400000" scaled="0"/>
                </a:gradFill>
              </a:rPr>
              <a:t>DEV</a:t>
            </a:r>
          </a:p>
        </p:txBody>
      </p:sp>
      <p:sp>
        <p:nvSpPr>
          <p:cNvPr id="48" name="TextBox 47"/>
          <p:cNvSpPr txBox="1"/>
          <p:nvPr/>
        </p:nvSpPr>
        <p:spPr>
          <a:xfrm>
            <a:off x="3427668" y="5186474"/>
            <a:ext cx="354777" cy="197628"/>
          </a:xfrm>
          <a:prstGeom prst="rect">
            <a:avLst/>
          </a:prstGeom>
          <a:noFill/>
        </p:spPr>
        <p:txBody>
          <a:bodyPr wrap="none" lIns="0" tIns="0" rIns="0" bIns="0" rtlCol="0">
            <a:spAutoFit/>
          </a:bodyPr>
          <a:lstStyle/>
          <a:p>
            <a:pPr defTabSz="932563">
              <a:lnSpc>
                <a:spcPct val="90000"/>
              </a:lnSpc>
              <a:spcAft>
                <a:spcPts val="600"/>
              </a:spcAft>
            </a:pPr>
            <a:r>
              <a:rPr lang="en-US" sz="1399" b="1" dirty="0">
                <a:gradFill>
                  <a:gsLst>
                    <a:gs pos="2917">
                      <a:schemeClr val="bg1"/>
                    </a:gs>
                    <a:gs pos="30000">
                      <a:schemeClr val="bg1"/>
                    </a:gs>
                  </a:gsLst>
                  <a:lin ang="5400000" scaled="0"/>
                </a:gradFill>
              </a:rPr>
              <a:t>OPS</a:t>
            </a:r>
          </a:p>
        </p:txBody>
      </p:sp>
      <p:grpSp>
        <p:nvGrpSpPr>
          <p:cNvPr id="66" name="CODE1"/>
          <p:cNvGrpSpPr/>
          <p:nvPr/>
        </p:nvGrpSpPr>
        <p:grpSpPr>
          <a:xfrm>
            <a:off x="2094326" y="5544790"/>
            <a:ext cx="538129" cy="560885"/>
            <a:chOff x="2328300" y="3506767"/>
            <a:chExt cx="551703" cy="575034"/>
          </a:xfrm>
        </p:grpSpPr>
        <p:sp>
          <p:nvSpPr>
            <p:cNvPr id="67"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dirty="0">
                <a:solidFill>
                  <a:srgbClr val="FFFFFF"/>
                </a:solidFill>
              </a:endParaRPr>
            </a:p>
          </p:txBody>
        </p:sp>
        <p:grpSp>
          <p:nvGrpSpPr>
            <p:cNvPr id="68" name="Group 67"/>
            <p:cNvGrpSpPr/>
            <p:nvPr/>
          </p:nvGrpSpPr>
          <p:grpSpPr>
            <a:xfrm>
              <a:off x="2328300" y="3506767"/>
              <a:ext cx="551703" cy="575034"/>
              <a:chOff x="3937001" y="4448175"/>
              <a:chExt cx="638175" cy="665163"/>
            </a:xfrm>
          </p:grpSpPr>
          <p:grpSp>
            <p:nvGrpSpPr>
              <p:cNvPr id="69" name="Group 10"/>
              <p:cNvGrpSpPr>
                <a:grpSpLocks noChangeAspect="1"/>
              </p:cNvGrpSpPr>
              <p:nvPr/>
            </p:nvGrpSpPr>
            <p:grpSpPr bwMode="auto">
              <a:xfrm>
                <a:off x="3937001" y="4448175"/>
                <a:ext cx="638175" cy="665163"/>
                <a:chOff x="2480" y="2802"/>
                <a:chExt cx="402" cy="419"/>
              </a:xfrm>
            </p:grpSpPr>
            <p:sp>
              <p:nvSpPr>
                <p:cNvPr id="73"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dirty="0">
                    <a:solidFill>
                      <a:srgbClr val="FFFFFF"/>
                    </a:solidFill>
                  </a:endParaRPr>
                </a:p>
              </p:txBody>
            </p:sp>
            <p:sp>
              <p:nvSpPr>
                <p:cNvPr id="74"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dirty="0">
                    <a:solidFill>
                      <a:srgbClr val="FFFFFF"/>
                    </a:solidFill>
                  </a:endParaRPr>
                </a:p>
              </p:txBody>
            </p:sp>
            <p:sp>
              <p:nvSpPr>
                <p:cNvPr id="75"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dirty="0">
                    <a:solidFill>
                      <a:srgbClr val="FFFFFF"/>
                    </a:solidFill>
                  </a:endParaRPr>
                </a:p>
              </p:txBody>
            </p:sp>
          </p:grpSp>
          <p:grpSp>
            <p:nvGrpSpPr>
              <p:cNvPr id="70" name="Group 69"/>
              <p:cNvGrpSpPr/>
              <p:nvPr/>
            </p:nvGrpSpPr>
            <p:grpSpPr>
              <a:xfrm>
                <a:off x="4120302" y="4618868"/>
                <a:ext cx="293550" cy="349134"/>
                <a:chOff x="4662074" y="4335997"/>
                <a:chExt cx="234105" cy="278433"/>
              </a:xfrm>
            </p:grpSpPr>
            <p:sp>
              <p:nvSpPr>
                <p:cNvPr id="71"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dirty="0">
                    <a:solidFill>
                      <a:srgbClr val="FFFFFF"/>
                    </a:solidFill>
                  </a:endParaRPr>
                </a:p>
              </p:txBody>
            </p:sp>
            <p:sp>
              <p:nvSpPr>
                <p:cNvPr id="72"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dirty="0">
                    <a:solidFill>
                      <a:srgbClr val="FFFFFF"/>
                    </a:solidFill>
                  </a:endParaRPr>
                </a:p>
              </p:txBody>
            </p:sp>
          </p:grpSp>
        </p:grpSp>
      </p:grpSp>
    </p:spTree>
    <p:extLst>
      <p:ext uri="{BB962C8B-B14F-4D97-AF65-F5344CB8AC3E}">
        <p14:creationId xmlns:p14="http://schemas.microsoft.com/office/powerpoint/2010/main" val="6483175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fade">
                                      <p:cBhvr>
                                        <p:cTn id="12" dur="500"/>
                                        <p:tgtEl>
                                          <p:spTgt spid="66"/>
                                        </p:tgtEl>
                                      </p:cBhvr>
                                    </p:animEffect>
                                  </p:childTnLst>
                                </p:cTn>
                              </p:par>
                            </p:childTnLst>
                          </p:cTn>
                        </p:par>
                        <p:par>
                          <p:cTn id="13" fill="hold">
                            <p:stCondLst>
                              <p:cond delay="500"/>
                            </p:stCondLst>
                            <p:childTnLst>
                              <p:par>
                                <p:cTn id="14" presetID="64" presetClass="path" presetSubtype="0" decel="100000" fill="hold" nodeType="afterEffect">
                                  <p:stCondLst>
                                    <p:cond delay="500"/>
                                  </p:stCondLst>
                                  <p:childTnLst>
                                    <p:animMotion origin="layout" path="M -1.28159E-6 1.90195E-6 L -0.07991 -0.48298 " pathEditMode="relative" rAng="0" ptsTypes="AA">
                                      <p:cBhvr>
                                        <p:cTn id="15" dur="1000" fill="hold"/>
                                        <p:tgtEl>
                                          <p:spTgt spid="66"/>
                                        </p:tgtEl>
                                        <p:attrNameLst>
                                          <p:attrName>ppt_x</p:attrName>
                                          <p:attrName>ppt_y</p:attrName>
                                        </p:attrNameLst>
                                      </p:cBhvr>
                                      <p:rCtr x="-3995" y="-24149"/>
                                    </p:animMotion>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5"/>
                                        </p:tgtEl>
                                        <p:attrNameLst>
                                          <p:attrName>style.visibility</p:attrName>
                                        </p:attrNameLst>
                                      </p:cBhvr>
                                      <p:to>
                                        <p:strVal val="visible"/>
                                      </p:to>
                                    </p:set>
                                    <p:animEffect transition="in" filter="fade">
                                      <p:cBhvr>
                                        <p:cTn id="24" dur="500"/>
                                        <p:tgtEl>
                                          <p:spTgt spid="55"/>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500"/>
                                        <p:tgtEl>
                                          <p:spTgt spid="63"/>
                                        </p:tgtEl>
                                      </p:cBhvr>
                                    </p:animEffect>
                                  </p:childTnLst>
                                </p:cTn>
                              </p:par>
                            </p:childTnLst>
                          </p:cTn>
                        </p:par>
                        <p:par>
                          <p:cTn id="29" fill="hold">
                            <p:stCondLst>
                              <p:cond delay="1500"/>
                            </p:stCondLst>
                            <p:childTnLst>
                              <p:par>
                                <p:cTn id="30" presetID="63" presetClass="path" presetSubtype="0" decel="100000" fill="hold" nodeType="afterEffect">
                                  <p:stCondLst>
                                    <p:cond delay="0"/>
                                  </p:stCondLst>
                                  <p:childTnLst>
                                    <p:animMotion origin="layout" path="M 1.7207E-6 -2.42851E-6 L 0.25096 9.75942E-7 " pathEditMode="relative" rAng="0" ptsTypes="AA">
                                      <p:cBhvr>
                                        <p:cTn id="31" dur="1000" fill="hold"/>
                                        <p:tgtEl>
                                          <p:spTgt spid="63"/>
                                        </p:tgtEl>
                                        <p:attrNameLst>
                                          <p:attrName>ppt_x</p:attrName>
                                          <p:attrName>ppt_y</p:attrName>
                                        </p:attrNameLst>
                                      </p:cBhvr>
                                      <p:rCtr x="12561" y="113"/>
                                    </p:animMotion>
                                  </p:childTnLst>
                                </p:cTn>
                              </p:par>
                            </p:childTnLst>
                          </p:cTn>
                        </p:par>
                        <p:par>
                          <p:cTn id="32" fill="hold">
                            <p:stCondLst>
                              <p:cond delay="2500"/>
                            </p:stCondLst>
                            <p:childTnLst>
                              <p:par>
                                <p:cTn id="33" presetID="10" presetClass="entr" presetSubtype="0" fill="hold" nodeType="after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fade">
                                      <p:cBhvr>
                                        <p:cTn id="35" dur="500"/>
                                        <p:tgtEl>
                                          <p:spTgt spid="54"/>
                                        </p:tgtEl>
                                      </p:cBhvr>
                                    </p:animEffect>
                                  </p:childTnLst>
                                </p:cTn>
                              </p:par>
                              <p:par>
                                <p:cTn id="36" presetID="10" presetClass="exit" presetSubtype="0" fill="hold" nodeType="withEffect">
                                  <p:stCondLst>
                                    <p:cond delay="0"/>
                                  </p:stCondLst>
                                  <p:childTnLst>
                                    <p:animEffect transition="out" filter="fade">
                                      <p:cBhvr>
                                        <p:cTn id="37" dur="500"/>
                                        <p:tgtEl>
                                          <p:spTgt spid="63"/>
                                        </p:tgtEl>
                                      </p:cBhvr>
                                    </p:animEffect>
                                    <p:set>
                                      <p:cBhvr>
                                        <p:cTn id="38" dur="1" fill="hold">
                                          <p:stCondLst>
                                            <p:cond delay="499"/>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1339078" y="5293456"/>
            <a:ext cx="1939544" cy="1118733"/>
            <a:chOff x="511109" y="5814543"/>
            <a:chExt cx="1041729" cy="600871"/>
          </a:xfrm>
        </p:grpSpPr>
        <p:sp>
          <p:nvSpPr>
            <p:cNvPr id="85" name="Rectangle 154"/>
            <p:cNvSpPr>
              <a:spLocks noChangeArrowheads="1"/>
            </p:cNvSpPr>
            <p:nvPr/>
          </p:nvSpPr>
          <p:spPr bwMode="auto">
            <a:xfrm>
              <a:off x="635204" y="5814543"/>
              <a:ext cx="808238" cy="551887"/>
            </a:xfrm>
            <a:prstGeom prst="rect">
              <a:avLst/>
            </a:prstGeom>
            <a:solidFill>
              <a:schemeClr val="bg2">
                <a:lumMod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dirty="0">
                <a:solidFill>
                  <a:srgbClr val="FFFFFF"/>
                </a:solidFill>
              </a:endParaRPr>
            </a:p>
          </p:txBody>
        </p:sp>
        <p:sp>
          <p:nvSpPr>
            <p:cNvPr id="86" name="Rectangle 156"/>
            <p:cNvSpPr>
              <a:spLocks noChangeArrowheads="1"/>
            </p:cNvSpPr>
            <p:nvPr/>
          </p:nvSpPr>
          <p:spPr bwMode="auto">
            <a:xfrm>
              <a:off x="663778" y="5849648"/>
              <a:ext cx="751090" cy="481677"/>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dirty="0">
                <a:solidFill>
                  <a:srgbClr val="FFFFFF"/>
                </a:solidFill>
              </a:endParaRPr>
            </a:p>
          </p:txBody>
        </p:sp>
        <p:sp>
          <p:nvSpPr>
            <p:cNvPr id="87"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chemeClr val="bg2">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dirty="0">
                <a:solidFill>
                  <a:srgbClr val="FFFFFF"/>
                </a:solidFill>
              </a:endParaRPr>
            </a:p>
          </p:txBody>
        </p:sp>
      </p:grpSp>
      <p:cxnSp>
        <p:nvCxnSpPr>
          <p:cNvPr id="11" name="Straight Connector 10"/>
          <p:cNvCxnSpPr/>
          <p:nvPr/>
        </p:nvCxnSpPr>
        <p:spPr>
          <a:xfrm>
            <a:off x="1886451" y="3313574"/>
            <a:ext cx="0" cy="1867637"/>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26" name="Rounded Rectangle 125"/>
          <p:cNvSpPr/>
          <p:nvPr/>
        </p:nvSpPr>
        <p:spPr bwMode="auto">
          <a:xfrm>
            <a:off x="535893" y="1599422"/>
            <a:ext cx="2701118" cy="1592427"/>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r>
              <a:rPr lang="en-US" sz="1598" dirty="0">
                <a:gradFill>
                  <a:gsLst>
                    <a:gs pos="0">
                      <a:srgbClr val="FFFFFF"/>
                    </a:gs>
                    <a:gs pos="100000">
                      <a:srgbClr val="FFFFFF"/>
                    </a:gs>
                  </a:gsLst>
                  <a:lin ang="5400000" scaled="0"/>
                </a:gradFill>
                <a:latin typeface="Segoe UI"/>
                <a:ea typeface="Segoe UI" pitchFamily="34" charset="0"/>
                <a:cs typeface="Segoe UI" pitchFamily="34" charset="0"/>
              </a:rPr>
              <a:t>SOURCE REPO</a:t>
            </a:r>
          </a:p>
        </p:txBody>
      </p:sp>
      <p:sp>
        <p:nvSpPr>
          <p:cNvPr id="7" name="Rounded Rectangle 6"/>
          <p:cNvSpPr/>
          <p:nvPr/>
        </p:nvSpPr>
        <p:spPr bwMode="auto">
          <a:xfrm>
            <a:off x="5038668" y="1599422"/>
            <a:ext cx="2384532" cy="1592427"/>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r>
              <a:rPr lang="en-US" sz="1598" dirty="0">
                <a:gradFill>
                  <a:gsLst>
                    <a:gs pos="0">
                      <a:srgbClr val="FFFFFF"/>
                    </a:gs>
                    <a:gs pos="100000">
                      <a:srgbClr val="FFFFFF"/>
                    </a:gs>
                  </a:gsLst>
                  <a:lin ang="5400000" scaled="0"/>
                </a:gradFill>
                <a:latin typeface="Segoe UI"/>
                <a:ea typeface="Segoe UI" pitchFamily="34" charset="0"/>
                <a:cs typeface="Segoe UI" pitchFamily="34" charset="0"/>
              </a:rPr>
              <a:t>DEV</a:t>
            </a:r>
          </a:p>
        </p:txBody>
      </p:sp>
      <p:sp>
        <p:nvSpPr>
          <p:cNvPr id="2" name="Title 1"/>
          <p:cNvSpPr>
            <a:spLocks noGrp="1"/>
          </p:cNvSpPr>
          <p:nvPr>
            <p:ph type="title"/>
          </p:nvPr>
        </p:nvSpPr>
        <p:spPr/>
        <p:txBody>
          <a:bodyPr/>
          <a:lstStyle/>
          <a:p>
            <a:r>
              <a:rPr lang="en-US" dirty="0" smtClean="0">
                <a:gradFill>
                  <a:gsLst>
                    <a:gs pos="0">
                      <a:schemeClr val="tx2"/>
                    </a:gs>
                    <a:gs pos="100000">
                      <a:schemeClr val="tx2"/>
                    </a:gs>
                  </a:gsLst>
                  <a:lin ang="5400000" scaled="1"/>
                </a:gradFill>
              </a:rPr>
              <a:t>Release Management</a:t>
            </a:r>
            <a:endParaRPr lang="en-US" dirty="0">
              <a:gradFill>
                <a:gsLst>
                  <a:gs pos="0">
                    <a:schemeClr val="tx2"/>
                  </a:gs>
                  <a:gs pos="100000">
                    <a:schemeClr val="tx2"/>
                  </a:gs>
                </a:gsLst>
                <a:lin ang="5400000" scaled="1"/>
              </a:gradFill>
            </a:endParaRPr>
          </a:p>
        </p:txBody>
      </p:sp>
      <p:sp>
        <p:nvSpPr>
          <p:cNvPr id="37" name="TextBox 36"/>
          <p:cNvSpPr txBox="1"/>
          <p:nvPr/>
        </p:nvSpPr>
        <p:spPr>
          <a:xfrm>
            <a:off x="7898187" y="1877740"/>
            <a:ext cx="3447269" cy="1795497"/>
          </a:xfrm>
          <a:prstGeom prst="rect">
            <a:avLst/>
          </a:prstGeom>
          <a:noFill/>
        </p:spPr>
        <p:txBody>
          <a:bodyPr wrap="none" lIns="182828" tIns="146262" rIns="182828" bIns="146262" rtlCol="0">
            <a:spAutoFit/>
          </a:bodyPr>
          <a:lstStyle/>
          <a:p>
            <a:pPr defTabSz="932384">
              <a:lnSpc>
                <a:spcPct val="90000"/>
              </a:lnSpc>
              <a:spcAft>
                <a:spcPts val="1198"/>
              </a:spcAft>
              <a:buSzPct val="90000"/>
            </a:pPr>
            <a:r>
              <a:rPr lang="en-US" sz="3598" dirty="0">
                <a:gradFill>
                  <a:gsLst>
                    <a:gs pos="0">
                      <a:schemeClr val="accent1"/>
                    </a:gs>
                    <a:gs pos="100000">
                      <a:schemeClr val="accent1"/>
                    </a:gs>
                  </a:gsLst>
                  <a:lin ang="5400000" scaled="0"/>
                </a:gradFill>
                <a:latin typeface="Segoe UI Light"/>
              </a:rPr>
              <a:t>Value</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0">
                      <a:schemeClr val="tx1"/>
                    </a:gs>
                    <a:gs pos="100000">
                      <a:schemeClr val="tx1"/>
                    </a:gs>
                  </a:gsLst>
                  <a:lin ang="5400000" scaled="0"/>
                </a:gradFill>
                <a:latin typeface="Segoe UI Light"/>
              </a:rPr>
              <a:t>Optimized Resources</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0">
                      <a:schemeClr val="tx1"/>
                    </a:gs>
                    <a:gs pos="100000">
                      <a:schemeClr val="tx1"/>
                    </a:gs>
                  </a:gsLst>
                  <a:lin ang="5400000" scaled="0"/>
                </a:gradFill>
                <a:latin typeface="Segoe UI Light"/>
              </a:rPr>
              <a:t>Accelerate Delivery</a:t>
            </a:r>
          </a:p>
        </p:txBody>
      </p:sp>
      <p:sp>
        <p:nvSpPr>
          <p:cNvPr id="38" name="TextBox 37"/>
          <p:cNvSpPr txBox="1"/>
          <p:nvPr/>
        </p:nvSpPr>
        <p:spPr>
          <a:xfrm>
            <a:off x="7898188" y="3887050"/>
            <a:ext cx="3650510" cy="2252583"/>
          </a:xfrm>
          <a:prstGeom prst="rect">
            <a:avLst/>
          </a:prstGeom>
          <a:noFill/>
        </p:spPr>
        <p:txBody>
          <a:bodyPr wrap="none" lIns="182828" tIns="146262" rIns="182828" bIns="146262" rtlCol="0">
            <a:spAutoFit/>
          </a:bodyPr>
          <a:lstStyle/>
          <a:p>
            <a:pPr defTabSz="932384">
              <a:lnSpc>
                <a:spcPct val="90000"/>
              </a:lnSpc>
              <a:spcAft>
                <a:spcPts val="1198"/>
              </a:spcAft>
              <a:buSzPct val="90000"/>
            </a:pPr>
            <a:r>
              <a:rPr lang="en-US" sz="3598" dirty="0">
                <a:gradFill>
                  <a:gsLst>
                    <a:gs pos="0">
                      <a:schemeClr val="accent1"/>
                    </a:gs>
                    <a:gs pos="100000">
                      <a:schemeClr val="accent1"/>
                    </a:gs>
                  </a:gsLst>
                  <a:lin ang="5400000" scaled="0"/>
                </a:gradFill>
                <a:latin typeface="Segoe UI Light"/>
              </a:rPr>
              <a:t>Measure</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2917">
                      <a:schemeClr val="tx1"/>
                    </a:gs>
                    <a:gs pos="30000">
                      <a:schemeClr val="tx1"/>
                    </a:gs>
                  </a:gsLst>
                  <a:lin ang="5400000" scaled="0"/>
                </a:gradFill>
                <a:latin typeface="Segoe UI Light"/>
              </a:rPr>
              <a:t>Deployment </a:t>
            </a:r>
            <a:r>
              <a:rPr lang="en-US" sz="2400" dirty="0" smtClean="0">
                <a:gradFill>
                  <a:gsLst>
                    <a:gs pos="2917">
                      <a:schemeClr val="tx1"/>
                    </a:gs>
                    <a:gs pos="30000">
                      <a:schemeClr val="tx1"/>
                    </a:gs>
                  </a:gsLst>
                  <a:lin ang="5400000" scaled="0"/>
                </a:gradFill>
                <a:latin typeface="Segoe UI Light"/>
              </a:rPr>
              <a:t>Frequency</a:t>
            </a:r>
            <a:endParaRPr lang="en-US" sz="2400" dirty="0">
              <a:gradFill>
                <a:gsLst>
                  <a:gs pos="2917">
                    <a:schemeClr val="tx1"/>
                  </a:gs>
                  <a:gs pos="30000">
                    <a:schemeClr val="tx1"/>
                  </a:gs>
                </a:gsLst>
                <a:lin ang="5400000" scaled="0"/>
              </a:gradFill>
              <a:latin typeface="Segoe UI Light"/>
            </a:endParaRPr>
          </a:p>
          <a:p>
            <a:pPr marL="290401" indent="-290401" defTabSz="932384">
              <a:lnSpc>
                <a:spcPct val="90000"/>
              </a:lnSpc>
              <a:spcAft>
                <a:spcPts val="1198"/>
              </a:spcAft>
              <a:buSzPct val="90000"/>
              <a:buFont typeface="Arial" panose="020B0604020202020204" pitchFamily="34" charset="0"/>
              <a:buChar char="•"/>
            </a:pPr>
            <a:r>
              <a:rPr lang="en-US" sz="2400" dirty="0">
                <a:gradFill>
                  <a:gsLst>
                    <a:gs pos="2917">
                      <a:schemeClr val="tx1"/>
                    </a:gs>
                    <a:gs pos="30000">
                      <a:schemeClr val="tx1"/>
                    </a:gs>
                  </a:gsLst>
                  <a:lin ang="5400000" scaled="0"/>
                </a:gradFill>
                <a:latin typeface="Segoe UI Light"/>
              </a:rPr>
              <a:t>MTTR</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2917">
                      <a:schemeClr val="tx1"/>
                    </a:gs>
                    <a:gs pos="30000">
                      <a:schemeClr val="tx1"/>
                    </a:gs>
                  </a:gsLst>
                  <a:lin ang="5400000" scaled="0"/>
                </a:gradFill>
                <a:latin typeface="Segoe UI Light"/>
              </a:rPr>
              <a:t>Availability</a:t>
            </a:r>
          </a:p>
        </p:txBody>
      </p:sp>
      <p:sp>
        <p:nvSpPr>
          <p:cNvPr id="25" name="Rectangle 155"/>
          <p:cNvSpPr>
            <a:spLocks noChangeArrowheads="1"/>
          </p:cNvSpPr>
          <p:nvPr/>
        </p:nvSpPr>
        <p:spPr bwMode="auto">
          <a:xfrm>
            <a:off x="1296507" y="5371431"/>
            <a:ext cx="1487271" cy="1015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nvGrpSpPr>
          <p:cNvPr id="66" name="CODE1"/>
          <p:cNvGrpSpPr/>
          <p:nvPr/>
        </p:nvGrpSpPr>
        <p:grpSpPr>
          <a:xfrm>
            <a:off x="2086805" y="5544790"/>
            <a:ext cx="538129" cy="560885"/>
            <a:chOff x="2328300" y="3506767"/>
            <a:chExt cx="551703" cy="575034"/>
          </a:xfrm>
        </p:grpSpPr>
        <p:sp>
          <p:nvSpPr>
            <p:cNvPr id="67"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nvGrpSpPr>
            <p:cNvPr id="68" name="Group 67"/>
            <p:cNvGrpSpPr/>
            <p:nvPr/>
          </p:nvGrpSpPr>
          <p:grpSpPr>
            <a:xfrm>
              <a:off x="2328300" y="3506767"/>
              <a:ext cx="551703" cy="575034"/>
              <a:chOff x="3937001" y="4448175"/>
              <a:chExt cx="638175" cy="665163"/>
            </a:xfrm>
          </p:grpSpPr>
          <p:grpSp>
            <p:nvGrpSpPr>
              <p:cNvPr id="69" name="Group 10"/>
              <p:cNvGrpSpPr>
                <a:grpSpLocks noChangeAspect="1"/>
              </p:cNvGrpSpPr>
              <p:nvPr/>
            </p:nvGrpSpPr>
            <p:grpSpPr bwMode="auto">
              <a:xfrm>
                <a:off x="3937001" y="4448175"/>
                <a:ext cx="638175" cy="665163"/>
                <a:chOff x="2480" y="2802"/>
                <a:chExt cx="402" cy="419"/>
              </a:xfrm>
            </p:grpSpPr>
            <p:sp>
              <p:nvSpPr>
                <p:cNvPr id="73"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74"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75"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grpSp>
            <p:nvGrpSpPr>
              <p:cNvPr id="70" name="Group 69"/>
              <p:cNvGrpSpPr/>
              <p:nvPr/>
            </p:nvGrpSpPr>
            <p:grpSpPr>
              <a:xfrm>
                <a:off x="4120302" y="4618868"/>
                <a:ext cx="293550" cy="349134"/>
                <a:chOff x="4662074" y="4335997"/>
                <a:chExt cx="234105" cy="278433"/>
              </a:xfrm>
            </p:grpSpPr>
            <p:sp>
              <p:nvSpPr>
                <p:cNvPr id="71"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72"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grpSp>
      </p:grpSp>
      <p:sp>
        <p:nvSpPr>
          <p:cNvPr id="79" name="Rounded Rectangle 78"/>
          <p:cNvSpPr/>
          <p:nvPr/>
        </p:nvSpPr>
        <p:spPr bwMode="auto">
          <a:xfrm>
            <a:off x="5038668" y="3313575"/>
            <a:ext cx="2384532" cy="1592427"/>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r>
              <a:rPr lang="en-US" sz="1598" dirty="0">
                <a:gradFill>
                  <a:gsLst>
                    <a:gs pos="0">
                      <a:srgbClr val="FFFFFF"/>
                    </a:gs>
                    <a:gs pos="100000">
                      <a:srgbClr val="FFFFFF"/>
                    </a:gs>
                  </a:gsLst>
                  <a:lin ang="5400000" scaled="0"/>
                </a:gradFill>
                <a:latin typeface="Segoe UI"/>
                <a:ea typeface="Segoe UI" pitchFamily="34" charset="0"/>
                <a:cs typeface="Segoe UI" pitchFamily="34" charset="0"/>
              </a:rPr>
              <a:t>STAGE</a:t>
            </a:r>
          </a:p>
        </p:txBody>
      </p:sp>
      <p:sp>
        <p:nvSpPr>
          <p:cNvPr id="80" name="Rounded Rectangle 79"/>
          <p:cNvSpPr/>
          <p:nvPr/>
        </p:nvSpPr>
        <p:spPr bwMode="auto">
          <a:xfrm>
            <a:off x="5038668" y="5027727"/>
            <a:ext cx="2384532" cy="1592427"/>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r>
              <a:rPr lang="en-US" sz="1598" dirty="0">
                <a:gradFill>
                  <a:gsLst>
                    <a:gs pos="0">
                      <a:srgbClr val="FFFFFF"/>
                    </a:gs>
                    <a:gs pos="100000">
                      <a:srgbClr val="FFFFFF"/>
                    </a:gs>
                  </a:gsLst>
                  <a:lin ang="5400000" scaled="0"/>
                </a:gradFill>
                <a:latin typeface="Segoe UI"/>
                <a:ea typeface="Segoe UI" pitchFamily="34" charset="0"/>
                <a:cs typeface="Segoe UI" pitchFamily="34" charset="0"/>
              </a:rPr>
              <a:t>PRODUCTION</a:t>
            </a:r>
          </a:p>
        </p:txBody>
      </p:sp>
      <p:sp>
        <p:nvSpPr>
          <p:cNvPr id="122" name="APP 1"/>
          <p:cNvSpPr>
            <a:spLocks noEditPoints="1"/>
          </p:cNvSpPr>
          <p:nvPr/>
        </p:nvSpPr>
        <p:spPr bwMode="auto">
          <a:xfrm>
            <a:off x="6352796" y="2165911"/>
            <a:ext cx="796943" cy="822387"/>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13833"/>
            <a:endParaRPr lang="en-US" sz="1700">
              <a:solidFill>
                <a:srgbClr val="000000"/>
              </a:solidFill>
              <a:latin typeface="Segoe UI"/>
            </a:endParaRPr>
          </a:p>
        </p:txBody>
      </p:sp>
      <p:sp>
        <p:nvSpPr>
          <p:cNvPr id="123" name="APP 2"/>
          <p:cNvSpPr>
            <a:spLocks noEditPoints="1"/>
          </p:cNvSpPr>
          <p:nvPr/>
        </p:nvSpPr>
        <p:spPr bwMode="auto">
          <a:xfrm>
            <a:off x="6352796" y="3871853"/>
            <a:ext cx="796943" cy="822387"/>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13833"/>
            <a:endParaRPr lang="en-US" sz="1700">
              <a:solidFill>
                <a:srgbClr val="000000"/>
              </a:solidFill>
              <a:latin typeface="Segoe UI"/>
            </a:endParaRPr>
          </a:p>
        </p:txBody>
      </p:sp>
      <p:sp>
        <p:nvSpPr>
          <p:cNvPr id="124" name="APP 3"/>
          <p:cNvSpPr>
            <a:spLocks noEditPoints="1"/>
          </p:cNvSpPr>
          <p:nvPr/>
        </p:nvSpPr>
        <p:spPr bwMode="auto">
          <a:xfrm>
            <a:off x="6352796" y="5593065"/>
            <a:ext cx="796943" cy="822387"/>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13833"/>
            <a:endParaRPr lang="en-US" sz="1700">
              <a:solidFill>
                <a:srgbClr val="000000"/>
              </a:solidFill>
              <a:latin typeface="Segoe UI"/>
            </a:endParaRPr>
          </a:p>
        </p:txBody>
      </p:sp>
      <p:grpSp>
        <p:nvGrpSpPr>
          <p:cNvPr id="137" name="CODE 2" descr="Down:  CODE 2"/>
          <p:cNvGrpSpPr/>
          <p:nvPr/>
        </p:nvGrpSpPr>
        <p:grpSpPr>
          <a:xfrm>
            <a:off x="5445462" y="2270671"/>
            <a:ext cx="538129" cy="560885"/>
            <a:chOff x="2328300" y="3506767"/>
            <a:chExt cx="551703" cy="575034"/>
          </a:xfrm>
        </p:grpSpPr>
        <p:sp>
          <p:nvSpPr>
            <p:cNvPr id="138"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nvGrpSpPr>
            <p:cNvPr id="139" name="Group 138"/>
            <p:cNvGrpSpPr/>
            <p:nvPr/>
          </p:nvGrpSpPr>
          <p:grpSpPr>
            <a:xfrm>
              <a:off x="2328300" y="3506767"/>
              <a:ext cx="551703" cy="575034"/>
              <a:chOff x="3937001" y="4448175"/>
              <a:chExt cx="638175" cy="665163"/>
            </a:xfrm>
          </p:grpSpPr>
          <p:grpSp>
            <p:nvGrpSpPr>
              <p:cNvPr id="140" name="Group 10"/>
              <p:cNvGrpSpPr>
                <a:grpSpLocks noChangeAspect="1"/>
              </p:cNvGrpSpPr>
              <p:nvPr/>
            </p:nvGrpSpPr>
            <p:grpSpPr bwMode="auto">
              <a:xfrm>
                <a:off x="3937001" y="4448175"/>
                <a:ext cx="638175" cy="665163"/>
                <a:chOff x="2480" y="2802"/>
                <a:chExt cx="402" cy="419"/>
              </a:xfrm>
            </p:grpSpPr>
            <p:sp>
              <p:nvSpPr>
                <p:cNvPr id="144"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145"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146"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grpSp>
            <p:nvGrpSpPr>
              <p:cNvPr id="141" name="Group 140"/>
              <p:cNvGrpSpPr/>
              <p:nvPr/>
            </p:nvGrpSpPr>
            <p:grpSpPr>
              <a:xfrm>
                <a:off x="4120302" y="4618868"/>
                <a:ext cx="293550" cy="349134"/>
                <a:chOff x="4662074" y="4335997"/>
                <a:chExt cx="234105" cy="278433"/>
              </a:xfrm>
            </p:grpSpPr>
            <p:sp>
              <p:nvSpPr>
                <p:cNvPr id="142"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143"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grpSp>
      </p:grpSp>
      <p:grpSp>
        <p:nvGrpSpPr>
          <p:cNvPr id="147" name="CODE 2" descr="Down:  CODE 2"/>
          <p:cNvGrpSpPr/>
          <p:nvPr/>
        </p:nvGrpSpPr>
        <p:grpSpPr>
          <a:xfrm>
            <a:off x="5445462" y="4018037"/>
            <a:ext cx="538129" cy="560885"/>
            <a:chOff x="2328300" y="3506767"/>
            <a:chExt cx="551703" cy="575034"/>
          </a:xfrm>
        </p:grpSpPr>
        <p:sp>
          <p:nvSpPr>
            <p:cNvPr id="148"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nvGrpSpPr>
            <p:cNvPr id="149" name="Group 148"/>
            <p:cNvGrpSpPr/>
            <p:nvPr/>
          </p:nvGrpSpPr>
          <p:grpSpPr>
            <a:xfrm>
              <a:off x="2328300" y="3506767"/>
              <a:ext cx="551703" cy="575034"/>
              <a:chOff x="3937001" y="4448175"/>
              <a:chExt cx="638175" cy="665163"/>
            </a:xfrm>
          </p:grpSpPr>
          <p:grpSp>
            <p:nvGrpSpPr>
              <p:cNvPr id="150" name="Group 10"/>
              <p:cNvGrpSpPr>
                <a:grpSpLocks noChangeAspect="1"/>
              </p:cNvGrpSpPr>
              <p:nvPr/>
            </p:nvGrpSpPr>
            <p:grpSpPr bwMode="auto">
              <a:xfrm>
                <a:off x="3937001" y="4448175"/>
                <a:ext cx="638175" cy="665163"/>
                <a:chOff x="2480" y="2802"/>
                <a:chExt cx="402" cy="419"/>
              </a:xfrm>
            </p:grpSpPr>
            <p:sp>
              <p:nvSpPr>
                <p:cNvPr id="154"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155"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156"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grpSp>
            <p:nvGrpSpPr>
              <p:cNvPr id="151" name="Group 150"/>
              <p:cNvGrpSpPr/>
              <p:nvPr/>
            </p:nvGrpSpPr>
            <p:grpSpPr>
              <a:xfrm>
                <a:off x="4120302" y="4618868"/>
                <a:ext cx="293550" cy="349134"/>
                <a:chOff x="4662074" y="4335997"/>
                <a:chExt cx="234105" cy="278433"/>
              </a:xfrm>
            </p:grpSpPr>
            <p:sp>
              <p:nvSpPr>
                <p:cNvPr id="152"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153"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grpSp>
      </p:grpSp>
      <p:grpSp>
        <p:nvGrpSpPr>
          <p:cNvPr id="127" name="CODE 2" descr="Down:  Group 65"/>
          <p:cNvGrpSpPr/>
          <p:nvPr/>
        </p:nvGrpSpPr>
        <p:grpSpPr>
          <a:xfrm>
            <a:off x="1636504" y="2280180"/>
            <a:ext cx="538129" cy="560885"/>
            <a:chOff x="2328300" y="3506767"/>
            <a:chExt cx="551703" cy="575034"/>
          </a:xfrm>
        </p:grpSpPr>
        <p:sp>
          <p:nvSpPr>
            <p:cNvPr id="128"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nvGrpSpPr>
            <p:cNvPr id="129" name="Group 128"/>
            <p:cNvGrpSpPr/>
            <p:nvPr/>
          </p:nvGrpSpPr>
          <p:grpSpPr>
            <a:xfrm>
              <a:off x="2328300" y="3506767"/>
              <a:ext cx="551703" cy="575034"/>
              <a:chOff x="3937001" y="4448175"/>
              <a:chExt cx="638175" cy="665163"/>
            </a:xfrm>
          </p:grpSpPr>
          <p:grpSp>
            <p:nvGrpSpPr>
              <p:cNvPr id="130" name="Group 10"/>
              <p:cNvGrpSpPr>
                <a:grpSpLocks noChangeAspect="1"/>
              </p:cNvGrpSpPr>
              <p:nvPr/>
            </p:nvGrpSpPr>
            <p:grpSpPr bwMode="auto">
              <a:xfrm>
                <a:off x="3937001" y="4448175"/>
                <a:ext cx="638175" cy="665163"/>
                <a:chOff x="2480" y="2802"/>
                <a:chExt cx="402" cy="419"/>
              </a:xfrm>
            </p:grpSpPr>
            <p:sp>
              <p:nvSpPr>
                <p:cNvPr id="134"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135"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136"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grpSp>
            <p:nvGrpSpPr>
              <p:cNvPr id="131" name="Group 130"/>
              <p:cNvGrpSpPr/>
              <p:nvPr/>
            </p:nvGrpSpPr>
            <p:grpSpPr>
              <a:xfrm>
                <a:off x="4120302" y="4618868"/>
                <a:ext cx="293550" cy="349134"/>
                <a:chOff x="4662074" y="4335997"/>
                <a:chExt cx="234105" cy="278433"/>
              </a:xfrm>
            </p:grpSpPr>
            <p:sp>
              <p:nvSpPr>
                <p:cNvPr id="132"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133"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grpSp>
      </p:grpSp>
      <p:sp>
        <p:nvSpPr>
          <p:cNvPr id="76" name="AutoShape 3"/>
          <p:cNvSpPr>
            <a:spLocks noChangeAspect="1" noChangeArrowheads="1" noTextEdit="1"/>
          </p:cNvSpPr>
          <p:nvPr/>
        </p:nvSpPr>
        <p:spPr bwMode="auto">
          <a:xfrm>
            <a:off x="1545039" y="3098807"/>
            <a:ext cx="768746" cy="786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latin typeface="Segoe UI"/>
            </a:endParaRPr>
          </a:p>
        </p:txBody>
      </p:sp>
      <p:grpSp>
        <p:nvGrpSpPr>
          <p:cNvPr id="81" name="Group 80"/>
          <p:cNvGrpSpPr/>
          <p:nvPr/>
        </p:nvGrpSpPr>
        <p:grpSpPr>
          <a:xfrm>
            <a:off x="3950044" y="1534326"/>
            <a:ext cx="359269" cy="427298"/>
            <a:chOff x="4662074" y="4335997"/>
            <a:chExt cx="234105" cy="278433"/>
          </a:xfrm>
        </p:grpSpPr>
        <p:sp>
          <p:nvSpPr>
            <p:cNvPr id="82"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FFFFFF"/>
                </a:solidFill>
                <a:latin typeface="Segoe UI"/>
              </a:endParaRPr>
            </a:p>
          </p:txBody>
        </p:sp>
        <p:sp>
          <p:nvSpPr>
            <p:cNvPr id="83"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FFFFFF"/>
                </a:solidFill>
                <a:latin typeface="Segoe UI"/>
              </a:endParaRPr>
            </a:p>
          </p:txBody>
        </p:sp>
      </p:grpSp>
      <p:pic>
        <p:nvPicPr>
          <p:cNvPr id="77" name="Picture 7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51" y="4138454"/>
            <a:ext cx="1406136" cy="2516779"/>
          </a:xfrm>
          <a:prstGeom prst="rect">
            <a:avLst/>
          </a:prstGeom>
        </p:spPr>
      </p:pic>
      <p:pic>
        <p:nvPicPr>
          <p:cNvPr id="84" name="Picture 8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9297" y="4422890"/>
            <a:ext cx="1094542" cy="2151343"/>
          </a:xfrm>
          <a:prstGeom prst="rect">
            <a:avLst/>
          </a:prstGeom>
        </p:spPr>
      </p:pic>
      <p:sp>
        <p:nvSpPr>
          <p:cNvPr id="88" name="TextBox 87"/>
          <p:cNvSpPr txBox="1"/>
          <p:nvPr/>
        </p:nvSpPr>
        <p:spPr>
          <a:xfrm>
            <a:off x="890793" y="5186474"/>
            <a:ext cx="357327" cy="197628"/>
          </a:xfrm>
          <a:prstGeom prst="rect">
            <a:avLst/>
          </a:prstGeom>
          <a:noFill/>
        </p:spPr>
        <p:txBody>
          <a:bodyPr wrap="none" lIns="0" tIns="0" rIns="0" bIns="0" rtlCol="0">
            <a:spAutoFit/>
          </a:bodyPr>
          <a:lstStyle/>
          <a:p>
            <a:pPr defTabSz="932563">
              <a:lnSpc>
                <a:spcPct val="90000"/>
              </a:lnSpc>
              <a:spcAft>
                <a:spcPts val="600"/>
              </a:spcAft>
            </a:pPr>
            <a:r>
              <a:rPr lang="en-US" sz="1399" b="1" dirty="0">
                <a:gradFill>
                  <a:gsLst>
                    <a:gs pos="2917">
                      <a:schemeClr val="tx1">
                        <a:lumMod val="50000"/>
                      </a:schemeClr>
                    </a:gs>
                    <a:gs pos="74000">
                      <a:schemeClr val="tx1">
                        <a:lumMod val="50000"/>
                      </a:schemeClr>
                    </a:gs>
                  </a:gsLst>
                  <a:lin ang="5400000" scaled="0"/>
                </a:gradFill>
              </a:rPr>
              <a:t>DEV</a:t>
            </a:r>
          </a:p>
        </p:txBody>
      </p:sp>
      <p:sp>
        <p:nvSpPr>
          <p:cNvPr id="89" name="TextBox 88"/>
          <p:cNvSpPr txBox="1"/>
          <p:nvPr/>
        </p:nvSpPr>
        <p:spPr>
          <a:xfrm>
            <a:off x="3427668" y="5186474"/>
            <a:ext cx="354777" cy="197628"/>
          </a:xfrm>
          <a:prstGeom prst="rect">
            <a:avLst/>
          </a:prstGeom>
          <a:noFill/>
        </p:spPr>
        <p:txBody>
          <a:bodyPr wrap="none" lIns="0" tIns="0" rIns="0" bIns="0" rtlCol="0">
            <a:spAutoFit/>
          </a:bodyPr>
          <a:lstStyle/>
          <a:p>
            <a:pPr defTabSz="932563">
              <a:lnSpc>
                <a:spcPct val="90000"/>
              </a:lnSpc>
              <a:spcAft>
                <a:spcPts val="600"/>
              </a:spcAft>
            </a:pPr>
            <a:r>
              <a:rPr lang="en-US" sz="1399" b="1" dirty="0">
                <a:gradFill>
                  <a:gsLst>
                    <a:gs pos="2917">
                      <a:schemeClr val="bg1"/>
                    </a:gs>
                    <a:gs pos="30000">
                      <a:schemeClr val="bg1"/>
                    </a:gs>
                  </a:gsLst>
                  <a:lin ang="5400000" scaled="0"/>
                </a:gradFill>
              </a:rPr>
              <a:t>OPS</a:t>
            </a:r>
          </a:p>
        </p:txBody>
      </p:sp>
    </p:spTree>
    <p:extLst>
      <p:ext uri="{BB962C8B-B14F-4D97-AF65-F5344CB8AC3E}">
        <p14:creationId xmlns:p14="http://schemas.microsoft.com/office/powerpoint/2010/main" val="165530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20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1000"/>
                                        <p:tgtEl>
                                          <p:spTgt spid="11"/>
                                        </p:tgtEl>
                                      </p:cBhvr>
                                    </p:animEffect>
                                  </p:childTnLst>
                                </p:cTn>
                              </p:par>
                            </p:childTnLst>
                          </p:cTn>
                        </p:par>
                        <p:par>
                          <p:cTn id="8" fill="hold">
                            <p:stCondLst>
                              <p:cond delay="1200"/>
                            </p:stCondLst>
                            <p:childTnLst>
                              <p:par>
                                <p:cTn id="9" presetID="42" presetClass="path" presetSubtype="0" decel="100000" fill="hold" nodeType="afterEffect">
                                  <p:stCondLst>
                                    <p:cond delay="0"/>
                                  </p:stCondLst>
                                  <p:childTnLst>
                                    <p:animMotion origin="layout" path="M -6.8675E-7 1.90195E-6 L -0.03625 -0.46664 " pathEditMode="relative" rAng="0" ptsTypes="AA">
                                      <p:cBhvr>
                                        <p:cTn id="10" dur="2000" fill="hold"/>
                                        <p:tgtEl>
                                          <p:spTgt spid="66"/>
                                        </p:tgtEl>
                                        <p:attrNameLst>
                                          <p:attrName>ppt_x</p:attrName>
                                          <p:attrName>ppt_y</p:attrName>
                                        </p:attrNameLst>
                                      </p:cBhvr>
                                      <p:rCtr x="-1762" y="-23355"/>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7"/>
                                        </p:tgtEl>
                                        <p:attrNameLst>
                                          <p:attrName>style.visibility</p:attrName>
                                        </p:attrNameLst>
                                      </p:cBhvr>
                                      <p:to>
                                        <p:strVal val="visible"/>
                                      </p:to>
                                    </p:set>
                                  </p:childTnLst>
                                </p:cTn>
                              </p:par>
                            </p:childTnLst>
                          </p:cTn>
                        </p:par>
                        <p:par>
                          <p:cTn id="15" fill="hold">
                            <p:stCondLst>
                              <p:cond delay="0"/>
                            </p:stCondLst>
                            <p:childTnLst>
                              <p:par>
                                <p:cTn id="16" presetID="42" presetClass="path" presetSubtype="0" decel="100000" fill="hold" nodeType="afterEffect">
                                  <p:stCondLst>
                                    <p:cond delay="0"/>
                                  </p:stCondLst>
                                  <p:childTnLst>
                                    <p:animMotion origin="layout" path="M -8.04187E-7 -1.69315E-6 L 0.30636 -0.00136 " pathEditMode="relative" rAng="0" ptsTypes="AA">
                                      <p:cBhvr>
                                        <p:cTn id="17" dur="2000" fill="hold"/>
                                        <p:tgtEl>
                                          <p:spTgt spid="127"/>
                                        </p:tgtEl>
                                        <p:attrNameLst>
                                          <p:attrName>ppt_x</p:attrName>
                                          <p:attrName>ppt_y</p:attrName>
                                        </p:attrNameLst>
                                      </p:cBhvr>
                                      <p:rCtr x="15318" y="-68"/>
                                    </p:animMotion>
                                  </p:childTnLst>
                                </p:cTn>
                              </p:par>
                            </p:childTnLst>
                          </p:cTn>
                        </p:par>
                        <p:par>
                          <p:cTn id="18" fill="hold">
                            <p:stCondLst>
                              <p:cond delay="2000"/>
                            </p:stCondLst>
                            <p:childTnLst>
                              <p:par>
                                <p:cTn id="19" presetID="1" presetClass="entr" presetSubtype="0" fill="hold" nodeType="afterEffect">
                                  <p:stCondLst>
                                    <p:cond delay="0"/>
                                  </p:stCondLst>
                                  <p:childTnLst>
                                    <p:set>
                                      <p:cBhvr>
                                        <p:cTn id="20" dur="1" fill="hold">
                                          <p:stCondLst>
                                            <p:cond delay="0"/>
                                          </p:stCondLst>
                                        </p:cTn>
                                        <p:tgtEl>
                                          <p:spTgt spid="137"/>
                                        </p:tgtEl>
                                        <p:attrNameLst>
                                          <p:attrName>style.visibility</p:attrName>
                                        </p:attrNameLst>
                                      </p:cBhvr>
                                      <p:to>
                                        <p:strVal val="visible"/>
                                      </p:to>
                                    </p:set>
                                  </p:childTnLst>
                                </p:cTn>
                              </p:par>
                            </p:childTnLst>
                          </p:cTn>
                        </p:par>
                        <p:par>
                          <p:cTn id="21" fill="hold">
                            <p:stCondLst>
                              <p:cond delay="2000"/>
                            </p:stCondLst>
                            <p:childTnLst>
                              <p:par>
                                <p:cTn id="22" presetID="42" presetClass="path" presetSubtype="0" decel="100000" fill="hold" nodeType="afterEffect">
                                  <p:stCondLst>
                                    <p:cond delay="300"/>
                                  </p:stCondLst>
                                  <p:childTnLst>
                                    <p:animMotion origin="layout" path="M 0.30636 -0.00136 L 0.30636 0.24853 " pathEditMode="relative" rAng="0" ptsTypes="AA">
                                      <p:cBhvr>
                                        <p:cTn id="23" dur="1000" fill="hold"/>
                                        <p:tgtEl>
                                          <p:spTgt spid="127"/>
                                        </p:tgtEl>
                                        <p:attrNameLst>
                                          <p:attrName>ppt_x</p:attrName>
                                          <p:attrName>ppt_y</p:attrName>
                                        </p:attrNameLst>
                                      </p:cBhvr>
                                      <p:rCtr x="0" y="12483"/>
                                    </p:animMotion>
                                  </p:childTnLst>
                                </p:cTn>
                              </p:par>
                            </p:childTnLst>
                          </p:cTn>
                        </p:par>
                        <p:par>
                          <p:cTn id="24" fill="hold">
                            <p:stCondLst>
                              <p:cond delay="3300"/>
                            </p:stCondLst>
                            <p:childTnLst>
                              <p:par>
                                <p:cTn id="25" presetID="1" presetClass="entr" presetSubtype="0" fill="hold" nodeType="afterEffect">
                                  <p:stCondLst>
                                    <p:cond delay="0"/>
                                  </p:stCondLst>
                                  <p:childTnLst>
                                    <p:set>
                                      <p:cBhvr>
                                        <p:cTn id="26" dur="1" fill="hold">
                                          <p:stCondLst>
                                            <p:cond delay="0"/>
                                          </p:stCondLst>
                                        </p:cTn>
                                        <p:tgtEl>
                                          <p:spTgt spid="147"/>
                                        </p:tgtEl>
                                        <p:attrNameLst>
                                          <p:attrName>style.visibility</p:attrName>
                                        </p:attrNameLst>
                                      </p:cBhvr>
                                      <p:to>
                                        <p:strVal val="visible"/>
                                      </p:to>
                                    </p:set>
                                  </p:childTnLst>
                                </p:cTn>
                              </p:par>
                            </p:childTnLst>
                          </p:cTn>
                        </p:par>
                        <p:par>
                          <p:cTn id="27" fill="hold">
                            <p:stCondLst>
                              <p:cond delay="3300"/>
                            </p:stCondLst>
                            <p:childTnLst>
                              <p:par>
                                <p:cTn id="28" presetID="42" presetClass="path" presetSubtype="0" accel="50000" decel="50000" fill="hold" nodeType="afterEffect">
                                  <p:stCondLst>
                                    <p:cond delay="300"/>
                                  </p:stCondLst>
                                  <p:childTnLst>
                                    <p:animMotion origin="layout" path="M 0.30636 0.24853 L 0.30674 0.49092 " pathEditMode="relative" rAng="0" ptsTypes="AA">
                                      <p:cBhvr>
                                        <p:cTn id="29" dur="1000" fill="hold"/>
                                        <p:tgtEl>
                                          <p:spTgt spid="127"/>
                                        </p:tgtEl>
                                        <p:attrNameLst>
                                          <p:attrName>ppt_x</p:attrName>
                                          <p:attrName>ppt_y</p:attrName>
                                        </p:attrNameLst>
                                      </p:cBhvr>
                                      <p:rCtr x="13" y="12120"/>
                                    </p:animMotion>
                                  </p:childTnLst>
                                </p:cTn>
                              </p:par>
                            </p:childTnLst>
                          </p:cTn>
                        </p:par>
                        <p:par>
                          <p:cTn id="30" fill="hold">
                            <p:stCondLst>
                              <p:cond delay="4600"/>
                            </p:stCondLst>
                            <p:childTnLst>
                              <p:par>
                                <p:cTn id="31" presetID="10" presetClass="entr" presetSubtype="0" fill="hold" grpId="0" nodeType="afterEffect">
                                  <p:stCondLst>
                                    <p:cond delay="30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500"/>
                                        <p:tgtEl>
                                          <p:spTgt spid="38"/>
                                        </p:tgtEl>
                                      </p:cBhvr>
                                    </p:animEffect>
                                  </p:childTnLst>
                                </p:cTn>
                              </p:par>
                              <p:par>
                                <p:cTn id="34" presetID="10" presetClass="entr" presetSubtype="0" fill="hold" grpId="0" nodeType="withEffect">
                                  <p:stCondLst>
                                    <p:cond delay="30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47663" y="3781139"/>
            <a:ext cx="7083651" cy="2590632"/>
          </a:xfrm>
        </p:spPr>
        <p:txBody>
          <a:bodyPr>
            <a:noAutofit/>
          </a:bodyPr>
          <a:lstStyle/>
          <a:p>
            <a:r>
              <a:rPr lang="en-US" dirty="0"/>
              <a:t>Continuous Deployment and </a:t>
            </a:r>
            <a:r>
              <a:rPr lang="en-US" dirty="0" smtClean="0"/>
              <a:t/>
            </a:r>
            <a:br>
              <a:rPr lang="en-US" dirty="0" smtClean="0"/>
            </a:br>
            <a:r>
              <a:rPr lang="en-US" dirty="0" smtClean="0"/>
              <a:t>Release </a:t>
            </a:r>
            <a:r>
              <a:rPr lang="en-US" dirty="0"/>
              <a:t>Management with </a:t>
            </a:r>
            <a:br>
              <a:rPr lang="en-US" dirty="0"/>
            </a:br>
            <a:r>
              <a:rPr lang="en-US" dirty="0"/>
              <a:t>Visual Studio Online</a:t>
            </a:r>
          </a:p>
        </p:txBody>
      </p:sp>
    </p:spTree>
    <p:extLst>
      <p:ext uri="{BB962C8B-B14F-4D97-AF65-F5344CB8AC3E}">
        <p14:creationId xmlns:p14="http://schemas.microsoft.com/office/powerpoint/2010/main" val="700851998"/>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5282267" y="1599152"/>
            <a:ext cx="2141103" cy="1592653"/>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599" dirty="0">
                <a:gradFill>
                  <a:gsLst>
                    <a:gs pos="0">
                      <a:srgbClr val="FFFFFF"/>
                    </a:gs>
                    <a:gs pos="100000">
                      <a:srgbClr val="FFFFFF"/>
                    </a:gs>
                  </a:gsLst>
                  <a:lin ang="5400000" scaled="0"/>
                </a:gradFill>
                <a:ea typeface="Segoe UI" pitchFamily="34" charset="0"/>
                <a:cs typeface="Segoe UI" pitchFamily="34" charset="0"/>
              </a:rPr>
              <a:t>DEV</a:t>
            </a:r>
          </a:p>
        </p:txBody>
      </p:sp>
      <p:sp>
        <p:nvSpPr>
          <p:cNvPr id="2" name="Title 1"/>
          <p:cNvSpPr>
            <a:spLocks noGrp="1"/>
          </p:cNvSpPr>
          <p:nvPr>
            <p:ph type="title"/>
          </p:nvPr>
        </p:nvSpPr>
        <p:spPr/>
        <p:txBody>
          <a:bodyPr/>
          <a:lstStyle/>
          <a:p>
            <a:r>
              <a:rPr lang="en-US" dirty="0" smtClean="0">
                <a:gradFill>
                  <a:gsLst>
                    <a:gs pos="2917">
                      <a:schemeClr val="tx2"/>
                    </a:gs>
                    <a:gs pos="30000">
                      <a:schemeClr val="tx2"/>
                    </a:gs>
                  </a:gsLst>
                  <a:lin ang="5400000" scaled="0"/>
                </a:gradFill>
              </a:rPr>
              <a:t>Infrastructure as </a:t>
            </a:r>
            <a:r>
              <a:rPr lang="en-US" dirty="0">
                <a:gradFill>
                  <a:gsLst>
                    <a:gs pos="2917">
                      <a:schemeClr val="tx2"/>
                    </a:gs>
                    <a:gs pos="30000">
                      <a:schemeClr val="tx2"/>
                    </a:gs>
                  </a:gsLst>
                  <a:lin ang="5400000" scaled="0"/>
                </a:gradFill>
              </a:rPr>
              <a:t>Code</a:t>
            </a:r>
          </a:p>
        </p:txBody>
      </p:sp>
      <p:sp>
        <p:nvSpPr>
          <p:cNvPr id="37" name="TextBox 36"/>
          <p:cNvSpPr txBox="1"/>
          <p:nvPr/>
        </p:nvSpPr>
        <p:spPr>
          <a:xfrm>
            <a:off x="7898425" y="1877510"/>
            <a:ext cx="3447758" cy="1795752"/>
          </a:xfrm>
          <a:prstGeom prst="rect">
            <a:avLst/>
          </a:prstGeom>
          <a:noFill/>
        </p:spPr>
        <p:txBody>
          <a:bodyPr wrap="none" lIns="182854" tIns="146283" rIns="182854" bIns="146283" rtlCol="0">
            <a:spAutoFit/>
          </a:bodyPr>
          <a:lstStyle/>
          <a:p>
            <a:pPr defTabSz="932563">
              <a:lnSpc>
                <a:spcPct val="90000"/>
              </a:lnSpc>
              <a:spcAft>
                <a:spcPts val="1199"/>
              </a:spcAft>
              <a:buSzPct val="90000"/>
            </a:pPr>
            <a:r>
              <a:rPr lang="en-US" sz="3599" dirty="0">
                <a:gradFill>
                  <a:gsLst>
                    <a:gs pos="0">
                      <a:schemeClr val="accent1"/>
                    </a:gs>
                    <a:gs pos="100000">
                      <a:schemeClr val="accent1"/>
                    </a:gs>
                  </a:gsLst>
                  <a:lin ang="5400000" scaled="0"/>
                </a:gradFill>
                <a:latin typeface="Segoe UI Light"/>
              </a:rPr>
              <a:t>Value</a:t>
            </a:r>
          </a:p>
          <a:p>
            <a:pPr marL="290457" indent="-290457" defTabSz="932563">
              <a:lnSpc>
                <a:spcPct val="90000"/>
              </a:lnSpc>
              <a:spcAft>
                <a:spcPts val="1199"/>
              </a:spcAft>
              <a:buSzPct val="90000"/>
              <a:buFont typeface="Arial" panose="020B0604020202020204" pitchFamily="34" charset="0"/>
              <a:buChar char="•"/>
            </a:pPr>
            <a:r>
              <a:rPr lang="en-US" sz="2400" dirty="0">
                <a:gradFill>
                  <a:gsLst>
                    <a:gs pos="0">
                      <a:srgbClr val="505050"/>
                    </a:gs>
                    <a:gs pos="100000">
                      <a:srgbClr val="505050"/>
                    </a:gs>
                  </a:gsLst>
                  <a:lin ang="5400000" scaled="0"/>
                </a:gradFill>
                <a:latin typeface="Segoe UI Light"/>
              </a:rPr>
              <a:t>Optimized Resources</a:t>
            </a:r>
          </a:p>
          <a:p>
            <a:pPr marL="290457" indent="-290457" defTabSz="932563">
              <a:lnSpc>
                <a:spcPct val="90000"/>
              </a:lnSpc>
              <a:spcAft>
                <a:spcPts val="1199"/>
              </a:spcAft>
              <a:buSzPct val="90000"/>
              <a:buFont typeface="Arial" panose="020B0604020202020204" pitchFamily="34" charset="0"/>
              <a:buChar char="•"/>
            </a:pPr>
            <a:r>
              <a:rPr lang="en-US" sz="2400" dirty="0">
                <a:gradFill>
                  <a:gsLst>
                    <a:gs pos="0">
                      <a:srgbClr val="505050"/>
                    </a:gs>
                    <a:gs pos="100000">
                      <a:srgbClr val="505050"/>
                    </a:gs>
                  </a:gsLst>
                  <a:lin ang="5400000" scaled="0"/>
                </a:gradFill>
                <a:latin typeface="Segoe UI Light"/>
              </a:rPr>
              <a:t>Accelerate Delivery</a:t>
            </a:r>
          </a:p>
        </p:txBody>
      </p:sp>
      <p:sp>
        <p:nvSpPr>
          <p:cNvPr id="38" name="TextBox 37"/>
          <p:cNvSpPr txBox="1"/>
          <p:nvPr/>
        </p:nvSpPr>
        <p:spPr>
          <a:xfrm>
            <a:off x="7898425" y="3887107"/>
            <a:ext cx="2943943" cy="1795752"/>
          </a:xfrm>
          <a:prstGeom prst="rect">
            <a:avLst/>
          </a:prstGeom>
          <a:noFill/>
        </p:spPr>
        <p:txBody>
          <a:bodyPr wrap="none" lIns="182854" tIns="146283" rIns="182854" bIns="146283" rtlCol="0">
            <a:spAutoFit/>
          </a:bodyPr>
          <a:lstStyle/>
          <a:p>
            <a:pPr defTabSz="932563">
              <a:lnSpc>
                <a:spcPct val="90000"/>
              </a:lnSpc>
              <a:spcAft>
                <a:spcPts val="1199"/>
              </a:spcAft>
              <a:buSzPct val="90000"/>
            </a:pPr>
            <a:r>
              <a:rPr lang="en-US" sz="3599" dirty="0">
                <a:gradFill>
                  <a:gsLst>
                    <a:gs pos="0">
                      <a:schemeClr val="accent1"/>
                    </a:gs>
                    <a:gs pos="100000">
                      <a:schemeClr val="accent1"/>
                    </a:gs>
                  </a:gsLst>
                  <a:lin ang="5400000" scaled="0"/>
                </a:gradFill>
                <a:latin typeface="Segoe UI Light"/>
              </a:rPr>
              <a:t>Measure</a:t>
            </a:r>
          </a:p>
          <a:p>
            <a:pPr marL="290457" indent="-290457" defTabSz="932563">
              <a:lnSpc>
                <a:spcPct val="90000"/>
              </a:lnSpc>
              <a:spcAft>
                <a:spcPts val="1199"/>
              </a:spcAft>
              <a:buSzPct val="90000"/>
              <a:buFont typeface="Arial" panose="020B0604020202020204" pitchFamily="34" charset="0"/>
              <a:buChar char="•"/>
            </a:pPr>
            <a:r>
              <a:rPr lang="en-US" sz="2400" dirty="0">
                <a:gradFill>
                  <a:gsLst>
                    <a:gs pos="0">
                      <a:srgbClr val="505050"/>
                    </a:gs>
                    <a:gs pos="100000">
                      <a:srgbClr val="505050"/>
                    </a:gs>
                  </a:gsLst>
                </a:gradFill>
                <a:latin typeface="Segoe UI Light"/>
              </a:rPr>
              <a:t>Deployment Rate</a:t>
            </a:r>
          </a:p>
          <a:p>
            <a:pPr marL="290457" indent="-290457" defTabSz="932563">
              <a:lnSpc>
                <a:spcPct val="90000"/>
              </a:lnSpc>
              <a:spcAft>
                <a:spcPts val="1199"/>
              </a:spcAft>
              <a:buSzPct val="90000"/>
              <a:buFont typeface="Arial" panose="020B0604020202020204" pitchFamily="34" charset="0"/>
              <a:buChar char="•"/>
            </a:pPr>
            <a:r>
              <a:rPr lang="en-US" sz="2400" dirty="0">
                <a:gradFill>
                  <a:gsLst>
                    <a:gs pos="0">
                      <a:srgbClr val="505050"/>
                    </a:gs>
                    <a:gs pos="100000">
                      <a:srgbClr val="505050"/>
                    </a:gs>
                  </a:gsLst>
                </a:gradFill>
                <a:latin typeface="Segoe UI Light"/>
              </a:rPr>
              <a:t>MTTR</a:t>
            </a:r>
          </a:p>
        </p:txBody>
      </p:sp>
      <p:sp>
        <p:nvSpPr>
          <p:cNvPr id="25" name="Rectangle 155"/>
          <p:cNvSpPr>
            <a:spLocks noChangeArrowheads="1"/>
          </p:cNvSpPr>
          <p:nvPr/>
        </p:nvSpPr>
        <p:spPr bwMode="auto">
          <a:xfrm>
            <a:off x="1295808" y="5371696"/>
            <a:ext cx="1487482" cy="1015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nvGrpSpPr>
          <p:cNvPr id="39" name="Group 38"/>
          <p:cNvGrpSpPr/>
          <p:nvPr/>
        </p:nvGrpSpPr>
        <p:grpSpPr>
          <a:xfrm>
            <a:off x="1325754" y="5293710"/>
            <a:ext cx="1939818" cy="1118892"/>
            <a:chOff x="511109" y="5814543"/>
            <a:chExt cx="1041729" cy="600871"/>
          </a:xfrm>
        </p:grpSpPr>
        <p:sp>
          <p:nvSpPr>
            <p:cNvPr id="41" name="Rectangle 154"/>
            <p:cNvSpPr>
              <a:spLocks noChangeArrowheads="1"/>
            </p:cNvSpPr>
            <p:nvPr/>
          </p:nvSpPr>
          <p:spPr bwMode="auto">
            <a:xfrm>
              <a:off x="635204" y="5814543"/>
              <a:ext cx="808238" cy="55188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42" name="Rectangle 156"/>
            <p:cNvSpPr>
              <a:spLocks noChangeArrowheads="1"/>
            </p:cNvSpPr>
            <p:nvPr/>
          </p:nvSpPr>
          <p:spPr bwMode="auto">
            <a:xfrm>
              <a:off x="662962" y="5849648"/>
              <a:ext cx="751090" cy="481677"/>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43"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grpSp>
        <p:nvGrpSpPr>
          <p:cNvPr id="3" name="CODE" hidden="1"/>
          <p:cNvGrpSpPr/>
          <p:nvPr/>
        </p:nvGrpSpPr>
        <p:grpSpPr>
          <a:xfrm>
            <a:off x="1520799" y="2686512"/>
            <a:ext cx="830109" cy="1228729"/>
            <a:chOff x="1418248" y="2499327"/>
            <a:chExt cx="830227" cy="1228904"/>
          </a:xfrm>
        </p:grpSpPr>
        <p:grpSp>
          <p:nvGrpSpPr>
            <p:cNvPr id="66" name="Group 65"/>
            <p:cNvGrpSpPr/>
            <p:nvPr/>
          </p:nvGrpSpPr>
          <p:grpSpPr>
            <a:xfrm>
              <a:off x="1442782" y="2914037"/>
              <a:ext cx="781159" cy="814194"/>
              <a:chOff x="2328300" y="3506767"/>
              <a:chExt cx="551703" cy="575034"/>
            </a:xfrm>
          </p:grpSpPr>
          <p:sp>
            <p:nvSpPr>
              <p:cNvPr id="67"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nvGrpSpPr>
              <p:cNvPr id="68" name="Group 67"/>
              <p:cNvGrpSpPr/>
              <p:nvPr/>
            </p:nvGrpSpPr>
            <p:grpSpPr>
              <a:xfrm>
                <a:off x="2328300" y="3506767"/>
                <a:ext cx="551703" cy="575034"/>
                <a:chOff x="3937001" y="4448175"/>
                <a:chExt cx="638175" cy="665163"/>
              </a:xfrm>
            </p:grpSpPr>
            <p:grpSp>
              <p:nvGrpSpPr>
                <p:cNvPr id="69" name="Group 10"/>
                <p:cNvGrpSpPr>
                  <a:grpSpLocks noChangeAspect="1"/>
                </p:cNvGrpSpPr>
                <p:nvPr/>
              </p:nvGrpSpPr>
              <p:grpSpPr bwMode="auto">
                <a:xfrm>
                  <a:off x="3937001" y="4448175"/>
                  <a:ext cx="638175" cy="665163"/>
                  <a:chOff x="2480" y="2802"/>
                  <a:chExt cx="402" cy="419"/>
                </a:xfrm>
              </p:grpSpPr>
              <p:sp>
                <p:nvSpPr>
                  <p:cNvPr id="73"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74"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75"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grpSp>
              <p:nvGrpSpPr>
                <p:cNvPr id="70" name="Group 69"/>
                <p:cNvGrpSpPr/>
                <p:nvPr/>
              </p:nvGrpSpPr>
              <p:grpSpPr>
                <a:xfrm>
                  <a:off x="4120302" y="4618868"/>
                  <a:ext cx="293550" cy="349134"/>
                  <a:chOff x="4662074" y="4335997"/>
                  <a:chExt cx="234105" cy="278433"/>
                </a:xfrm>
              </p:grpSpPr>
              <p:sp>
                <p:nvSpPr>
                  <p:cNvPr id="71"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72"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grpSp>
        </p:grpSp>
        <p:sp>
          <p:nvSpPr>
            <p:cNvPr id="76" name="TextBox 75"/>
            <p:cNvSpPr txBox="1"/>
            <p:nvPr/>
          </p:nvSpPr>
          <p:spPr>
            <a:xfrm>
              <a:off x="1418248" y="2499327"/>
              <a:ext cx="830227" cy="489365"/>
            </a:xfrm>
            <a:prstGeom prst="rect">
              <a:avLst/>
            </a:prstGeom>
            <a:noFill/>
          </p:spPr>
          <p:txBody>
            <a:bodyPr wrap="none" lIns="182854" tIns="146283" rIns="182854" bIns="146283" rtlCol="0">
              <a:spAutoFit/>
            </a:bodyPr>
            <a:lstStyle/>
            <a:p>
              <a:pPr defTabSz="932563">
                <a:lnSpc>
                  <a:spcPct val="90000"/>
                </a:lnSpc>
                <a:spcAft>
                  <a:spcPts val="600"/>
                </a:spcAft>
              </a:pPr>
              <a:r>
                <a:rPr lang="en-US" sz="1399" dirty="0">
                  <a:gradFill>
                    <a:gsLst>
                      <a:gs pos="2917">
                        <a:srgbClr val="FFFFFF"/>
                      </a:gs>
                      <a:gs pos="30000">
                        <a:srgbClr val="FFFFFF"/>
                      </a:gs>
                    </a:gsLst>
                    <a:lin ang="5400000" scaled="0"/>
                  </a:gradFill>
                </a:rPr>
                <a:t>CODE</a:t>
              </a:r>
            </a:p>
          </p:txBody>
        </p:sp>
      </p:grpSp>
      <p:sp>
        <p:nvSpPr>
          <p:cNvPr id="79" name="Rounded Rectangle 78"/>
          <p:cNvSpPr/>
          <p:nvPr/>
        </p:nvSpPr>
        <p:spPr bwMode="auto">
          <a:xfrm>
            <a:off x="5282267" y="3313548"/>
            <a:ext cx="2141103" cy="1592653"/>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599" dirty="0">
                <a:gradFill>
                  <a:gsLst>
                    <a:gs pos="0">
                      <a:srgbClr val="FFFFFF"/>
                    </a:gs>
                    <a:gs pos="100000">
                      <a:srgbClr val="FFFFFF"/>
                    </a:gs>
                  </a:gsLst>
                  <a:lin ang="5400000" scaled="0"/>
                </a:gradFill>
                <a:ea typeface="Segoe UI" pitchFamily="34" charset="0"/>
                <a:cs typeface="Segoe UI" pitchFamily="34" charset="0"/>
              </a:rPr>
              <a:t>STAGE</a:t>
            </a:r>
          </a:p>
        </p:txBody>
      </p:sp>
      <p:sp>
        <p:nvSpPr>
          <p:cNvPr id="80" name="Rounded Rectangle 79"/>
          <p:cNvSpPr/>
          <p:nvPr/>
        </p:nvSpPr>
        <p:spPr bwMode="auto">
          <a:xfrm>
            <a:off x="5282267" y="5027943"/>
            <a:ext cx="2141103" cy="1592653"/>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599" dirty="0">
                <a:gradFill>
                  <a:gsLst>
                    <a:gs pos="0">
                      <a:srgbClr val="FFFFFF"/>
                    </a:gs>
                    <a:gs pos="100000">
                      <a:srgbClr val="FFFFFF"/>
                    </a:gs>
                  </a:gsLst>
                  <a:lin ang="5400000" scaled="0"/>
                </a:gradFill>
                <a:ea typeface="Segoe UI" pitchFamily="34" charset="0"/>
                <a:cs typeface="Segoe UI" pitchFamily="34" charset="0"/>
              </a:rPr>
              <a:t>PRODUCTION</a:t>
            </a:r>
          </a:p>
        </p:txBody>
      </p:sp>
      <p:cxnSp>
        <p:nvCxnSpPr>
          <p:cNvPr id="11" name="Straight Connector 10"/>
          <p:cNvCxnSpPr/>
          <p:nvPr/>
        </p:nvCxnSpPr>
        <p:spPr>
          <a:xfrm>
            <a:off x="1885836" y="4001840"/>
            <a:ext cx="0" cy="1179610"/>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91" name="CODE 1"/>
          <p:cNvGrpSpPr/>
          <p:nvPr/>
        </p:nvGrpSpPr>
        <p:grpSpPr>
          <a:xfrm>
            <a:off x="1548260" y="3098092"/>
            <a:ext cx="781048" cy="814079"/>
            <a:chOff x="2328300" y="3506767"/>
            <a:chExt cx="551703" cy="575034"/>
          </a:xfrm>
        </p:grpSpPr>
        <p:sp>
          <p:nvSpPr>
            <p:cNvPr id="93"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nvGrpSpPr>
            <p:cNvPr id="94" name="Group 93"/>
            <p:cNvGrpSpPr/>
            <p:nvPr/>
          </p:nvGrpSpPr>
          <p:grpSpPr>
            <a:xfrm>
              <a:off x="2328300" y="3506767"/>
              <a:ext cx="551703" cy="575034"/>
              <a:chOff x="3937001" y="4448175"/>
              <a:chExt cx="638175" cy="665163"/>
            </a:xfrm>
          </p:grpSpPr>
          <p:grpSp>
            <p:nvGrpSpPr>
              <p:cNvPr id="95" name="Group 10"/>
              <p:cNvGrpSpPr>
                <a:grpSpLocks noChangeAspect="1"/>
              </p:cNvGrpSpPr>
              <p:nvPr/>
            </p:nvGrpSpPr>
            <p:grpSpPr bwMode="auto">
              <a:xfrm>
                <a:off x="3937001" y="4448175"/>
                <a:ext cx="638175" cy="665163"/>
                <a:chOff x="2480" y="2802"/>
                <a:chExt cx="402" cy="419"/>
              </a:xfrm>
            </p:grpSpPr>
            <p:sp>
              <p:nvSpPr>
                <p:cNvPr id="99"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100"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101"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grpSp>
            <p:nvGrpSpPr>
              <p:cNvPr id="96" name="Group 95"/>
              <p:cNvGrpSpPr/>
              <p:nvPr/>
            </p:nvGrpSpPr>
            <p:grpSpPr>
              <a:xfrm>
                <a:off x="4120302" y="4618868"/>
                <a:ext cx="293550" cy="349134"/>
                <a:chOff x="4662074" y="4335997"/>
                <a:chExt cx="234105" cy="278433"/>
              </a:xfrm>
            </p:grpSpPr>
            <p:sp>
              <p:nvSpPr>
                <p:cNvPr id="97"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98"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grpSp>
      </p:grpSp>
      <p:grpSp>
        <p:nvGrpSpPr>
          <p:cNvPr id="102" name="CODE 2"/>
          <p:cNvGrpSpPr/>
          <p:nvPr/>
        </p:nvGrpSpPr>
        <p:grpSpPr>
          <a:xfrm>
            <a:off x="1548260" y="3098092"/>
            <a:ext cx="781048" cy="814079"/>
            <a:chOff x="2328300" y="3506767"/>
            <a:chExt cx="551703" cy="575034"/>
          </a:xfrm>
        </p:grpSpPr>
        <p:sp>
          <p:nvSpPr>
            <p:cNvPr id="103"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nvGrpSpPr>
            <p:cNvPr id="104" name="Group 103"/>
            <p:cNvGrpSpPr/>
            <p:nvPr/>
          </p:nvGrpSpPr>
          <p:grpSpPr>
            <a:xfrm>
              <a:off x="2328300" y="3506767"/>
              <a:ext cx="551703" cy="575034"/>
              <a:chOff x="3937001" y="4448175"/>
              <a:chExt cx="638175" cy="665163"/>
            </a:xfrm>
          </p:grpSpPr>
          <p:grpSp>
            <p:nvGrpSpPr>
              <p:cNvPr id="105" name="Group 10"/>
              <p:cNvGrpSpPr>
                <a:grpSpLocks noChangeAspect="1"/>
              </p:cNvGrpSpPr>
              <p:nvPr/>
            </p:nvGrpSpPr>
            <p:grpSpPr bwMode="auto">
              <a:xfrm>
                <a:off x="3937001" y="4448175"/>
                <a:ext cx="638175" cy="665163"/>
                <a:chOff x="2480" y="2802"/>
                <a:chExt cx="402" cy="419"/>
              </a:xfrm>
            </p:grpSpPr>
            <p:sp>
              <p:nvSpPr>
                <p:cNvPr id="109"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110"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111"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grpSp>
            <p:nvGrpSpPr>
              <p:cNvPr id="106" name="Group 105"/>
              <p:cNvGrpSpPr/>
              <p:nvPr/>
            </p:nvGrpSpPr>
            <p:grpSpPr>
              <a:xfrm>
                <a:off x="4120302" y="4618868"/>
                <a:ext cx="293550" cy="349134"/>
                <a:chOff x="4662074" y="4335997"/>
                <a:chExt cx="234105" cy="278433"/>
              </a:xfrm>
            </p:grpSpPr>
            <p:sp>
              <p:nvSpPr>
                <p:cNvPr id="107"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108"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grpSp>
      </p:grpSp>
      <p:grpSp>
        <p:nvGrpSpPr>
          <p:cNvPr id="112" name="CODE 3"/>
          <p:cNvGrpSpPr/>
          <p:nvPr/>
        </p:nvGrpSpPr>
        <p:grpSpPr>
          <a:xfrm>
            <a:off x="1542108" y="3098092"/>
            <a:ext cx="781048" cy="814079"/>
            <a:chOff x="2328300" y="3506767"/>
            <a:chExt cx="551703" cy="575034"/>
          </a:xfrm>
        </p:grpSpPr>
        <p:sp>
          <p:nvSpPr>
            <p:cNvPr id="113"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nvGrpSpPr>
            <p:cNvPr id="114" name="Group 113"/>
            <p:cNvGrpSpPr/>
            <p:nvPr/>
          </p:nvGrpSpPr>
          <p:grpSpPr>
            <a:xfrm>
              <a:off x="2328300" y="3506767"/>
              <a:ext cx="551703" cy="575034"/>
              <a:chOff x="3937001" y="4448175"/>
              <a:chExt cx="638175" cy="665163"/>
            </a:xfrm>
          </p:grpSpPr>
          <p:grpSp>
            <p:nvGrpSpPr>
              <p:cNvPr id="115" name="Group 10"/>
              <p:cNvGrpSpPr>
                <a:grpSpLocks noChangeAspect="1"/>
              </p:cNvGrpSpPr>
              <p:nvPr/>
            </p:nvGrpSpPr>
            <p:grpSpPr bwMode="auto">
              <a:xfrm>
                <a:off x="3937001" y="4448175"/>
                <a:ext cx="638175" cy="665163"/>
                <a:chOff x="2480" y="2802"/>
                <a:chExt cx="402" cy="419"/>
              </a:xfrm>
            </p:grpSpPr>
            <p:sp>
              <p:nvSpPr>
                <p:cNvPr id="119"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120"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chemeClr val="tx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121"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chemeClr val="tx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grpSp>
            <p:nvGrpSpPr>
              <p:cNvPr id="116" name="Group 115"/>
              <p:cNvGrpSpPr/>
              <p:nvPr/>
            </p:nvGrpSpPr>
            <p:grpSpPr>
              <a:xfrm>
                <a:off x="4120302" y="4618868"/>
                <a:ext cx="293550" cy="349134"/>
                <a:chOff x="4662074" y="4335997"/>
                <a:chExt cx="234105" cy="278433"/>
              </a:xfrm>
            </p:grpSpPr>
            <p:sp>
              <p:nvSpPr>
                <p:cNvPr id="117"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118"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grpSp>
      </p:grpSp>
      <p:sp>
        <p:nvSpPr>
          <p:cNvPr id="122" name="APP 1"/>
          <p:cNvSpPr>
            <a:spLocks noEditPoints="1"/>
          </p:cNvSpPr>
          <p:nvPr/>
        </p:nvSpPr>
        <p:spPr bwMode="auto">
          <a:xfrm>
            <a:off x="5954287" y="2165722"/>
            <a:ext cx="797056" cy="822504"/>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009"/>
            <a:endParaRPr lang="en-US" sz="1700">
              <a:solidFill>
                <a:srgbClr val="000000"/>
              </a:solidFill>
            </a:endParaRPr>
          </a:p>
        </p:txBody>
      </p:sp>
      <p:sp>
        <p:nvSpPr>
          <p:cNvPr id="123" name="APP 2"/>
          <p:cNvSpPr>
            <a:spLocks noEditPoints="1"/>
          </p:cNvSpPr>
          <p:nvPr/>
        </p:nvSpPr>
        <p:spPr bwMode="auto">
          <a:xfrm>
            <a:off x="5954287" y="3871906"/>
            <a:ext cx="797056" cy="822504"/>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009"/>
            <a:endParaRPr lang="en-US" sz="1700">
              <a:solidFill>
                <a:srgbClr val="000000"/>
              </a:solidFill>
            </a:endParaRPr>
          </a:p>
        </p:txBody>
      </p:sp>
      <p:sp>
        <p:nvSpPr>
          <p:cNvPr id="124" name="APP 3"/>
          <p:cNvSpPr>
            <a:spLocks noEditPoints="1"/>
          </p:cNvSpPr>
          <p:nvPr/>
        </p:nvSpPr>
        <p:spPr bwMode="auto">
          <a:xfrm>
            <a:off x="5954287" y="5593362"/>
            <a:ext cx="797056" cy="822504"/>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009"/>
            <a:endParaRPr lang="en-US" sz="1700">
              <a:solidFill>
                <a:srgbClr val="000000"/>
              </a:solidFill>
            </a:endParaRPr>
          </a:p>
        </p:txBody>
      </p:sp>
      <p:sp>
        <p:nvSpPr>
          <p:cNvPr id="65" name="AutoShape 3"/>
          <p:cNvSpPr>
            <a:spLocks noChangeAspect="1" noChangeArrowheads="1" noTextEdit="1"/>
          </p:cNvSpPr>
          <p:nvPr/>
        </p:nvSpPr>
        <p:spPr bwMode="auto">
          <a:xfrm>
            <a:off x="382052" y="1599867"/>
            <a:ext cx="768746" cy="786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84" name="AutoShape 9"/>
          <p:cNvSpPr>
            <a:spLocks noChangeAspect="1" noChangeArrowheads="1" noTextEdit="1"/>
          </p:cNvSpPr>
          <p:nvPr/>
        </p:nvSpPr>
        <p:spPr bwMode="auto">
          <a:xfrm>
            <a:off x="381064" y="1599152"/>
            <a:ext cx="777162" cy="814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78" name="TextBox 77"/>
          <p:cNvSpPr txBox="1"/>
          <p:nvPr/>
        </p:nvSpPr>
        <p:spPr>
          <a:xfrm>
            <a:off x="3248426" y="5023359"/>
            <a:ext cx="354777" cy="197628"/>
          </a:xfrm>
          <a:prstGeom prst="rect">
            <a:avLst/>
          </a:prstGeom>
          <a:noFill/>
        </p:spPr>
        <p:txBody>
          <a:bodyPr wrap="none" lIns="0" tIns="0" rIns="0" bIns="0" rtlCol="0">
            <a:spAutoFit/>
          </a:bodyPr>
          <a:lstStyle/>
          <a:p>
            <a:pPr defTabSz="932563">
              <a:lnSpc>
                <a:spcPct val="90000"/>
              </a:lnSpc>
              <a:spcAft>
                <a:spcPts val="600"/>
              </a:spcAft>
            </a:pPr>
            <a:r>
              <a:rPr lang="en-US" sz="1399" b="1" dirty="0">
                <a:gradFill>
                  <a:gsLst>
                    <a:gs pos="2917">
                      <a:srgbClr val="FFFFFF"/>
                    </a:gs>
                    <a:gs pos="30000">
                      <a:srgbClr val="FFFFFF"/>
                    </a:gs>
                  </a:gsLst>
                  <a:lin ang="5400000" scaled="0"/>
                </a:gradFill>
              </a:rPr>
              <a:t>OPS</a:t>
            </a:r>
          </a:p>
        </p:txBody>
      </p:sp>
      <p:grpSp>
        <p:nvGrpSpPr>
          <p:cNvPr id="132" name="CODE 3"/>
          <p:cNvGrpSpPr/>
          <p:nvPr/>
        </p:nvGrpSpPr>
        <p:grpSpPr>
          <a:xfrm>
            <a:off x="1548261" y="3086960"/>
            <a:ext cx="781048" cy="814079"/>
            <a:chOff x="2328300" y="3506767"/>
            <a:chExt cx="551703" cy="575034"/>
          </a:xfrm>
        </p:grpSpPr>
        <p:sp>
          <p:nvSpPr>
            <p:cNvPr id="133"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nvGrpSpPr>
            <p:cNvPr id="134" name="Group 133"/>
            <p:cNvGrpSpPr/>
            <p:nvPr/>
          </p:nvGrpSpPr>
          <p:grpSpPr>
            <a:xfrm>
              <a:off x="2328300" y="3506767"/>
              <a:ext cx="551703" cy="575034"/>
              <a:chOff x="3937001" y="4448175"/>
              <a:chExt cx="638175" cy="665163"/>
            </a:xfrm>
          </p:grpSpPr>
          <p:grpSp>
            <p:nvGrpSpPr>
              <p:cNvPr id="135" name="Group 10"/>
              <p:cNvGrpSpPr>
                <a:grpSpLocks noChangeAspect="1"/>
              </p:cNvGrpSpPr>
              <p:nvPr/>
            </p:nvGrpSpPr>
            <p:grpSpPr bwMode="auto">
              <a:xfrm>
                <a:off x="3937001" y="4448175"/>
                <a:ext cx="638175" cy="665163"/>
                <a:chOff x="2480" y="2802"/>
                <a:chExt cx="402" cy="419"/>
              </a:xfrm>
            </p:grpSpPr>
            <p:sp>
              <p:nvSpPr>
                <p:cNvPr id="139"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140"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chemeClr val="tx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141"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chemeClr val="tx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grpSp>
            <p:nvGrpSpPr>
              <p:cNvPr id="136" name="Group 135"/>
              <p:cNvGrpSpPr/>
              <p:nvPr/>
            </p:nvGrpSpPr>
            <p:grpSpPr>
              <a:xfrm>
                <a:off x="4120302" y="4618868"/>
                <a:ext cx="293550" cy="349134"/>
                <a:chOff x="4662074" y="4335997"/>
                <a:chExt cx="234105" cy="278433"/>
              </a:xfrm>
            </p:grpSpPr>
            <p:sp>
              <p:nvSpPr>
                <p:cNvPr id="137"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138"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grpSp>
      </p:grpSp>
      <p:pic>
        <p:nvPicPr>
          <p:cNvPr id="92" name="Picture 9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2455" y="4412175"/>
            <a:ext cx="1094542" cy="2151343"/>
          </a:xfrm>
          <a:prstGeom prst="rect">
            <a:avLst/>
          </a:prstGeom>
        </p:spPr>
      </p:pic>
      <p:sp>
        <p:nvSpPr>
          <p:cNvPr id="125" name="TextBox 124"/>
          <p:cNvSpPr txBox="1"/>
          <p:nvPr/>
        </p:nvSpPr>
        <p:spPr>
          <a:xfrm>
            <a:off x="3400826" y="5175759"/>
            <a:ext cx="354777" cy="197628"/>
          </a:xfrm>
          <a:prstGeom prst="rect">
            <a:avLst/>
          </a:prstGeom>
          <a:noFill/>
        </p:spPr>
        <p:txBody>
          <a:bodyPr wrap="none" lIns="0" tIns="0" rIns="0" bIns="0" rtlCol="0">
            <a:spAutoFit/>
          </a:bodyPr>
          <a:lstStyle/>
          <a:p>
            <a:pPr defTabSz="932563">
              <a:lnSpc>
                <a:spcPct val="90000"/>
              </a:lnSpc>
              <a:spcAft>
                <a:spcPts val="600"/>
              </a:spcAft>
            </a:pPr>
            <a:r>
              <a:rPr lang="en-US" sz="1399" b="1" dirty="0">
                <a:gradFill>
                  <a:gsLst>
                    <a:gs pos="2917">
                      <a:schemeClr val="bg1"/>
                    </a:gs>
                    <a:gs pos="30000">
                      <a:schemeClr val="bg1"/>
                    </a:gs>
                  </a:gsLst>
                  <a:lin ang="5400000" scaled="0"/>
                </a:gradFill>
              </a:rPr>
              <a:t>OPS</a:t>
            </a:r>
          </a:p>
        </p:txBody>
      </p:sp>
      <p:sp>
        <p:nvSpPr>
          <p:cNvPr id="126" name="Freeform 147"/>
          <p:cNvSpPr>
            <a:spLocks/>
          </p:cNvSpPr>
          <p:nvPr/>
        </p:nvSpPr>
        <p:spPr bwMode="auto">
          <a:xfrm>
            <a:off x="1212792" y="5404793"/>
            <a:ext cx="256867" cy="999372"/>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pic>
        <p:nvPicPr>
          <p:cNvPr id="127" name="Picture 1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51" y="4138454"/>
            <a:ext cx="1406136" cy="2516779"/>
          </a:xfrm>
          <a:prstGeom prst="rect">
            <a:avLst/>
          </a:prstGeom>
        </p:spPr>
      </p:pic>
      <p:sp>
        <p:nvSpPr>
          <p:cNvPr id="128" name="TextBox 127"/>
          <p:cNvSpPr txBox="1"/>
          <p:nvPr/>
        </p:nvSpPr>
        <p:spPr>
          <a:xfrm>
            <a:off x="890793" y="5186474"/>
            <a:ext cx="357327" cy="197628"/>
          </a:xfrm>
          <a:prstGeom prst="rect">
            <a:avLst/>
          </a:prstGeom>
          <a:noFill/>
        </p:spPr>
        <p:txBody>
          <a:bodyPr wrap="none" lIns="0" tIns="0" rIns="0" bIns="0" rtlCol="0">
            <a:spAutoFit/>
          </a:bodyPr>
          <a:lstStyle/>
          <a:p>
            <a:pPr defTabSz="932563">
              <a:lnSpc>
                <a:spcPct val="90000"/>
              </a:lnSpc>
              <a:spcAft>
                <a:spcPts val="600"/>
              </a:spcAft>
            </a:pPr>
            <a:r>
              <a:rPr lang="en-US" sz="1399" b="1" dirty="0">
                <a:gradFill>
                  <a:gsLst>
                    <a:gs pos="2917">
                      <a:schemeClr val="tx1">
                        <a:lumMod val="50000"/>
                      </a:schemeClr>
                    </a:gs>
                    <a:gs pos="74000">
                      <a:schemeClr val="tx1">
                        <a:lumMod val="50000"/>
                      </a:schemeClr>
                    </a:gs>
                  </a:gsLst>
                  <a:lin ang="5400000" scaled="0"/>
                </a:gradFill>
              </a:rPr>
              <a:t>DEV</a:t>
            </a:r>
          </a:p>
        </p:txBody>
      </p:sp>
    </p:spTree>
    <p:extLst>
      <p:ext uri="{BB962C8B-B14F-4D97-AF65-F5344CB8AC3E}">
        <p14:creationId xmlns:p14="http://schemas.microsoft.com/office/powerpoint/2010/main" val="3699326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20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1000"/>
                                        <p:tgtEl>
                                          <p:spTgt spid="11"/>
                                        </p:tgtEl>
                                      </p:cBhvr>
                                    </p:animEffect>
                                  </p:childTnLst>
                                </p:cTn>
                              </p:par>
                            </p:childTnLst>
                          </p:cTn>
                        </p:par>
                        <p:par>
                          <p:cTn id="8" fill="hold">
                            <p:stCondLst>
                              <p:cond delay="1200"/>
                            </p:stCondLst>
                            <p:childTnLst>
                              <p:par>
                                <p:cTn id="9" presetID="10" presetClass="entr" presetSubtype="0" fill="hold" nodeType="afterEffect">
                                  <p:stCondLst>
                                    <p:cond delay="2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650"/>
                                        <p:tgtEl>
                                          <p:spTgt spid="3"/>
                                        </p:tgtEl>
                                      </p:cBhvr>
                                    </p:animEffect>
                                  </p:childTnLst>
                                </p:cTn>
                              </p:par>
                            </p:childTnLst>
                          </p:cTn>
                        </p:par>
                        <p:par>
                          <p:cTn id="12" fill="hold">
                            <p:stCondLst>
                              <p:cond delay="2050"/>
                            </p:stCondLst>
                            <p:childTnLst>
                              <p:par>
                                <p:cTn id="13" presetID="10" presetClass="entr" presetSubtype="0" fill="hold" nodeType="afterEffect">
                                  <p:stCondLst>
                                    <p:cond delay="0"/>
                                  </p:stCondLst>
                                  <p:childTnLst>
                                    <p:set>
                                      <p:cBhvr>
                                        <p:cTn id="14" dur="1" fill="hold">
                                          <p:stCondLst>
                                            <p:cond delay="0"/>
                                          </p:stCondLst>
                                        </p:cTn>
                                        <p:tgtEl>
                                          <p:spTgt spid="132"/>
                                        </p:tgtEl>
                                        <p:attrNameLst>
                                          <p:attrName>style.visibility</p:attrName>
                                        </p:attrNameLst>
                                      </p:cBhvr>
                                      <p:to>
                                        <p:strVal val="visible"/>
                                      </p:to>
                                    </p:set>
                                    <p:animEffect transition="in" filter="fade">
                                      <p:cBhvr>
                                        <p:cTn id="15" dur="500"/>
                                        <p:tgtEl>
                                          <p:spTgt spid="13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1"/>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02"/>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12"/>
                                        </p:tgtEl>
                                        <p:attrNameLst>
                                          <p:attrName>style.visibility</p:attrName>
                                        </p:attrNameLst>
                                      </p:cBhvr>
                                      <p:to>
                                        <p:strVal val="visible"/>
                                      </p:to>
                                    </p:set>
                                  </p:childTnLst>
                                </p:cTn>
                              </p:par>
                            </p:childTnLst>
                          </p:cTn>
                        </p:par>
                        <p:par>
                          <p:cTn id="24" fill="hold">
                            <p:stCondLst>
                              <p:cond delay="0"/>
                            </p:stCondLst>
                            <p:childTnLst>
                              <p:par>
                                <p:cTn id="25" presetID="42" presetClass="path" presetSubtype="0" decel="100000" fill="hold" nodeType="afterEffect">
                                  <p:stCondLst>
                                    <p:cond delay="0"/>
                                  </p:stCondLst>
                                  <p:childTnLst>
                                    <p:animMotion origin="layout" path="M 1.51902E-6 -4.81616E-6 L 0.35627 -0.13073 " pathEditMode="relative" rAng="0" ptsTypes="AA">
                                      <p:cBhvr>
                                        <p:cTn id="26" dur="2000" fill="hold"/>
                                        <p:tgtEl>
                                          <p:spTgt spid="112"/>
                                        </p:tgtEl>
                                        <p:attrNameLst>
                                          <p:attrName>ppt_x</p:attrName>
                                          <p:attrName>ppt_y</p:attrName>
                                        </p:attrNameLst>
                                      </p:cBhvr>
                                      <p:rCtr x="17807" y="-6537"/>
                                    </p:animMotion>
                                  </p:childTnLst>
                                </p:cTn>
                              </p:par>
                              <p:par>
                                <p:cTn id="27" presetID="42" presetClass="path" presetSubtype="0" decel="100000" fill="hold" nodeType="withEffect">
                                  <p:stCondLst>
                                    <p:cond delay="0"/>
                                  </p:stCondLst>
                                  <p:childTnLst>
                                    <p:animMotion origin="layout" path="M 9.24177E-7 -4.81616E-6 L 0.35576 0.11371 " pathEditMode="relative" rAng="0" ptsTypes="AA">
                                      <p:cBhvr>
                                        <p:cTn id="28" dur="2000" fill="hold"/>
                                        <p:tgtEl>
                                          <p:spTgt spid="102"/>
                                        </p:tgtEl>
                                        <p:attrNameLst>
                                          <p:attrName>ppt_x</p:attrName>
                                          <p:attrName>ppt_y</p:attrName>
                                        </p:attrNameLst>
                                      </p:cBhvr>
                                      <p:rCtr x="17781" y="5674"/>
                                    </p:animMotion>
                                  </p:childTnLst>
                                </p:cTn>
                              </p:par>
                              <p:par>
                                <p:cTn id="29" presetID="42" presetClass="path" presetSubtype="0" decel="100000" fill="hold" nodeType="withEffect">
                                  <p:stCondLst>
                                    <p:cond delay="0"/>
                                  </p:stCondLst>
                                  <p:childTnLst>
                                    <p:animMotion origin="layout" path="M 9.24177E-7 -4.81616E-6 L 0.35678 0.36065 " pathEditMode="relative" rAng="0" ptsTypes="AA">
                                      <p:cBhvr>
                                        <p:cTn id="30" dur="2000" fill="hold"/>
                                        <p:tgtEl>
                                          <p:spTgt spid="91"/>
                                        </p:tgtEl>
                                        <p:attrNameLst>
                                          <p:attrName>ppt_x</p:attrName>
                                          <p:attrName>ppt_y</p:attrName>
                                        </p:attrNameLst>
                                      </p:cBhvr>
                                      <p:rCtr x="17833" y="18021"/>
                                    </p:animMotion>
                                  </p:childTnLst>
                                </p:cTn>
                              </p:par>
                            </p:childTnLst>
                          </p:cTn>
                        </p:par>
                        <p:par>
                          <p:cTn id="31" fill="hold">
                            <p:stCondLst>
                              <p:cond delay="2000"/>
                            </p:stCondLst>
                            <p:childTnLst>
                              <p:par>
                                <p:cTn id="32" presetID="10" presetClass="exit" presetSubtype="0" fill="hold" nodeType="afterEffect">
                                  <p:stCondLst>
                                    <p:cond delay="500"/>
                                  </p:stCondLst>
                                  <p:childTnLst>
                                    <p:animEffect transition="out" filter="fade">
                                      <p:cBhvr>
                                        <p:cTn id="33" dur="650"/>
                                        <p:tgtEl>
                                          <p:spTgt spid="112"/>
                                        </p:tgtEl>
                                      </p:cBhvr>
                                    </p:animEffect>
                                    <p:set>
                                      <p:cBhvr>
                                        <p:cTn id="34" dur="1" fill="hold">
                                          <p:stCondLst>
                                            <p:cond delay="649"/>
                                          </p:stCondLst>
                                        </p:cTn>
                                        <p:tgtEl>
                                          <p:spTgt spid="112"/>
                                        </p:tgtEl>
                                        <p:attrNameLst>
                                          <p:attrName>style.visibility</p:attrName>
                                        </p:attrNameLst>
                                      </p:cBhvr>
                                      <p:to>
                                        <p:strVal val="hidden"/>
                                      </p:to>
                                    </p:set>
                                  </p:childTnLst>
                                </p:cTn>
                              </p:par>
                            </p:childTnLst>
                          </p:cTn>
                        </p:par>
                        <p:par>
                          <p:cTn id="35" fill="hold">
                            <p:stCondLst>
                              <p:cond delay="3150"/>
                            </p:stCondLst>
                            <p:childTnLst>
                              <p:par>
                                <p:cTn id="36" presetID="10" presetClass="entr" presetSubtype="0" fill="hold" grpId="0" nodeType="afterEffect">
                                  <p:stCondLst>
                                    <p:cond delay="0"/>
                                  </p:stCondLst>
                                  <p:childTnLst>
                                    <p:set>
                                      <p:cBhvr>
                                        <p:cTn id="37" dur="1" fill="hold">
                                          <p:stCondLst>
                                            <p:cond delay="0"/>
                                          </p:stCondLst>
                                        </p:cTn>
                                        <p:tgtEl>
                                          <p:spTgt spid="122"/>
                                        </p:tgtEl>
                                        <p:attrNameLst>
                                          <p:attrName>style.visibility</p:attrName>
                                        </p:attrNameLst>
                                      </p:cBhvr>
                                      <p:to>
                                        <p:strVal val="visible"/>
                                      </p:to>
                                    </p:set>
                                    <p:animEffect transition="in" filter="fade">
                                      <p:cBhvr>
                                        <p:cTn id="38" dur="650"/>
                                        <p:tgtEl>
                                          <p:spTgt spid="122"/>
                                        </p:tgtEl>
                                      </p:cBhvr>
                                    </p:animEffect>
                                  </p:childTnLst>
                                </p:cTn>
                              </p:par>
                            </p:childTnLst>
                          </p:cTn>
                        </p:par>
                        <p:par>
                          <p:cTn id="39" fill="hold">
                            <p:stCondLst>
                              <p:cond delay="3800"/>
                            </p:stCondLst>
                            <p:childTnLst>
                              <p:par>
                                <p:cTn id="40" presetID="10" presetClass="exit" presetSubtype="0" fill="hold" nodeType="afterEffect">
                                  <p:stCondLst>
                                    <p:cond delay="300"/>
                                  </p:stCondLst>
                                  <p:childTnLst>
                                    <p:animEffect transition="out" filter="fade">
                                      <p:cBhvr>
                                        <p:cTn id="41" dur="650"/>
                                        <p:tgtEl>
                                          <p:spTgt spid="102"/>
                                        </p:tgtEl>
                                      </p:cBhvr>
                                    </p:animEffect>
                                    <p:set>
                                      <p:cBhvr>
                                        <p:cTn id="42" dur="1" fill="hold">
                                          <p:stCondLst>
                                            <p:cond delay="649"/>
                                          </p:stCondLst>
                                        </p:cTn>
                                        <p:tgtEl>
                                          <p:spTgt spid="102"/>
                                        </p:tgtEl>
                                        <p:attrNameLst>
                                          <p:attrName>style.visibility</p:attrName>
                                        </p:attrNameLst>
                                      </p:cBhvr>
                                      <p:to>
                                        <p:strVal val="hidden"/>
                                      </p:to>
                                    </p:set>
                                  </p:childTnLst>
                                </p:cTn>
                              </p:par>
                            </p:childTnLst>
                          </p:cTn>
                        </p:par>
                        <p:par>
                          <p:cTn id="43" fill="hold">
                            <p:stCondLst>
                              <p:cond delay="4750"/>
                            </p:stCondLst>
                            <p:childTnLst>
                              <p:par>
                                <p:cTn id="44" presetID="10" presetClass="entr" presetSubtype="0" fill="hold" grpId="0" nodeType="afterEffect">
                                  <p:stCondLst>
                                    <p:cond delay="0"/>
                                  </p:stCondLst>
                                  <p:childTnLst>
                                    <p:set>
                                      <p:cBhvr>
                                        <p:cTn id="45" dur="1" fill="hold">
                                          <p:stCondLst>
                                            <p:cond delay="0"/>
                                          </p:stCondLst>
                                        </p:cTn>
                                        <p:tgtEl>
                                          <p:spTgt spid="123"/>
                                        </p:tgtEl>
                                        <p:attrNameLst>
                                          <p:attrName>style.visibility</p:attrName>
                                        </p:attrNameLst>
                                      </p:cBhvr>
                                      <p:to>
                                        <p:strVal val="visible"/>
                                      </p:to>
                                    </p:set>
                                    <p:animEffect transition="in" filter="fade">
                                      <p:cBhvr>
                                        <p:cTn id="46" dur="650"/>
                                        <p:tgtEl>
                                          <p:spTgt spid="123"/>
                                        </p:tgtEl>
                                      </p:cBhvr>
                                    </p:animEffect>
                                  </p:childTnLst>
                                </p:cTn>
                              </p:par>
                            </p:childTnLst>
                          </p:cTn>
                        </p:par>
                        <p:par>
                          <p:cTn id="47" fill="hold">
                            <p:stCondLst>
                              <p:cond delay="5400"/>
                            </p:stCondLst>
                            <p:childTnLst>
                              <p:par>
                                <p:cTn id="48" presetID="10" presetClass="exit" presetSubtype="0" fill="hold" nodeType="afterEffect">
                                  <p:stCondLst>
                                    <p:cond delay="300"/>
                                  </p:stCondLst>
                                  <p:childTnLst>
                                    <p:animEffect transition="out" filter="fade">
                                      <p:cBhvr>
                                        <p:cTn id="49" dur="650"/>
                                        <p:tgtEl>
                                          <p:spTgt spid="91"/>
                                        </p:tgtEl>
                                      </p:cBhvr>
                                    </p:animEffect>
                                    <p:set>
                                      <p:cBhvr>
                                        <p:cTn id="50" dur="1" fill="hold">
                                          <p:stCondLst>
                                            <p:cond delay="649"/>
                                          </p:stCondLst>
                                        </p:cTn>
                                        <p:tgtEl>
                                          <p:spTgt spid="91"/>
                                        </p:tgtEl>
                                        <p:attrNameLst>
                                          <p:attrName>style.visibility</p:attrName>
                                        </p:attrNameLst>
                                      </p:cBhvr>
                                      <p:to>
                                        <p:strVal val="hidden"/>
                                      </p:to>
                                    </p:set>
                                  </p:childTnLst>
                                </p:cTn>
                              </p:par>
                            </p:childTnLst>
                          </p:cTn>
                        </p:par>
                        <p:par>
                          <p:cTn id="51" fill="hold">
                            <p:stCondLst>
                              <p:cond delay="6350"/>
                            </p:stCondLst>
                            <p:childTnLst>
                              <p:par>
                                <p:cTn id="52" presetID="10" presetClass="entr" presetSubtype="0" fill="hold" grpId="0" nodeType="afterEffect">
                                  <p:stCondLst>
                                    <p:cond delay="0"/>
                                  </p:stCondLst>
                                  <p:childTnLst>
                                    <p:set>
                                      <p:cBhvr>
                                        <p:cTn id="53" dur="1" fill="hold">
                                          <p:stCondLst>
                                            <p:cond delay="0"/>
                                          </p:stCondLst>
                                        </p:cTn>
                                        <p:tgtEl>
                                          <p:spTgt spid="124"/>
                                        </p:tgtEl>
                                        <p:attrNameLst>
                                          <p:attrName>style.visibility</p:attrName>
                                        </p:attrNameLst>
                                      </p:cBhvr>
                                      <p:to>
                                        <p:strVal val="visible"/>
                                      </p:to>
                                    </p:set>
                                    <p:animEffect transition="in" filter="fade">
                                      <p:cBhvr>
                                        <p:cTn id="54" dur="650"/>
                                        <p:tgtEl>
                                          <p:spTgt spid="124"/>
                                        </p:tgtEl>
                                      </p:cBhvr>
                                    </p:animEffect>
                                  </p:childTnLst>
                                </p:cTn>
                              </p:par>
                            </p:childTnLst>
                          </p:cTn>
                        </p:par>
                        <p:par>
                          <p:cTn id="55" fill="hold">
                            <p:stCondLst>
                              <p:cond delay="7000"/>
                            </p:stCondLst>
                            <p:childTnLst>
                              <p:par>
                                <p:cTn id="56" presetID="10" presetClass="entr" presetSubtype="0" fill="hold" grpId="0" nodeType="afterEffect">
                                  <p:stCondLst>
                                    <p:cond delay="50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par>
                                <p:cTn id="59" presetID="10" presetClass="entr" presetSubtype="0" fill="hold" grpId="0" nodeType="withEffect">
                                  <p:stCondLst>
                                    <p:cond delay="50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122" grpId="0" animBg="1"/>
      <p:bldP spid="123" grpId="0" animBg="1"/>
      <p:bldP spid="12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6162941" y="1676767"/>
            <a:ext cx="2517614" cy="4360719"/>
            <a:chOff x="6218237" y="1676507"/>
            <a:chExt cx="2704427" cy="4361338"/>
          </a:xfrm>
        </p:grpSpPr>
        <p:sp>
          <p:nvSpPr>
            <p:cNvPr id="9" name="Rectangle 8"/>
            <p:cNvSpPr/>
            <p:nvPr/>
          </p:nvSpPr>
          <p:spPr bwMode="auto">
            <a:xfrm>
              <a:off x="6218237" y="2579805"/>
              <a:ext cx="2704427" cy="3458040"/>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2854" rIns="182854" bIns="146283" numCol="1" spcCol="0" rtlCol="0" fromWordArt="0" anchor="t" anchorCtr="0" forceAA="0" compatLnSpc="1">
              <a:prstTxWarp prst="textNoShape">
                <a:avLst/>
              </a:prstTxWarp>
              <a:noAutofit/>
            </a:bodyPr>
            <a:lstStyle/>
            <a:p>
              <a:pPr>
                <a:spcAft>
                  <a:spcPts val="1000"/>
                </a:spcAft>
              </a:pPr>
              <a:r>
                <a:rPr lang="en-US" sz="1599" dirty="0">
                  <a:gradFill>
                    <a:gsLst>
                      <a:gs pos="0">
                        <a:schemeClr val="tx1"/>
                      </a:gs>
                      <a:gs pos="100000">
                        <a:schemeClr val="tx1"/>
                      </a:gs>
                    </a:gsLst>
                  </a:gradFill>
                </a:rPr>
                <a:t>Startup tasks</a:t>
              </a:r>
            </a:p>
            <a:p>
              <a:pPr>
                <a:spcAft>
                  <a:spcPts val="1000"/>
                </a:spcAft>
              </a:pPr>
              <a:r>
                <a:rPr lang="en-US" sz="1599" dirty="0">
                  <a:gradFill>
                    <a:gsLst>
                      <a:gs pos="0">
                        <a:schemeClr val="tx1"/>
                      </a:gs>
                      <a:gs pos="100000">
                        <a:schemeClr val="tx1"/>
                      </a:gs>
                    </a:gsLst>
                  </a:gradFill>
                </a:rPr>
                <a:t>More complex workloads</a:t>
              </a:r>
            </a:p>
            <a:p>
              <a:pPr>
                <a:spcAft>
                  <a:spcPts val="1000"/>
                </a:spcAft>
              </a:pPr>
              <a:r>
                <a:rPr lang="en-US" sz="1599" dirty="0">
                  <a:gradFill>
                    <a:gsLst>
                      <a:gs pos="0">
                        <a:schemeClr val="tx1"/>
                      </a:gs>
                      <a:gs pos="100000">
                        <a:schemeClr val="tx1"/>
                      </a:gs>
                    </a:gsLst>
                  </a:gradFill>
                </a:rPr>
                <a:t>Do more than websites</a:t>
              </a:r>
            </a:p>
            <a:p>
              <a:pPr>
                <a:spcAft>
                  <a:spcPts val="1000"/>
                </a:spcAft>
              </a:pPr>
              <a:r>
                <a:rPr lang="en-US" sz="1599" dirty="0">
                  <a:gradFill>
                    <a:gsLst>
                      <a:gs pos="0">
                        <a:schemeClr val="tx1"/>
                      </a:gs>
                      <a:gs pos="100000">
                        <a:schemeClr val="tx1"/>
                      </a:gs>
                    </a:gsLst>
                  </a:gradFill>
                </a:rPr>
                <a:t>APM </a:t>
              </a:r>
              <a:r>
                <a:rPr lang="en-US" sz="1599" dirty="0" smtClean="0">
                  <a:gradFill>
                    <a:gsLst>
                      <a:gs pos="0">
                        <a:schemeClr val="tx1"/>
                      </a:gs>
                      <a:gs pos="100000">
                        <a:schemeClr val="tx1"/>
                      </a:gs>
                    </a:gsLst>
                  </a:gradFill>
                </a:rPr>
                <a:t>compatible</a:t>
              </a:r>
              <a:endParaRPr lang="en-US" sz="1599" dirty="0">
                <a:gradFill>
                  <a:gsLst>
                    <a:gs pos="0">
                      <a:schemeClr val="tx1"/>
                    </a:gs>
                    <a:gs pos="100000">
                      <a:schemeClr val="tx1"/>
                    </a:gs>
                  </a:gsLst>
                </a:gradFill>
              </a:endParaRPr>
            </a:p>
          </p:txBody>
        </p:sp>
        <p:grpSp>
          <p:nvGrpSpPr>
            <p:cNvPr id="29" name="Group 28"/>
            <p:cNvGrpSpPr/>
            <p:nvPr/>
          </p:nvGrpSpPr>
          <p:grpSpPr>
            <a:xfrm>
              <a:off x="6218238" y="1676507"/>
              <a:ext cx="2704426" cy="905256"/>
              <a:chOff x="457201" y="2776410"/>
              <a:chExt cx="2704426" cy="905256"/>
            </a:xfrm>
          </p:grpSpPr>
          <p:sp>
            <p:nvSpPr>
              <p:cNvPr id="5" name="Rectangle 4"/>
              <p:cNvSpPr/>
              <p:nvPr/>
            </p:nvSpPr>
            <p:spPr bwMode="auto">
              <a:xfrm>
                <a:off x="457201" y="2776410"/>
                <a:ext cx="2704426" cy="90525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914224" defTabSz="932293" fontAlgn="base">
                  <a:lnSpc>
                    <a:spcPct val="90000"/>
                  </a:lnSpc>
                  <a:spcBef>
                    <a:spcPct val="0"/>
                  </a:spcBef>
                  <a:spcAft>
                    <a:spcPct val="0"/>
                  </a:spcAft>
                </a:pPr>
                <a:r>
                  <a:rPr lang="en-US" sz="1599" dirty="0">
                    <a:gradFill>
                      <a:gsLst>
                        <a:gs pos="0">
                          <a:srgbClr val="FFFFFF"/>
                        </a:gs>
                        <a:gs pos="100000">
                          <a:srgbClr val="FFFFFF"/>
                        </a:gs>
                      </a:gsLst>
                      <a:lin ang="5400000" scaled="0"/>
                    </a:gradFill>
                    <a:ea typeface="Segoe UI" pitchFamily="34" charset="0"/>
                    <a:cs typeface="Segoe UI" pitchFamily="34" charset="0"/>
                  </a:rPr>
                  <a:t>Azure Cloud Services</a:t>
                </a:r>
              </a:p>
              <a:p>
                <a:pPr marL="914224" defTabSz="932293" fontAlgn="base">
                  <a:lnSpc>
                    <a:spcPct val="90000"/>
                  </a:lnSpc>
                  <a:spcBef>
                    <a:spcPct val="0"/>
                  </a:spcBef>
                  <a:spcAft>
                    <a:spcPct val="0"/>
                  </a:spcAft>
                </a:pPr>
                <a:r>
                  <a:rPr lang="en-US" sz="1599" dirty="0">
                    <a:gradFill>
                      <a:gsLst>
                        <a:gs pos="0">
                          <a:srgbClr val="FFFFFF"/>
                        </a:gs>
                        <a:gs pos="100000">
                          <a:srgbClr val="FFFFFF"/>
                        </a:gs>
                      </a:gsLst>
                      <a:lin ang="5400000" scaled="0"/>
                    </a:gradFill>
                    <a:ea typeface="Segoe UI" pitchFamily="34" charset="0"/>
                    <a:cs typeface="Segoe UI" pitchFamily="34" charset="0"/>
                  </a:rPr>
                  <a:t>(PaaS)</a:t>
                </a:r>
              </a:p>
            </p:txBody>
          </p:sp>
          <p:pic>
            <p:nvPicPr>
              <p:cNvPr id="22" name="Picture 20"/>
              <p:cNvPicPr>
                <a:picLocks noChangeAspect="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602431" y="2861600"/>
                <a:ext cx="783921" cy="716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1" name="Group 10"/>
          <p:cNvGrpSpPr/>
          <p:nvPr/>
        </p:nvGrpSpPr>
        <p:grpSpPr>
          <a:xfrm>
            <a:off x="8901732" y="1679786"/>
            <a:ext cx="2584945" cy="4357699"/>
            <a:chOff x="3341537" y="1786367"/>
            <a:chExt cx="2708858" cy="4358317"/>
          </a:xfrm>
        </p:grpSpPr>
        <p:sp>
          <p:nvSpPr>
            <p:cNvPr id="8" name="Rectangle 7"/>
            <p:cNvSpPr/>
            <p:nvPr/>
          </p:nvSpPr>
          <p:spPr bwMode="auto">
            <a:xfrm>
              <a:off x="3341537" y="2688604"/>
              <a:ext cx="2708858" cy="3456080"/>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2854" rIns="182854" bIns="146283" numCol="1" spcCol="0" rtlCol="0" fromWordArt="0" anchor="t" anchorCtr="0" forceAA="0" compatLnSpc="1">
              <a:prstTxWarp prst="textNoShape">
                <a:avLst/>
              </a:prstTxWarp>
              <a:noAutofit/>
            </a:bodyPr>
            <a:lstStyle/>
            <a:p>
              <a:pPr>
                <a:spcAft>
                  <a:spcPts val="1000"/>
                </a:spcAft>
              </a:pPr>
              <a:r>
                <a:rPr lang="en-US" sz="1599" dirty="0">
                  <a:gradFill>
                    <a:gsLst>
                      <a:gs pos="0">
                        <a:schemeClr val="tx1"/>
                      </a:gs>
                      <a:gs pos="100000">
                        <a:schemeClr val="tx1"/>
                      </a:gs>
                    </a:gsLst>
                  </a:gradFill>
                </a:rPr>
                <a:t>Easy CI and CD setup</a:t>
              </a:r>
            </a:p>
            <a:p>
              <a:pPr>
                <a:spcAft>
                  <a:spcPts val="1000"/>
                </a:spcAft>
              </a:pPr>
              <a:r>
                <a:rPr lang="en-US" sz="1599" dirty="0">
                  <a:gradFill>
                    <a:gsLst>
                      <a:gs pos="0">
                        <a:schemeClr val="tx1"/>
                      </a:gs>
                      <a:gs pos="100000">
                        <a:schemeClr val="tx1"/>
                      </a:gs>
                    </a:gsLst>
                  </a:gradFill>
                </a:rPr>
                <a:t>Easy Auto Recovery</a:t>
              </a:r>
            </a:p>
            <a:p>
              <a:pPr>
                <a:spcAft>
                  <a:spcPts val="1000"/>
                </a:spcAft>
              </a:pPr>
              <a:r>
                <a:rPr lang="en-US" sz="1599" dirty="0">
                  <a:gradFill>
                    <a:gsLst>
                      <a:gs pos="0">
                        <a:schemeClr val="tx1"/>
                      </a:gs>
                      <a:gs pos="100000">
                        <a:schemeClr val="tx1"/>
                      </a:gs>
                    </a:gsLst>
                  </a:gradFill>
                </a:rPr>
                <a:t>Easy Testing in Prod</a:t>
              </a:r>
            </a:p>
            <a:p>
              <a:pPr>
                <a:spcAft>
                  <a:spcPts val="1000"/>
                </a:spcAft>
              </a:pPr>
              <a:r>
                <a:rPr lang="en-US" sz="1599" dirty="0">
                  <a:gradFill>
                    <a:gsLst>
                      <a:gs pos="0">
                        <a:schemeClr val="tx1"/>
                      </a:gs>
                      <a:gs pos="100000">
                        <a:schemeClr val="tx1"/>
                      </a:gs>
                    </a:gsLst>
                  </a:gradFill>
                </a:rPr>
                <a:t>Easy deployments </a:t>
              </a:r>
              <a:br>
                <a:rPr lang="en-US" sz="1599" dirty="0">
                  <a:gradFill>
                    <a:gsLst>
                      <a:gs pos="0">
                        <a:schemeClr val="tx1"/>
                      </a:gs>
                      <a:gs pos="100000">
                        <a:schemeClr val="tx1"/>
                      </a:gs>
                    </a:gsLst>
                  </a:gradFill>
                </a:rPr>
              </a:br>
              <a:r>
                <a:rPr lang="en-US" sz="1599" dirty="0">
                  <a:gradFill>
                    <a:gsLst>
                      <a:gs pos="0">
                        <a:schemeClr val="tx1"/>
                      </a:gs>
                      <a:gs pos="100000">
                        <a:schemeClr val="tx1"/>
                      </a:gs>
                    </a:gsLst>
                  </a:gradFill>
                </a:rPr>
                <a:t>and scale</a:t>
              </a:r>
            </a:p>
            <a:p>
              <a:pPr>
                <a:spcAft>
                  <a:spcPts val="1000"/>
                </a:spcAft>
              </a:pPr>
              <a:r>
                <a:rPr lang="en-US" sz="1599" dirty="0">
                  <a:gradFill>
                    <a:gsLst>
                      <a:gs pos="0">
                        <a:schemeClr val="tx1"/>
                      </a:gs>
                      <a:gs pos="100000">
                        <a:schemeClr val="tx1"/>
                      </a:gs>
                    </a:gsLst>
                  </a:gradFill>
                </a:rPr>
                <a:t>Efficient Cost</a:t>
              </a:r>
            </a:p>
            <a:p>
              <a:pPr>
                <a:spcAft>
                  <a:spcPts val="1000"/>
                </a:spcAft>
              </a:pPr>
              <a:r>
                <a:rPr lang="en-US" sz="1599" dirty="0">
                  <a:gradFill>
                    <a:gsLst>
                      <a:gs pos="0">
                        <a:schemeClr val="tx1"/>
                      </a:gs>
                      <a:gs pos="100000">
                        <a:schemeClr val="tx1"/>
                      </a:gs>
                    </a:gsLst>
                  </a:gradFill>
                </a:rPr>
                <a:t>Only websites</a:t>
              </a:r>
            </a:p>
          </p:txBody>
        </p:sp>
        <p:grpSp>
          <p:nvGrpSpPr>
            <p:cNvPr id="30" name="Group 29"/>
            <p:cNvGrpSpPr/>
            <p:nvPr/>
          </p:nvGrpSpPr>
          <p:grpSpPr>
            <a:xfrm>
              <a:off x="3341537" y="1786367"/>
              <a:ext cx="2708858" cy="902235"/>
              <a:chOff x="457396" y="1467821"/>
              <a:chExt cx="2804693" cy="902235"/>
            </a:xfrm>
          </p:grpSpPr>
          <p:sp>
            <p:nvSpPr>
              <p:cNvPr id="3" name="Rectangle 2"/>
              <p:cNvSpPr/>
              <p:nvPr/>
            </p:nvSpPr>
            <p:spPr bwMode="auto">
              <a:xfrm>
                <a:off x="457396" y="1467821"/>
                <a:ext cx="2804693" cy="90223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914224" defTabSz="932293" fontAlgn="base">
                  <a:lnSpc>
                    <a:spcPct val="90000"/>
                  </a:lnSpc>
                  <a:spcBef>
                    <a:spcPct val="0"/>
                  </a:spcBef>
                  <a:spcAft>
                    <a:spcPct val="0"/>
                  </a:spcAft>
                </a:pPr>
                <a:r>
                  <a:rPr lang="en-US" sz="1599" dirty="0">
                    <a:gradFill>
                      <a:gsLst>
                        <a:gs pos="0">
                          <a:srgbClr val="FFFFFF"/>
                        </a:gs>
                        <a:gs pos="100000">
                          <a:srgbClr val="FFFFFF"/>
                        </a:gs>
                      </a:gsLst>
                      <a:lin ang="5400000" scaled="0"/>
                    </a:gradFill>
                    <a:ea typeface="Segoe UI" pitchFamily="34" charset="0"/>
                    <a:cs typeface="Segoe UI" pitchFamily="34" charset="0"/>
                  </a:rPr>
                  <a:t>Azure Websites (PaaS)</a:t>
                </a:r>
              </a:p>
            </p:txBody>
          </p:sp>
          <p:pic>
            <p:nvPicPr>
              <p:cNvPr id="27" name="Picture 11"/>
              <p:cNvPicPr>
                <a:picLocks noChangeAspect="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663960" y="1546993"/>
                <a:ext cx="660864" cy="65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 name="Group 3"/>
          <p:cNvGrpSpPr/>
          <p:nvPr/>
        </p:nvGrpSpPr>
        <p:grpSpPr>
          <a:xfrm>
            <a:off x="913427" y="1697067"/>
            <a:ext cx="2391382" cy="4340419"/>
            <a:chOff x="912673" y="1696810"/>
            <a:chExt cx="2240299" cy="4341035"/>
          </a:xfrm>
        </p:grpSpPr>
        <p:sp>
          <p:nvSpPr>
            <p:cNvPr id="10" name="Rectangle 9"/>
            <p:cNvSpPr/>
            <p:nvPr/>
          </p:nvSpPr>
          <p:spPr bwMode="auto">
            <a:xfrm>
              <a:off x="912673" y="2602066"/>
              <a:ext cx="2240299" cy="3435779"/>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2854" rIns="182854" bIns="146283" numCol="1" spcCol="0" rtlCol="0" fromWordArt="0" anchor="t" anchorCtr="0" forceAA="0" compatLnSpc="1">
              <a:prstTxWarp prst="textNoShape">
                <a:avLst/>
              </a:prstTxWarp>
              <a:noAutofit/>
            </a:bodyPr>
            <a:lstStyle/>
            <a:p>
              <a:pPr>
                <a:spcAft>
                  <a:spcPts val="1000"/>
                </a:spcAft>
              </a:pPr>
              <a:r>
                <a:rPr lang="en-US" sz="1599" dirty="0">
                  <a:gradFill>
                    <a:gsLst>
                      <a:gs pos="0">
                        <a:schemeClr val="tx1"/>
                      </a:gs>
                      <a:gs pos="100000">
                        <a:schemeClr val="tx1"/>
                      </a:gs>
                    </a:gsLst>
                    <a:lin ang="5400000" scaled="0"/>
                  </a:gradFill>
                </a:rPr>
                <a:t>Most control, but most management overhead</a:t>
              </a:r>
            </a:p>
            <a:p>
              <a:pPr>
                <a:spcAft>
                  <a:spcPts val="1000"/>
                </a:spcAft>
              </a:pPr>
              <a:r>
                <a:rPr lang="en-US" sz="1599" dirty="0">
                  <a:gradFill>
                    <a:gsLst>
                      <a:gs pos="0">
                        <a:schemeClr val="tx1"/>
                      </a:gs>
                      <a:gs pos="100000">
                        <a:schemeClr val="tx1"/>
                      </a:gs>
                    </a:gsLst>
                    <a:lin ang="5400000" scaled="0"/>
                  </a:gradFill>
                </a:rPr>
                <a:t>Most cost</a:t>
              </a:r>
            </a:p>
            <a:p>
              <a:pPr>
                <a:spcAft>
                  <a:spcPts val="1000"/>
                </a:spcAft>
              </a:pPr>
              <a:r>
                <a:rPr lang="en-US" sz="1599" dirty="0">
                  <a:gradFill>
                    <a:gsLst>
                      <a:gs pos="0">
                        <a:schemeClr val="tx1"/>
                      </a:gs>
                      <a:gs pos="100000">
                        <a:schemeClr val="tx1"/>
                      </a:gs>
                    </a:gsLst>
                    <a:lin ang="5400000" scaled="0"/>
                  </a:gradFill>
                </a:rPr>
                <a:t>Puppet/Chef/DSC agent integration</a:t>
              </a:r>
            </a:p>
            <a:p>
              <a:pPr>
                <a:spcAft>
                  <a:spcPts val="1000"/>
                </a:spcAft>
              </a:pPr>
              <a:r>
                <a:rPr lang="en-US" sz="1599" dirty="0">
                  <a:gradFill>
                    <a:gsLst>
                      <a:gs pos="0">
                        <a:schemeClr val="tx1"/>
                      </a:gs>
                      <a:gs pos="100000">
                        <a:schemeClr val="tx1"/>
                      </a:gs>
                    </a:gsLst>
                    <a:lin ang="5400000" scaled="0"/>
                  </a:gradFill>
                </a:rPr>
                <a:t>Easier to port workloads from </a:t>
              </a:r>
              <a:br>
                <a:rPr lang="en-US" sz="1599" dirty="0">
                  <a:gradFill>
                    <a:gsLst>
                      <a:gs pos="0">
                        <a:schemeClr val="tx1"/>
                      </a:gs>
                      <a:gs pos="100000">
                        <a:schemeClr val="tx1"/>
                      </a:gs>
                    </a:gsLst>
                    <a:lin ang="5400000" scaled="0"/>
                  </a:gradFill>
                </a:rPr>
              </a:br>
              <a:r>
                <a:rPr lang="en-US" sz="1599" dirty="0">
                  <a:gradFill>
                    <a:gsLst>
                      <a:gs pos="0">
                        <a:schemeClr val="tx1"/>
                      </a:gs>
                      <a:gs pos="100000">
                        <a:schemeClr val="tx1"/>
                      </a:gs>
                    </a:gsLst>
                    <a:lin ang="5400000" scaled="0"/>
                  </a:gradFill>
                </a:rPr>
                <a:t>on-premises</a:t>
              </a:r>
            </a:p>
            <a:p>
              <a:pPr>
                <a:spcAft>
                  <a:spcPts val="1000"/>
                </a:spcAft>
              </a:pPr>
              <a:endParaRPr lang="en-US" sz="1599" dirty="0" err="1">
                <a:solidFill>
                  <a:srgbClr val="FFFFFF"/>
                </a:solidFill>
              </a:endParaRPr>
            </a:p>
          </p:txBody>
        </p:sp>
        <p:grpSp>
          <p:nvGrpSpPr>
            <p:cNvPr id="7" name="Group 6"/>
            <p:cNvGrpSpPr/>
            <p:nvPr/>
          </p:nvGrpSpPr>
          <p:grpSpPr>
            <a:xfrm>
              <a:off x="912674" y="1696810"/>
              <a:ext cx="2240298" cy="905256"/>
              <a:chOff x="8425253" y="1287075"/>
              <a:chExt cx="2240298" cy="905256"/>
            </a:xfrm>
          </p:grpSpPr>
          <p:sp>
            <p:nvSpPr>
              <p:cNvPr id="6" name="Rectangle 5"/>
              <p:cNvSpPr/>
              <p:nvPr/>
            </p:nvSpPr>
            <p:spPr bwMode="auto">
              <a:xfrm>
                <a:off x="8425253" y="1287075"/>
                <a:ext cx="2240298" cy="90525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914224" defTabSz="932293" fontAlgn="base">
                  <a:lnSpc>
                    <a:spcPct val="90000"/>
                  </a:lnSpc>
                  <a:spcBef>
                    <a:spcPct val="0"/>
                  </a:spcBef>
                  <a:spcAft>
                    <a:spcPct val="0"/>
                  </a:spcAft>
                </a:pPr>
                <a:r>
                  <a:rPr lang="en-US" sz="1599" dirty="0">
                    <a:solidFill>
                      <a:srgbClr val="FFFFFF"/>
                    </a:solidFill>
                  </a:rPr>
                  <a:t>Azure VMs (</a:t>
                </a:r>
                <a:r>
                  <a:rPr lang="en-US" sz="1599" dirty="0" err="1">
                    <a:solidFill>
                      <a:srgbClr val="FFFFFF"/>
                    </a:solidFill>
                  </a:rPr>
                  <a:t>IaaS</a:t>
                </a:r>
                <a:r>
                  <a:rPr lang="en-US" sz="1599" dirty="0">
                    <a:solidFill>
                      <a:srgbClr val="FFFFFF"/>
                    </a:solidFill>
                  </a:rPr>
                  <a:t>)</a:t>
                </a:r>
              </a:p>
            </p:txBody>
          </p:sp>
          <p:pic>
            <p:nvPicPr>
              <p:cNvPr id="28" name="Picture 46"/>
              <p:cNvPicPr>
                <a:picLocks noChangeAspect="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8632012" y="1446994"/>
                <a:ext cx="660312" cy="604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useBgFill="1">
        <p:nvSpPr>
          <p:cNvPr id="2" name="Rectangle 1"/>
          <p:cNvSpPr/>
          <p:nvPr/>
        </p:nvSpPr>
        <p:spPr bwMode="auto">
          <a:xfrm>
            <a:off x="883" y="497"/>
            <a:ext cx="12434711" cy="167626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smtClean="0">
                <a:gradFill>
                  <a:gsLst>
                    <a:gs pos="2917">
                      <a:schemeClr val="tx2"/>
                    </a:gs>
                    <a:gs pos="30000">
                      <a:schemeClr val="tx2"/>
                    </a:gs>
                  </a:gsLst>
                  <a:lin ang="5400000" scaled="0"/>
                </a:gradFill>
              </a:rPr>
              <a:t>Architecture Decisions</a:t>
            </a:r>
            <a:endParaRPr lang="en-US" dirty="0">
              <a:gradFill>
                <a:gsLst>
                  <a:gs pos="2917">
                    <a:schemeClr val="tx2"/>
                  </a:gs>
                  <a:gs pos="30000">
                    <a:schemeClr val="tx2"/>
                  </a:gs>
                </a:gsLst>
                <a:lin ang="5400000" scaled="0"/>
              </a:gradFill>
            </a:endParaRPr>
          </a:p>
        </p:txBody>
      </p:sp>
      <p:grpSp>
        <p:nvGrpSpPr>
          <p:cNvPr id="14" name="Group 13"/>
          <p:cNvGrpSpPr/>
          <p:nvPr/>
        </p:nvGrpSpPr>
        <p:grpSpPr>
          <a:xfrm>
            <a:off x="3519890" y="1674809"/>
            <a:ext cx="2422686" cy="4362677"/>
            <a:chOff x="3470477" y="1676507"/>
            <a:chExt cx="2423030" cy="4363296"/>
          </a:xfrm>
        </p:grpSpPr>
        <p:grpSp>
          <p:nvGrpSpPr>
            <p:cNvPr id="13" name="Group 12"/>
            <p:cNvGrpSpPr/>
            <p:nvPr/>
          </p:nvGrpSpPr>
          <p:grpSpPr>
            <a:xfrm>
              <a:off x="3470477" y="1676507"/>
              <a:ext cx="2423030" cy="4363296"/>
              <a:chOff x="9090506" y="1676507"/>
              <a:chExt cx="2240299" cy="4363296"/>
            </a:xfrm>
          </p:grpSpPr>
          <p:sp>
            <p:nvSpPr>
              <p:cNvPr id="16" name="Rectangle 15"/>
              <p:cNvSpPr/>
              <p:nvPr/>
            </p:nvSpPr>
            <p:spPr bwMode="auto">
              <a:xfrm>
                <a:off x="9090506" y="2581763"/>
                <a:ext cx="2240299" cy="3458040"/>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2854" rIns="182854" bIns="146283" numCol="1" spcCol="0" rtlCol="0" fromWordArt="0" anchor="t" anchorCtr="0" forceAA="0" compatLnSpc="1">
                <a:prstTxWarp prst="textNoShape">
                  <a:avLst/>
                </a:prstTxWarp>
                <a:noAutofit/>
              </a:bodyPr>
              <a:lstStyle/>
              <a:p>
                <a:pPr>
                  <a:spcAft>
                    <a:spcPts val="1000"/>
                  </a:spcAft>
                </a:pPr>
                <a:r>
                  <a:rPr lang="en-US" sz="1599" dirty="0">
                    <a:gradFill>
                      <a:gsLst>
                        <a:gs pos="0">
                          <a:schemeClr val="tx1"/>
                        </a:gs>
                        <a:gs pos="100000">
                          <a:schemeClr val="tx1"/>
                        </a:gs>
                      </a:gsLst>
                    </a:gradFill>
                  </a:rPr>
                  <a:t>Easiest portability from on-premises</a:t>
                </a:r>
              </a:p>
              <a:p>
                <a:pPr>
                  <a:spcAft>
                    <a:spcPts val="1000"/>
                  </a:spcAft>
                </a:pPr>
                <a:r>
                  <a:rPr lang="en-US" sz="1599" dirty="0">
                    <a:gradFill>
                      <a:gsLst>
                        <a:gs pos="0">
                          <a:schemeClr val="tx1"/>
                        </a:gs>
                        <a:gs pos="100000">
                          <a:schemeClr val="tx1"/>
                        </a:gs>
                      </a:gsLst>
                    </a:gradFill>
                  </a:rPr>
                  <a:t>Ecosystem of apps</a:t>
                </a:r>
              </a:p>
              <a:p>
                <a:pPr>
                  <a:spcAft>
                    <a:spcPts val="1000"/>
                  </a:spcAft>
                </a:pPr>
                <a:r>
                  <a:rPr lang="en-US" sz="1599" dirty="0">
                    <a:gradFill>
                      <a:gsLst>
                        <a:gs pos="0">
                          <a:schemeClr val="tx1"/>
                        </a:gs>
                        <a:gs pos="100000">
                          <a:schemeClr val="tx1"/>
                        </a:gs>
                      </a:gsLst>
                    </a:gradFill>
                  </a:rPr>
                  <a:t>Host OS abstracted, but still requires management</a:t>
                </a:r>
              </a:p>
            </p:txBody>
          </p:sp>
          <p:sp>
            <p:nvSpPr>
              <p:cNvPr id="19" name="Rectangle 18"/>
              <p:cNvSpPr/>
              <p:nvPr/>
            </p:nvSpPr>
            <p:spPr bwMode="auto">
              <a:xfrm>
                <a:off x="9090507" y="1676507"/>
                <a:ext cx="2240298" cy="90525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860260" defTabSz="541234" fontAlgn="base">
                  <a:lnSpc>
                    <a:spcPct val="90000"/>
                  </a:lnSpc>
                  <a:spcBef>
                    <a:spcPct val="0"/>
                  </a:spcBef>
                  <a:spcAft>
                    <a:spcPct val="0"/>
                  </a:spcAft>
                  <a:tabLst>
                    <a:tab pos="1030090" algn="l"/>
                  </a:tabLst>
                </a:pPr>
                <a:r>
                  <a:rPr lang="en-US" sz="1599" dirty="0">
                    <a:solidFill>
                      <a:srgbClr val="FFFFFF"/>
                    </a:solidFill>
                  </a:rPr>
                  <a:t>Containers</a:t>
                </a:r>
              </a:p>
              <a:p>
                <a:pPr marL="860260" defTabSz="541234" fontAlgn="base">
                  <a:lnSpc>
                    <a:spcPct val="90000"/>
                  </a:lnSpc>
                  <a:spcBef>
                    <a:spcPct val="0"/>
                  </a:spcBef>
                  <a:spcAft>
                    <a:spcPct val="0"/>
                  </a:spcAft>
                  <a:tabLst>
                    <a:tab pos="1030090" algn="l"/>
                  </a:tabLst>
                </a:pPr>
                <a:endParaRPr lang="en-US" sz="1599" dirty="0">
                  <a:solidFill>
                    <a:srgbClr val="FFFFFF"/>
                  </a:solidFill>
                </a:endParaRPr>
              </a:p>
            </p:txBody>
          </p:sp>
        </p:grpSp>
        <p:grpSp>
          <p:nvGrpSpPr>
            <p:cNvPr id="21" name="Group 20"/>
            <p:cNvGrpSpPr/>
            <p:nvPr/>
          </p:nvGrpSpPr>
          <p:grpSpPr>
            <a:xfrm>
              <a:off x="3582037" y="1904464"/>
              <a:ext cx="798603" cy="464897"/>
              <a:chOff x="9011696" y="1856729"/>
              <a:chExt cx="892824" cy="519746"/>
            </a:xfrm>
          </p:grpSpPr>
          <p:grpSp>
            <p:nvGrpSpPr>
              <p:cNvPr id="39" name="Group 38"/>
              <p:cNvGrpSpPr/>
              <p:nvPr/>
            </p:nvGrpSpPr>
            <p:grpSpPr>
              <a:xfrm>
                <a:off x="9011696" y="1856729"/>
                <a:ext cx="679115" cy="355896"/>
                <a:chOff x="9489280" y="785813"/>
                <a:chExt cx="1076894" cy="564356"/>
              </a:xfrm>
            </p:grpSpPr>
            <p:sp>
              <p:nvSpPr>
                <p:cNvPr id="40" name="Rectangle 39"/>
                <p:cNvSpPr/>
                <p:nvPr/>
              </p:nvSpPr>
              <p:spPr bwMode="auto">
                <a:xfrm>
                  <a:off x="9689306" y="909638"/>
                  <a:ext cx="876868" cy="440531"/>
                </a:xfrm>
                <a:prstGeom prst="rect">
                  <a:avLst/>
                </a:prstGeom>
                <a:solidFill>
                  <a:schemeClr val="bg1"/>
                </a:solid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Parallelogram 40"/>
                <p:cNvSpPr/>
                <p:nvPr/>
              </p:nvSpPr>
              <p:spPr bwMode="auto">
                <a:xfrm rot="16200000">
                  <a:off x="9311853" y="989434"/>
                  <a:ext cx="528638" cy="173781"/>
                </a:xfrm>
                <a:prstGeom prst="parallelogram">
                  <a:avLst>
                    <a:gd name="adj" fmla="val 55081"/>
                  </a:avLst>
                </a:prstGeom>
                <a:solidFill>
                  <a:schemeClr val="bg1"/>
                </a:solid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Parallelogram 41"/>
                <p:cNvSpPr/>
                <p:nvPr/>
              </p:nvSpPr>
              <p:spPr bwMode="auto">
                <a:xfrm flipH="1">
                  <a:off x="9489280" y="785813"/>
                  <a:ext cx="1076891" cy="99540"/>
                </a:xfrm>
                <a:prstGeom prst="parallelogram">
                  <a:avLst>
                    <a:gd name="adj" fmla="val 188803"/>
                  </a:avLst>
                </a:prstGeom>
                <a:solidFill>
                  <a:schemeClr val="bg1"/>
                </a:solid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5" name="Group 54"/>
              <p:cNvGrpSpPr/>
              <p:nvPr/>
            </p:nvGrpSpPr>
            <p:grpSpPr>
              <a:xfrm>
                <a:off x="9225405" y="2028668"/>
                <a:ext cx="679115" cy="347807"/>
                <a:chOff x="9489280" y="785813"/>
                <a:chExt cx="1076893" cy="551530"/>
              </a:xfrm>
            </p:grpSpPr>
            <p:sp>
              <p:nvSpPr>
                <p:cNvPr id="56" name="Rectangle 55"/>
                <p:cNvSpPr/>
                <p:nvPr/>
              </p:nvSpPr>
              <p:spPr bwMode="auto">
                <a:xfrm>
                  <a:off x="9689305" y="896811"/>
                  <a:ext cx="876868" cy="440532"/>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Parallelogram 56"/>
                <p:cNvSpPr/>
                <p:nvPr/>
              </p:nvSpPr>
              <p:spPr bwMode="auto">
                <a:xfrm rot="16200000">
                  <a:off x="9311852" y="981103"/>
                  <a:ext cx="528638" cy="173780"/>
                </a:xfrm>
                <a:prstGeom prst="parallelogram">
                  <a:avLst>
                    <a:gd name="adj" fmla="val 55081"/>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Parallelogram 57"/>
                <p:cNvSpPr/>
                <p:nvPr/>
              </p:nvSpPr>
              <p:spPr bwMode="auto">
                <a:xfrm flipH="1">
                  <a:off x="9489280" y="785813"/>
                  <a:ext cx="1076891" cy="99540"/>
                </a:xfrm>
                <a:prstGeom prst="parallelogram">
                  <a:avLst>
                    <a:gd name="adj" fmla="val 188803"/>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spTree>
    <p:extLst>
      <p:ext uri="{BB962C8B-B14F-4D97-AF65-F5344CB8AC3E}">
        <p14:creationId xmlns:p14="http://schemas.microsoft.com/office/powerpoint/2010/main" val="1871441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198" dirty="0">
                <a:gradFill>
                  <a:gsLst>
                    <a:gs pos="0">
                      <a:schemeClr val="tx2"/>
                    </a:gs>
                    <a:gs pos="100000">
                      <a:schemeClr val="tx2"/>
                    </a:gs>
                  </a:gsLst>
                  <a:lin ang="5400000" scaled="0"/>
                </a:gradFill>
              </a:rPr>
              <a:t>Azure Programmatic Interfaces</a:t>
            </a:r>
          </a:p>
        </p:txBody>
      </p:sp>
      <p:graphicFrame>
        <p:nvGraphicFramePr>
          <p:cNvPr id="4" name="Table 7"/>
          <p:cNvGraphicFramePr>
            <a:graphicFrameLocks noGrp="1"/>
          </p:cNvGraphicFramePr>
          <p:nvPr>
            <p:extLst>
              <p:ext uri="{D42A27DB-BD31-4B8C-83A1-F6EECF244321}">
                <p14:modId xmlns:p14="http://schemas.microsoft.com/office/powerpoint/2010/main" val="1113626935"/>
              </p:ext>
            </p:extLst>
          </p:nvPr>
        </p:nvGraphicFramePr>
        <p:xfrm>
          <a:off x="118111" y="1373922"/>
          <a:ext cx="12216243" cy="4948645"/>
        </p:xfrm>
        <a:graphic>
          <a:graphicData uri="http://schemas.openxmlformats.org/drawingml/2006/table">
            <a:tbl>
              <a:tblPr firstRow="1" bandRow="1">
                <a:tableStyleId>{5C22544A-7EE6-4342-B048-85BDC9FD1C3A}</a:tableStyleId>
              </a:tblPr>
              <a:tblGrid>
                <a:gridCol w="2291208">
                  <a:extLst>
                    <a:ext uri="{9D8B030D-6E8A-4147-A177-3AD203B41FA5}">
                      <a16:colId xmlns:a16="http://schemas.microsoft.com/office/drawing/2014/main" val="2150914771"/>
                    </a:ext>
                  </a:extLst>
                </a:gridCol>
                <a:gridCol w="1904460">
                  <a:extLst>
                    <a:ext uri="{9D8B030D-6E8A-4147-A177-3AD203B41FA5}">
                      <a16:colId xmlns:a16="http://schemas.microsoft.com/office/drawing/2014/main" val="1763786613"/>
                    </a:ext>
                  </a:extLst>
                </a:gridCol>
                <a:gridCol w="1523567">
                  <a:extLst>
                    <a:ext uri="{9D8B030D-6E8A-4147-A177-3AD203B41FA5}">
                      <a16:colId xmlns:a16="http://schemas.microsoft.com/office/drawing/2014/main" val="3231141124"/>
                    </a:ext>
                  </a:extLst>
                </a:gridCol>
                <a:gridCol w="1523567">
                  <a:extLst>
                    <a:ext uri="{9D8B030D-6E8A-4147-A177-3AD203B41FA5}">
                      <a16:colId xmlns:a16="http://schemas.microsoft.com/office/drawing/2014/main" val="2556156559"/>
                    </a:ext>
                  </a:extLst>
                </a:gridCol>
                <a:gridCol w="1828282">
                  <a:extLst>
                    <a:ext uri="{9D8B030D-6E8A-4147-A177-3AD203B41FA5}">
                      <a16:colId xmlns:a16="http://schemas.microsoft.com/office/drawing/2014/main" val="3966673550"/>
                    </a:ext>
                  </a:extLst>
                </a:gridCol>
                <a:gridCol w="3145159">
                  <a:extLst>
                    <a:ext uri="{9D8B030D-6E8A-4147-A177-3AD203B41FA5}">
                      <a16:colId xmlns:a16="http://schemas.microsoft.com/office/drawing/2014/main" val="4157407904"/>
                    </a:ext>
                  </a:extLst>
                </a:gridCol>
              </a:tblGrid>
              <a:tr h="450460">
                <a:tc>
                  <a:txBody>
                    <a:bodyPr/>
                    <a:lstStyle/>
                    <a:p>
                      <a:pPr marL="0" marR="0" algn="l" defTabSz="932472" rtl="0" eaLnBrk="1" fontAlgn="base" latinLnBrk="0" hangingPunct="1">
                        <a:lnSpc>
                          <a:spcPct val="90000"/>
                        </a:lnSpc>
                        <a:spcBef>
                          <a:spcPct val="0"/>
                        </a:spcBef>
                        <a:spcAft>
                          <a:spcPct val="0"/>
                        </a:spcAft>
                      </a:pPr>
                      <a:r>
                        <a:rPr lang="en-US" sz="1400" b="1" kern="1200" dirty="0" smtClean="0">
                          <a:gradFill>
                            <a:gsLst>
                              <a:gs pos="0">
                                <a:srgbClr val="FFFFFF"/>
                              </a:gs>
                              <a:gs pos="100000">
                                <a:srgbClr val="FFFFFF"/>
                              </a:gs>
                            </a:gsLst>
                            <a:lin ang="5400000" scaled="0"/>
                          </a:gradFill>
                          <a:latin typeface="+mn-lt"/>
                          <a:ea typeface="Segoe UI" pitchFamily="34" charset="0"/>
                          <a:cs typeface="Segoe UI" pitchFamily="34" charset="0"/>
                        </a:rPr>
                        <a:t>SERVICES</a:t>
                      </a:r>
                      <a:endParaRPr lang="en-US" sz="1400" b="1" kern="1200" dirty="0">
                        <a:gradFill>
                          <a:gsLst>
                            <a:gs pos="0">
                              <a:srgbClr val="FFFFFF"/>
                            </a:gs>
                            <a:gs pos="100000">
                              <a:srgbClr val="FFFFFF"/>
                            </a:gs>
                          </a:gsLst>
                          <a:lin ang="5400000" scaled="0"/>
                        </a:gradFill>
                        <a:latin typeface="+mn-lt"/>
                        <a:ea typeface="Segoe UI" pitchFamily="34" charset="0"/>
                        <a:cs typeface="Segoe UI" pitchFamily="34" charset="0"/>
                      </a:endParaRPr>
                    </a:p>
                  </a:txBody>
                  <a:tcPr marL="347372" marR="91401" marT="45700" marB="4570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lgn="l" defTabSz="932472" rtl="0" eaLnBrk="1" fontAlgn="base" latinLnBrk="0" hangingPunct="1">
                        <a:lnSpc>
                          <a:spcPct val="90000"/>
                        </a:lnSpc>
                        <a:spcBef>
                          <a:spcPct val="0"/>
                        </a:spcBef>
                        <a:spcAft>
                          <a:spcPct val="0"/>
                        </a:spcAft>
                      </a:pPr>
                      <a:r>
                        <a:rPr lang="en-US" sz="1400" b="1" kern="1200" dirty="0" smtClean="0">
                          <a:gradFill>
                            <a:gsLst>
                              <a:gs pos="0">
                                <a:srgbClr val="FFFFFF"/>
                              </a:gs>
                              <a:gs pos="100000">
                                <a:srgbClr val="FFFFFF"/>
                              </a:gs>
                            </a:gsLst>
                            <a:lin ang="5400000" scaled="0"/>
                          </a:gradFill>
                          <a:latin typeface="+mn-lt"/>
                          <a:ea typeface="Segoe UI" pitchFamily="34" charset="0"/>
                          <a:cs typeface="Segoe UI" pitchFamily="34" charset="0"/>
                        </a:rPr>
                        <a:t>POWERSHELL</a:t>
                      </a:r>
                      <a:endParaRPr lang="en-US" sz="1400" b="1" kern="1200" dirty="0">
                        <a:gradFill>
                          <a:gsLst>
                            <a:gs pos="0">
                              <a:srgbClr val="FFFFFF"/>
                            </a:gs>
                            <a:gs pos="100000">
                              <a:srgbClr val="FFFFFF"/>
                            </a:gs>
                          </a:gsLst>
                          <a:lin ang="5400000" scaled="0"/>
                        </a:gradFill>
                        <a:latin typeface="+mn-lt"/>
                        <a:ea typeface="Segoe UI" pitchFamily="34" charset="0"/>
                        <a:cs typeface="Segoe UI" pitchFamily="34" charset="0"/>
                      </a:endParaRPr>
                    </a:p>
                  </a:txBody>
                  <a:tcPr marL="182802" marR="91401"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lgn="l" defTabSz="932472" rtl="0" eaLnBrk="1" fontAlgn="base" latinLnBrk="0" hangingPunct="1">
                        <a:lnSpc>
                          <a:spcPct val="90000"/>
                        </a:lnSpc>
                        <a:spcBef>
                          <a:spcPct val="0"/>
                        </a:spcBef>
                        <a:spcAft>
                          <a:spcPct val="0"/>
                        </a:spcAft>
                      </a:pPr>
                      <a:r>
                        <a:rPr lang="en-US" sz="1400" b="1" kern="1200" dirty="0" smtClean="0">
                          <a:gradFill>
                            <a:gsLst>
                              <a:gs pos="0">
                                <a:srgbClr val="FFFFFF"/>
                              </a:gs>
                              <a:gs pos="100000">
                                <a:srgbClr val="FFFFFF"/>
                              </a:gs>
                            </a:gsLst>
                            <a:lin ang="5400000" scaled="0"/>
                          </a:gradFill>
                          <a:latin typeface="+mn-lt"/>
                          <a:ea typeface="Segoe UI" pitchFamily="34" charset="0"/>
                          <a:cs typeface="Segoe UI" pitchFamily="34" charset="0"/>
                        </a:rPr>
                        <a:t>XPLAT-CLI</a:t>
                      </a:r>
                      <a:endParaRPr lang="en-US" sz="1400" b="1" kern="1200" dirty="0">
                        <a:gradFill>
                          <a:gsLst>
                            <a:gs pos="0">
                              <a:srgbClr val="FFFFFF"/>
                            </a:gs>
                            <a:gs pos="100000">
                              <a:srgbClr val="FFFFFF"/>
                            </a:gs>
                          </a:gsLst>
                          <a:lin ang="5400000" scaled="0"/>
                        </a:gradFill>
                        <a:latin typeface="+mn-lt"/>
                        <a:ea typeface="Segoe UI" pitchFamily="34" charset="0"/>
                        <a:cs typeface="Segoe UI" pitchFamily="34" charset="0"/>
                      </a:endParaRPr>
                    </a:p>
                  </a:txBody>
                  <a:tcPr marL="182802" marR="91401"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lgn="l" defTabSz="932472" rtl="0" eaLnBrk="1" fontAlgn="base" latinLnBrk="0" hangingPunct="1">
                        <a:lnSpc>
                          <a:spcPct val="90000"/>
                        </a:lnSpc>
                        <a:spcBef>
                          <a:spcPct val="0"/>
                        </a:spcBef>
                        <a:spcAft>
                          <a:spcPct val="0"/>
                        </a:spcAft>
                      </a:pPr>
                      <a:r>
                        <a:rPr lang="en-US" sz="1400" b="1" kern="1200" dirty="0" smtClean="0">
                          <a:gradFill>
                            <a:gsLst>
                              <a:gs pos="0">
                                <a:srgbClr val="FFFFFF"/>
                              </a:gs>
                              <a:gs pos="100000">
                                <a:srgbClr val="FFFFFF"/>
                              </a:gs>
                            </a:gsLst>
                            <a:lin ang="5400000" scaled="0"/>
                          </a:gradFill>
                          <a:latin typeface="+mn-lt"/>
                          <a:ea typeface="Segoe UI" pitchFamily="34" charset="0"/>
                          <a:cs typeface="Segoe UI" pitchFamily="34" charset="0"/>
                        </a:rPr>
                        <a:t>MAML</a:t>
                      </a:r>
                      <a:endParaRPr lang="en-US" sz="1400" b="1" kern="1200" dirty="0">
                        <a:gradFill>
                          <a:gsLst>
                            <a:gs pos="0">
                              <a:srgbClr val="FFFFFF"/>
                            </a:gs>
                            <a:gs pos="100000">
                              <a:srgbClr val="FFFFFF"/>
                            </a:gs>
                          </a:gsLst>
                          <a:lin ang="5400000" scaled="0"/>
                        </a:gradFill>
                        <a:latin typeface="+mn-lt"/>
                        <a:ea typeface="Segoe UI" pitchFamily="34" charset="0"/>
                        <a:cs typeface="Segoe UI" pitchFamily="34" charset="0"/>
                      </a:endParaRPr>
                    </a:p>
                  </a:txBody>
                  <a:tcPr marL="182802" marR="91401"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lgn="l" defTabSz="932472" rtl="0" eaLnBrk="1" fontAlgn="base" latinLnBrk="0" hangingPunct="1">
                        <a:lnSpc>
                          <a:spcPct val="90000"/>
                        </a:lnSpc>
                        <a:spcBef>
                          <a:spcPct val="0"/>
                        </a:spcBef>
                        <a:spcAft>
                          <a:spcPct val="0"/>
                        </a:spcAft>
                      </a:pPr>
                      <a:r>
                        <a:rPr lang="en-US" sz="1400" b="1" kern="1200" dirty="0" smtClean="0">
                          <a:gradFill>
                            <a:gsLst>
                              <a:gs pos="0">
                                <a:srgbClr val="FFFFFF"/>
                              </a:gs>
                              <a:gs pos="100000">
                                <a:srgbClr val="FFFFFF"/>
                              </a:gs>
                            </a:gsLst>
                            <a:lin ang="5400000" scaled="0"/>
                          </a:gradFill>
                          <a:latin typeface="+mn-lt"/>
                          <a:ea typeface="Segoe UI" pitchFamily="34" charset="0"/>
                          <a:cs typeface="Segoe UI" pitchFamily="34" charset="0"/>
                        </a:rPr>
                        <a:t>REST</a:t>
                      </a:r>
                      <a:endParaRPr lang="en-US" sz="1400" b="1" kern="1200" dirty="0">
                        <a:gradFill>
                          <a:gsLst>
                            <a:gs pos="0">
                              <a:srgbClr val="FFFFFF"/>
                            </a:gs>
                            <a:gs pos="100000">
                              <a:srgbClr val="FFFFFF"/>
                            </a:gs>
                          </a:gsLst>
                          <a:lin ang="5400000" scaled="0"/>
                        </a:gradFill>
                        <a:latin typeface="+mn-lt"/>
                        <a:ea typeface="Segoe UI" pitchFamily="34" charset="0"/>
                        <a:cs typeface="Segoe UI" pitchFamily="34" charset="0"/>
                      </a:endParaRPr>
                    </a:p>
                  </a:txBody>
                  <a:tcPr marL="182802" marR="91401"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lgn="l" defTabSz="932472" rtl="0" eaLnBrk="1" fontAlgn="base" latinLnBrk="0" hangingPunct="1">
                        <a:lnSpc>
                          <a:spcPct val="90000"/>
                        </a:lnSpc>
                        <a:spcBef>
                          <a:spcPct val="0"/>
                        </a:spcBef>
                        <a:spcAft>
                          <a:spcPct val="0"/>
                        </a:spcAft>
                      </a:pPr>
                      <a:r>
                        <a:rPr lang="en-US" sz="1400" b="1" kern="1200" dirty="0" smtClean="0">
                          <a:gradFill>
                            <a:gsLst>
                              <a:gs pos="0">
                                <a:srgbClr val="FFFFFF"/>
                              </a:gs>
                              <a:gs pos="100000">
                                <a:srgbClr val="FFFFFF"/>
                              </a:gs>
                            </a:gsLst>
                            <a:lin ang="5400000" scaled="0"/>
                          </a:gradFill>
                          <a:latin typeface="+mn-lt"/>
                          <a:ea typeface="Segoe UI" pitchFamily="34" charset="0"/>
                          <a:cs typeface="Segoe UI" pitchFamily="34" charset="0"/>
                        </a:rPr>
                        <a:t>Chef, Puppet, Vagrant</a:t>
                      </a:r>
                      <a:endParaRPr lang="en-US" sz="1400" b="1" kern="1200" dirty="0">
                        <a:gradFill>
                          <a:gsLst>
                            <a:gs pos="0">
                              <a:srgbClr val="FFFFFF"/>
                            </a:gs>
                            <a:gs pos="100000">
                              <a:srgbClr val="FFFFFF"/>
                            </a:gs>
                          </a:gsLst>
                          <a:lin ang="5400000" scaled="0"/>
                        </a:gradFill>
                        <a:latin typeface="+mn-lt"/>
                        <a:ea typeface="Segoe UI" pitchFamily="34" charset="0"/>
                        <a:cs typeface="Segoe UI" pitchFamily="34" charset="0"/>
                      </a:endParaRPr>
                    </a:p>
                  </a:txBody>
                  <a:tcPr marL="182802" marR="91401" marT="45700" marB="4570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044690263"/>
                  </a:ext>
                </a:extLst>
              </a:tr>
              <a:tr h="299879">
                <a:tc>
                  <a:txBody>
                    <a:bodyPr/>
                    <a:lstStyle/>
                    <a:p>
                      <a:r>
                        <a:rPr lang="en-US" sz="1400" dirty="0" smtClean="0"/>
                        <a:t>Virtual</a:t>
                      </a:r>
                      <a:r>
                        <a:rPr lang="en-US" sz="1400" baseline="0" dirty="0" smtClean="0"/>
                        <a:t> Machine</a:t>
                      </a:r>
                      <a:endParaRPr lang="en-US" sz="1400" dirty="0"/>
                    </a:p>
                  </a:txBody>
                  <a:tcPr marL="347372" marR="91401" marT="45706" marB="36566"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smtClean="0">
                          <a:gradFill>
                            <a:gsLst>
                              <a:gs pos="0">
                                <a:schemeClr val="tx1"/>
                              </a:gs>
                              <a:gs pos="100000">
                                <a:schemeClr val="tx1"/>
                              </a:gs>
                            </a:gsLst>
                            <a:lin ang="0" scaled="0"/>
                          </a:gradFill>
                        </a:rPr>
                        <a:t>√  </a:t>
                      </a: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smtClean="0">
                          <a:gradFill>
                            <a:gsLst>
                              <a:gs pos="0">
                                <a:schemeClr val="tx1"/>
                              </a:gs>
                              <a:gs pos="100000">
                                <a:schemeClr val="tx1"/>
                              </a:gs>
                            </a:gsLst>
                            <a:lin ang="0" scaled="0"/>
                          </a:gradFill>
                        </a:rPr>
                        <a:t>√</a:t>
                      </a: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smtClean="0">
                          <a:gradFill>
                            <a:gsLst>
                              <a:gs pos="0">
                                <a:schemeClr val="tx1"/>
                              </a:gs>
                              <a:gs pos="100000">
                                <a:schemeClr val="tx1"/>
                              </a:gs>
                            </a:gsLst>
                            <a:lin ang="0" scaled="0"/>
                          </a:gradFill>
                        </a:rPr>
                        <a:t>√ </a:t>
                      </a: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smtClean="0">
                          <a:gradFill>
                            <a:gsLst>
                              <a:gs pos="0">
                                <a:schemeClr val="tx1"/>
                              </a:gs>
                              <a:gs pos="100000">
                                <a:schemeClr val="tx1"/>
                              </a:gs>
                            </a:gsLst>
                            <a:lin ang="0" scaled="0"/>
                          </a:gradFill>
                        </a:rPr>
                        <a:t>√</a:t>
                      </a:r>
                      <a:r>
                        <a:rPr lang="en-US" sz="1400" b="1" dirty="0" smtClean="0"/>
                        <a:t>  </a:t>
                      </a:r>
                      <a:r>
                        <a:rPr lang="en-US" sz="1400" b="1" dirty="0" smtClean="0">
                          <a:gradFill>
                            <a:gsLst>
                              <a:gs pos="0">
                                <a:schemeClr val="accent1"/>
                              </a:gs>
                              <a:gs pos="100000">
                                <a:schemeClr val="accent1"/>
                              </a:gs>
                            </a:gsLst>
                          </a:gradFill>
                        </a:rPr>
                        <a:t>√</a:t>
                      </a:r>
                      <a:r>
                        <a:rPr lang="en-US" sz="1400" b="1" dirty="0" smtClean="0">
                          <a:solidFill>
                            <a:srgbClr val="FF0000"/>
                          </a:solidFill>
                        </a:rPr>
                        <a:t> </a:t>
                      </a:r>
                      <a:endParaRPr lang="en-US" sz="1400" b="1" dirty="0"/>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smtClean="0">
                          <a:gradFill>
                            <a:gsLst>
                              <a:gs pos="0">
                                <a:schemeClr val="tx1"/>
                              </a:gs>
                              <a:gs pos="100000">
                                <a:schemeClr val="tx1"/>
                              </a:gs>
                            </a:gsLst>
                            <a:lin ang="0" scaled="0"/>
                          </a:gradFill>
                        </a:rPr>
                        <a:t>C P V</a:t>
                      </a: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248033735"/>
                  </a:ext>
                </a:extLst>
              </a:tr>
              <a:tr h="299879">
                <a:tc>
                  <a:txBody>
                    <a:bodyPr/>
                    <a:lstStyle/>
                    <a:p>
                      <a:r>
                        <a:rPr lang="en-US" sz="1400" dirty="0" smtClean="0"/>
                        <a:t>Cloud Service</a:t>
                      </a:r>
                      <a:endParaRPr lang="en-US" sz="1400" dirty="0"/>
                    </a:p>
                  </a:txBody>
                  <a:tcPr marL="347372" marR="91401" marT="45706" marB="36566"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r>
                        <a:rPr lang="en-US" sz="1400" b="1" dirty="0" smtClean="0">
                          <a:gradFill>
                            <a:gsLst>
                              <a:gs pos="0">
                                <a:schemeClr val="tx1"/>
                              </a:gs>
                              <a:gs pos="100000">
                                <a:schemeClr val="tx1"/>
                              </a:gs>
                            </a:gsLst>
                            <a:lin ang="0" scaled="0"/>
                          </a:gradFill>
                        </a:rPr>
                        <a:t>√  </a:t>
                      </a: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r>
                        <a:rPr lang="en-US" sz="1400" b="1" dirty="0" smtClean="0">
                          <a:gradFill>
                            <a:gsLst>
                              <a:gs pos="0">
                                <a:schemeClr val="tx1"/>
                              </a:gs>
                              <a:gs pos="100000">
                                <a:schemeClr val="tx1"/>
                              </a:gs>
                            </a:gsLst>
                            <a:lin ang="0" scaled="0"/>
                          </a:gradFill>
                        </a:rPr>
                        <a:t>√</a:t>
                      </a: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r>
                        <a:rPr lang="en-US" sz="1400" b="1" dirty="0" smtClean="0">
                          <a:gradFill>
                            <a:gsLst>
                              <a:gs pos="0">
                                <a:schemeClr val="tx1"/>
                              </a:gs>
                              <a:gs pos="100000">
                                <a:schemeClr val="tx1"/>
                              </a:gs>
                            </a:gsLst>
                            <a:lin ang="0" scaled="0"/>
                          </a:gradFill>
                        </a:rPr>
                        <a:t>√</a:t>
                      </a: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r>
                        <a:rPr lang="en-US" sz="1400" b="1" dirty="0" smtClean="0">
                          <a:gradFill>
                            <a:gsLst>
                              <a:gs pos="0">
                                <a:schemeClr val="tx1"/>
                              </a:gs>
                              <a:gs pos="100000">
                                <a:schemeClr val="tx1"/>
                              </a:gs>
                            </a:gsLst>
                            <a:lin ang="0" scaled="0"/>
                          </a:gradFill>
                        </a:rPr>
                        <a:t>C P V</a:t>
                      </a: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extLst>
                  <a:ext uri="{0D108BD9-81ED-4DB2-BD59-A6C34878D82A}">
                    <a16:rowId xmlns:a16="http://schemas.microsoft.com/office/drawing/2014/main" val="2870627280"/>
                  </a:ext>
                </a:extLst>
              </a:tr>
              <a:tr h="299879">
                <a:tc>
                  <a:txBody>
                    <a:bodyPr/>
                    <a:lstStyle/>
                    <a:p>
                      <a:r>
                        <a:rPr lang="en-US" sz="1400" dirty="0" smtClean="0"/>
                        <a:t>Web</a:t>
                      </a:r>
                      <a:r>
                        <a:rPr lang="en-US" sz="1400" baseline="0" dirty="0" smtClean="0"/>
                        <a:t>site</a:t>
                      </a:r>
                      <a:endParaRPr lang="en-US" sz="1400" dirty="0"/>
                    </a:p>
                  </a:txBody>
                  <a:tcPr marL="347372" marR="91401" marT="45706" marB="36566"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smtClean="0">
                          <a:gradFill>
                            <a:gsLst>
                              <a:gs pos="0">
                                <a:schemeClr val="tx1"/>
                              </a:gs>
                              <a:gs pos="100000">
                                <a:schemeClr val="tx1"/>
                              </a:gs>
                            </a:gsLst>
                            <a:lin ang="0" scaled="0"/>
                          </a:gradFill>
                        </a:rPr>
                        <a:t>√ </a:t>
                      </a: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smtClean="0">
                          <a:gradFill>
                            <a:gsLst>
                              <a:gs pos="0">
                                <a:schemeClr val="tx1"/>
                              </a:gs>
                              <a:gs pos="100000">
                                <a:schemeClr val="tx1"/>
                              </a:gs>
                            </a:gsLst>
                            <a:lin ang="0" scaled="0"/>
                          </a:gradFill>
                        </a:rPr>
                        <a:t>√</a:t>
                      </a: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smtClean="0">
                          <a:gradFill>
                            <a:gsLst>
                              <a:gs pos="0">
                                <a:schemeClr val="tx1"/>
                              </a:gs>
                              <a:gs pos="100000">
                                <a:schemeClr val="tx1"/>
                              </a:gs>
                            </a:gsLst>
                            <a:lin ang="0" scaled="0"/>
                          </a:gradFill>
                        </a:rPr>
                        <a:t>√</a:t>
                      </a:r>
                      <a:r>
                        <a:rPr lang="en-US" sz="1400" b="1" dirty="0" smtClean="0"/>
                        <a:t> </a:t>
                      </a:r>
                      <a:r>
                        <a:rPr lang="en-US" sz="1400" b="1" dirty="0" smtClean="0">
                          <a:gradFill>
                            <a:gsLst>
                              <a:gs pos="0">
                                <a:schemeClr val="accent1"/>
                              </a:gs>
                              <a:gs pos="100000">
                                <a:schemeClr val="accent1"/>
                              </a:gs>
                            </a:gsLst>
                          </a:gradFill>
                        </a:rPr>
                        <a:t>√</a:t>
                      </a:r>
                      <a:r>
                        <a:rPr lang="en-US" sz="1400" b="1" dirty="0" smtClean="0">
                          <a:solidFill>
                            <a:srgbClr val="FF0000"/>
                          </a:solidFill>
                        </a:rPr>
                        <a:t> </a:t>
                      </a:r>
                      <a:endParaRPr lang="en-US" sz="1400" b="1" dirty="0"/>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smtClean="0">
                          <a:gradFill>
                            <a:gsLst>
                              <a:gs pos="0">
                                <a:schemeClr val="tx1"/>
                              </a:gs>
                              <a:gs pos="100000">
                                <a:schemeClr val="tx1"/>
                              </a:gs>
                            </a:gsLst>
                            <a:lin ang="0" scaled="0"/>
                          </a:gradFill>
                        </a:rPr>
                        <a:t>√</a:t>
                      </a:r>
                      <a:r>
                        <a:rPr lang="en-US" sz="1400" b="1" dirty="0" smtClean="0"/>
                        <a:t>  </a:t>
                      </a:r>
                      <a:r>
                        <a:rPr lang="en-US" sz="1400" b="1" dirty="0" smtClean="0">
                          <a:gradFill>
                            <a:gsLst>
                              <a:gs pos="0">
                                <a:schemeClr val="accent1"/>
                              </a:gs>
                              <a:gs pos="100000">
                                <a:schemeClr val="accent1"/>
                              </a:gs>
                            </a:gsLst>
                          </a:gradFill>
                        </a:rPr>
                        <a:t>√</a:t>
                      </a:r>
                      <a:r>
                        <a:rPr lang="en-US" sz="1400" b="1" dirty="0" smtClean="0">
                          <a:solidFill>
                            <a:srgbClr val="FF0000"/>
                          </a:solidFill>
                        </a:rPr>
                        <a:t> </a:t>
                      </a:r>
                      <a:endParaRPr lang="en-US" sz="1400" b="1" dirty="0"/>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3867055214"/>
                  </a:ext>
                </a:extLst>
              </a:tr>
              <a:tr h="299879">
                <a:tc>
                  <a:txBody>
                    <a:bodyPr/>
                    <a:lstStyle/>
                    <a:p>
                      <a:r>
                        <a:rPr lang="en-US" sz="1400" dirty="0" smtClean="0"/>
                        <a:t>Network</a:t>
                      </a:r>
                      <a:endParaRPr lang="en-US" sz="1400" dirty="0"/>
                    </a:p>
                  </a:txBody>
                  <a:tcPr marL="347372" marR="91401" marT="45706" marB="36566"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r>
                        <a:rPr lang="en-US" sz="1400" b="1" dirty="0" smtClean="0">
                          <a:gradFill>
                            <a:gsLst>
                              <a:gs pos="0">
                                <a:schemeClr val="tx1"/>
                              </a:gs>
                              <a:gs pos="100000">
                                <a:schemeClr val="tx1"/>
                              </a:gs>
                            </a:gsLst>
                            <a:lin ang="0" scaled="0"/>
                          </a:gradFill>
                        </a:rPr>
                        <a:t>√   </a:t>
                      </a: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r>
                        <a:rPr lang="en-US" sz="1400" b="1" dirty="0" smtClean="0">
                          <a:gradFill>
                            <a:gsLst>
                              <a:gs pos="0">
                                <a:schemeClr val="tx1"/>
                              </a:gs>
                              <a:gs pos="100000">
                                <a:schemeClr val="tx1"/>
                              </a:gs>
                            </a:gsLst>
                            <a:lin ang="0" scaled="0"/>
                          </a:gradFill>
                        </a:rPr>
                        <a:t>√ </a:t>
                      </a: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r>
                        <a:rPr lang="en-US" sz="1400" b="1" dirty="0" smtClean="0">
                          <a:gradFill>
                            <a:gsLst>
                              <a:gs pos="0">
                                <a:schemeClr val="tx1"/>
                              </a:gs>
                              <a:gs pos="100000">
                                <a:schemeClr val="tx1"/>
                              </a:gs>
                            </a:gsLst>
                            <a:lin ang="0" scaled="0"/>
                          </a:gradFill>
                        </a:rPr>
                        <a:t>√ </a:t>
                      </a: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r>
                        <a:rPr lang="en-US" sz="1400" b="1" dirty="0" smtClean="0">
                          <a:gradFill>
                            <a:gsLst>
                              <a:gs pos="0">
                                <a:schemeClr val="tx1"/>
                              </a:gs>
                              <a:gs pos="100000">
                                <a:schemeClr val="tx1"/>
                              </a:gs>
                            </a:gsLst>
                            <a:lin ang="0" scaled="0"/>
                          </a:gradFill>
                        </a:rPr>
                        <a:t>√</a:t>
                      </a:r>
                      <a:r>
                        <a:rPr lang="en-US" sz="1400" b="1" dirty="0" smtClean="0"/>
                        <a:t>  </a:t>
                      </a:r>
                      <a:r>
                        <a:rPr lang="en-US" sz="1400" b="1" dirty="0" smtClean="0">
                          <a:gradFill>
                            <a:gsLst>
                              <a:gs pos="0">
                                <a:schemeClr val="accent1"/>
                              </a:gs>
                              <a:gs pos="100000">
                                <a:schemeClr val="accent1"/>
                              </a:gs>
                            </a:gsLst>
                          </a:gradFill>
                        </a:rPr>
                        <a:t>√</a:t>
                      </a:r>
                      <a:r>
                        <a:rPr lang="en-US" sz="1400" b="1" dirty="0" smtClean="0">
                          <a:solidFill>
                            <a:srgbClr val="FF0000"/>
                          </a:solidFill>
                        </a:rPr>
                        <a:t> </a:t>
                      </a:r>
                      <a:endParaRPr lang="en-US" sz="1400" b="1" dirty="0"/>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r>
                        <a:rPr lang="en-US" sz="1400" b="1" dirty="0" smtClean="0">
                          <a:gradFill>
                            <a:gsLst>
                              <a:gs pos="0">
                                <a:schemeClr val="tx1"/>
                              </a:gs>
                              <a:gs pos="100000">
                                <a:schemeClr val="tx1"/>
                              </a:gs>
                            </a:gsLst>
                            <a:lin ang="0" scaled="0"/>
                          </a:gradFill>
                        </a:rPr>
                        <a:t>C P</a:t>
                      </a: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extLst>
                  <a:ext uri="{0D108BD9-81ED-4DB2-BD59-A6C34878D82A}">
                    <a16:rowId xmlns:a16="http://schemas.microsoft.com/office/drawing/2014/main" val="1389351932"/>
                  </a:ext>
                </a:extLst>
              </a:tr>
              <a:tr h="299879">
                <a:tc>
                  <a:txBody>
                    <a:bodyPr/>
                    <a:lstStyle/>
                    <a:p>
                      <a:r>
                        <a:rPr lang="en-US" sz="1400" dirty="0" smtClean="0"/>
                        <a:t>Storage</a:t>
                      </a:r>
                      <a:endParaRPr lang="en-US" sz="1400" dirty="0"/>
                    </a:p>
                  </a:txBody>
                  <a:tcPr marL="347372" marR="91401" marT="45706" marB="36566"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smtClean="0">
                          <a:gradFill>
                            <a:gsLst>
                              <a:gs pos="0">
                                <a:schemeClr val="tx1"/>
                              </a:gs>
                              <a:gs pos="100000">
                                <a:schemeClr val="tx1"/>
                              </a:gs>
                            </a:gsLst>
                            <a:lin ang="0" scaled="0"/>
                          </a:gradFill>
                        </a:rPr>
                        <a:t>√   </a:t>
                      </a: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smtClean="0">
                          <a:gradFill>
                            <a:gsLst>
                              <a:gs pos="0">
                                <a:schemeClr val="tx1"/>
                              </a:gs>
                              <a:gs pos="100000">
                                <a:schemeClr val="tx1"/>
                              </a:gs>
                            </a:gsLst>
                            <a:lin ang="0" scaled="0"/>
                          </a:gradFill>
                        </a:rPr>
                        <a:t>√ </a:t>
                      </a: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smtClean="0">
                          <a:gradFill>
                            <a:gsLst>
                              <a:gs pos="0">
                                <a:schemeClr val="tx1"/>
                              </a:gs>
                              <a:gs pos="100000">
                                <a:schemeClr val="tx1"/>
                              </a:gs>
                            </a:gsLst>
                            <a:lin ang="0" scaled="0"/>
                          </a:gradFill>
                        </a:rPr>
                        <a:t>√</a:t>
                      </a:r>
                      <a:r>
                        <a:rPr lang="en-US" sz="1400" b="1" dirty="0" smtClean="0"/>
                        <a:t> </a:t>
                      </a:r>
                      <a:r>
                        <a:rPr lang="en-US" sz="1400" b="1" dirty="0" smtClean="0">
                          <a:gradFill>
                            <a:gsLst>
                              <a:gs pos="0">
                                <a:schemeClr val="accent1"/>
                              </a:gs>
                              <a:gs pos="100000">
                                <a:schemeClr val="accent1"/>
                              </a:gs>
                            </a:gsLst>
                          </a:gradFill>
                        </a:rPr>
                        <a:t>√</a:t>
                      </a:r>
                      <a:endParaRPr lang="en-US" sz="1400" b="1" dirty="0">
                        <a:gradFill>
                          <a:gsLst>
                            <a:gs pos="0">
                              <a:schemeClr val="accent1"/>
                            </a:gs>
                            <a:gs pos="100000">
                              <a:schemeClr val="accent1"/>
                            </a:gs>
                          </a:gsLst>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smtClean="0">
                          <a:gradFill>
                            <a:gsLst>
                              <a:gs pos="0">
                                <a:schemeClr val="tx1"/>
                              </a:gs>
                              <a:gs pos="100000">
                                <a:schemeClr val="tx1"/>
                              </a:gs>
                            </a:gsLst>
                            <a:lin ang="0" scaled="0"/>
                          </a:gradFill>
                        </a:rPr>
                        <a:t>√</a:t>
                      </a:r>
                      <a:r>
                        <a:rPr lang="en-US" sz="1400" b="1" dirty="0" smtClean="0"/>
                        <a:t>  </a:t>
                      </a:r>
                      <a:r>
                        <a:rPr lang="en-US" sz="1400" b="1" dirty="0" smtClean="0">
                          <a:gradFill>
                            <a:gsLst>
                              <a:gs pos="0">
                                <a:schemeClr val="accent1"/>
                              </a:gs>
                              <a:gs pos="100000">
                                <a:schemeClr val="accent1"/>
                              </a:gs>
                            </a:gsLst>
                          </a:gradFill>
                        </a:rPr>
                        <a:t>√</a:t>
                      </a:r>
                      <a:r>
                        <a:rPr lang="en-US" sz="1400" b="1" dirty="0" smtClean="0">
                          <a:solidFill>
                            <a:srgbClr val="FF0000"/>
                          </a:solidFill>
                        </a:rPr>
                        <a:t> </a:t>
                      </a:r>
                      <a:endParaRPr lang="en-US" sz="1400" b="1" dirty="0"/>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400" b="1" dirty="0" smtClean="0">
                          <a:gradFill>
                            <a:gsLst>
                              <a:gs pos="0">
                                <a:schemeClr val="tx1"/>
                              </a:gs>
                              <a:gs pos="100000">
                                <a:schemeClr val="tx1"/>
                              </a:gs>
                            </a:gsLst>
                            <a:lin ang="0" scaled="0"/>
                          </a:gradFill>
                        </a:rPr>
                        <a:t>C P V</a:t>
                      </a:r>
                    </a:p>
                  </a:txBody>
                  <a:tcPr marL="182802" marR="91401" marT="45706" marB="36566"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2354231227"/>
                  </a:ext>
                </a:extLst>
              </a:tr>
              <a:tr h="299879">
                <a:tc>
                  <a:txBody>
                    <a:bodyPr/>
                    <a:lstStyle/>
                    <a:p>
                      <a:r>
                        <a:rPr lang="en-US" sz="1400" dirty="0" smtClean="0"/>
                        <a:t>SQL</a:t>
                      </a:r>
                      <a:r>
                        <a:rPr lang="en-US" sz="1400" baseline="0" dirty="0" smtClean="0"/>
                        <a:t> Database</a:t>
                      </a:r>
                      <a:endParaRPr lang="en-US" sz="1400" dirty="0"/>
                    </a:p>
                  </a:txBody>
                  <a:tcPr marL="347372" marR="91401" marT="45706" marB="36566"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r>
                        <a:rPr lang="en-US" sz="1400" b="1" dirty="0" smtClean="0">
                          <a:gradFill>
                            <a:gsLst>
                              <a:gs pos="0">
                                <a:schemeClr val="tx1"/>
                              </a:gs>
                              <a:gs pos="100000">
                                <a:schemeClr val="tx1"/>
                              </a:gs>
                            </a:gsLst>
                            <a:lin ang="0" scaled="0"/>
                          </a:gradFill>
                        </a:rPr>
                        <a:t>√   </a:t>
                      </a: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r>
                        <a:rPr lang="en-US" sz="1400" b="1" dirty="0" smtClean="0">
                          <a:gradFill>
                            <a:gsLst>
                              <a:gs pos="0">
                                <a:schemeClr val="tx1"/>
                              </a:gs>
                              <a:gs pos="100000">
                                <a:schemeClr val="tx1"/>
                              </a:gs>
                            </a:gsLst>
                            <a:lin ang="0" scaled="0"/>
                          </a:gradFill>
                        </a:rPr>
                        <a:t>√</a:t>
                      </a: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r>
                        <a:rPr lang="en-US" sz="1400" b="1" dirty="0" smtClean="0">
                          <a:gradFill>
                            <a:gsLst>
                              <a:gs pos="0">
                                <a:schemeClr val="tx1"/>
                              </a:gs>
                              <a:gs pos="100000">
                                <a:schemeClr val="tx1"/>
                              </a:gs>
                            </a:gsLst>
                            <a:lin ang="0" scaled="0"/>
                          </a:gradFill>
                        </a:rPr>
                        <a:t>√</a:t>
                      </a:r>
                      <a:r>
                        <a:rPr lang="en-US" sz="1400" b="1" dirty="0" smtClean="0"/>
                        <a:t> </a:t>
                      </a:r>
                      <a:r>
                        <a:rPr lang="en-US" sz="1400" b="1" dirty="0" smtClean="0">
                          <a:gradFill>
                            <a:gsLst>
                              <a:gs pos="0">
                                <a:schemeClr val="accent1"/>
                              </a:gs>
                              <a:gs pos="100000">
                                <a:schemeClr val="accent1"/>
                              </a:gs>
                            </a:gsLst>
                          </a:gradFill>
                        </a:rPr>
                        <a:t>√</a:t>
                      </a:r>
                      <a:endParaRPr lang="en-US" sz="1400" b="1" dirty="0">
                        <a:gradFill>
                          <a:gsLst>
                            <a:gs pos="0">
                              <a:schemeClr val="accent1"/>
                            </a:gs>
                            <a:gs pos="100000">
                              <a:schemeClr val="accent1"/>
                            </a:gs>
                          </a:gsLst>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400" b="1" dirty="0" smtClean="0">
                          <a:gradFill>
                            <a:gsLst>
                              <a:gs pos="0">
                                <a:schemeClr val="tx1"/>
                              </a:gs>
                              <a:gs pos="100000">
                                <a:schemeClr val="tx1"/>
                              </a:gs>
                            </a:gsLst>
                            <a:lin ang="0" scaled="0"/>
                          </a:gradFill>
                        </a:rPr>
                        <a:t>√</a:t>
                      </a:r>
                      <a:r>
                        <a:rPr lang="en-US" sz="1400" b="1" dirty="0" smtClean="0"/>
                        <a:t>  </a:t>
                      </a:r>
                      <a:r>
                        <a:rPr lang="en-US" sz="1400" b="1" dirty="0" smtClean="0">
                          <a:gradFill>
                            <a:gsLst>
                              <a:gs pos="0">
                                <a:schemeClr val="accent1"/>
                              </a:gs>
                              <a:gs pos="100000">
                                <a:schemeClr val="accent1"/>
                              </a:gs>
                            </a:gsLst>
                          </a:gradFill>
                        </a:rPr>
                        <a:t>√</a:t>
                      </a:r>
                      <a:r>
                        <a:rPr lang="en-US" sz="1400" b="1" dirty="0" smtClean="0">
                          <a:solidFill>
                            <a:srgbClr val="FF0000"/>
                          </a:solidFill>
                        </a:rPr>
                        <a:t> </a:t>
                      </a:r>
                      <a:endParaRPr lang="en-US" sz="1400" b="1" dirty="0" smtClean="0"/>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400" b="1" dirty="0" smtClean="0">
                          <a:gradFill>
                            <a:gsLst>
                              <a:gs pos="0">
                                <a:schemeClr val="tx1"/>
                              </a:gs>
                              <a:gs pos="100000">
                                <a:schemeClr val="tx1"/>
                              </a:gs>
                            </a:gsLst>
                            <a:lin ang="0" scaled="0"/>
                          </a:gradFill>
                        </a:rPr>
                        <a:t>P</a:t>
                      </a:r>
                    </a:p>
                  </a:txBody>
                  <a:tcPr marL="182802" marR="91401" marT="45706" marB="36566"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extLst>
                  <a:ext uri="{0D108BD9-81ED-4DB2-BD59-A6C34878D82A}">
                    <a16:rowId xmlns:a16="http://schemas.microsoft.com/office/drawing/2014/main" val="989900661"/>
                  </a:ext>
                </a:extLst>
              </a:tr>
              <a:tr h="299879">
                <a:tc>
                  <a:txBody>
                    <a:bodyPr/>
                    <a:lstStyle/>
                    <a:p>
                      <a:r>
                        <a:rPr lang="en-US" sz="1400" dirty="0" smtClean="0"/>
                        <a:t>Service Bus</a:t>
                      </a:r>
                      <a:endParaRPr lang="en-US" sz="1400" dirty="0"/>
                    </a:p>
                  </a:txBody>
                  <a:tcPr marL="347372" marR="91401" marT="45706" marB="36566"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smtClean="0">
                          <a:gradFill>
                            <a:gsLst>
                              <a:gs pos="0">
                                <a:schemeClr val="tx1"/>
                              </a:gs>
                              <a:gs pos="100000">
                                <a:schemeClr val="tx1"/>
                              </a:gs>
                            </a:gsLst>
                            <a:lin ang="0" scaled="0"/>
                          </a:gradFill>
                        </a:rPr>
                        <a:t>√</a:t>
                      </a: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smtClean="0">
                          <a:gradFill>
                            <a:gsLst>
                              <a:gs pos="0">
                                <a:schemeClr val="tx1"/>
                              </a:gs>
                              <a:gs pos="100000">
                                <a:schemeClr val="tx1"/>
                              </a:gs>
                            </a:gsLst>
                            <a:lin ang="0" scaled="0"/>
                          </a:gradFill>
                        </a:rPr>
                        <a:t>√</a:t>
                      </a: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smtClean="0">
                          <a:gradFill>
                            <a:gsLst>
                              <a:gs pos="0">
                                <a:schemeClr val="tx1"/>
                              </a:gs>
                              <a:gs pos="100000">
                                <a:schemeClr val="tx1"/>
                              </a:gs>
                            </a:gsLst>
                            <a:lin ang="0" scaled="0"/>
                          </a:gradFill>
                        </a:rPr>
                        <a:t>√</a:t>
                      </a: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smtClean="0">
                          <a:gradFill>
                            <a:gsLst>
                              <a:gs pos="0">
                                <a:schemeClr val="tx1"/>
                              </a:gs>
                              <a:gs pos="100000">
                                <a:schemeClr val="tx1"/>
                              </a:gs>
                            </a:gsLst>
                            <a:lin ang="0" scaled="0"/>
                          </a:gradFill>
                        </a:rPr>
                        <a:t>√</a:t>
                      </a: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220884075"/>
                  </a:ext>
                </a:extLst>
              </a:tr>
              <a:tr h="299879">
                <a:tc>
                  <a:txBody>
                    <a:bodyPr/>
                    <a:lstStyle/>
                    <a:p>
                      <a:r>
                        <a:rPr lang="en-US" sz="1400" b="1" dirty="0" smtClean="0"/>
                        <a:t>Resource</a:t>
                      </a:r>
                      <a:r>
                        <a:rPr lang="en-US" sz="1400" b="1" baseline="0" dirty="0" smtClean="0"/>
                        <a:t> Groups</a:t>
                      </a:r>
                      <a:endParaRPr lang="en-US" sz="1400" b="1" dirty="0"/>
                    </a:p>
                  </a:txBody>
                  <a:tcPr marL="347372" marR="91401" marT="45706" marB="36566"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dirty="0" smtClean="0">
                          <a:gradFill>
                            <a:gsLst>
                              <a:gs pos="0">
                                <a:schemeClr val="accent1"/>
                              </a:gs>
                              <a:gs pos="100000">
                                <a:schemeClr val="accent1"/>
                              </a:gs>
                            </a:gsLst>
                          </a:gradFill>
                        </a:rPr>
                        <a:t>√</a:t>
                      </a: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dirty="0" smtClean="0">
                          <a:gradFill>
                            <a:gsLst>
                              <a:gs pos="0">
                                <a:schemeClr val="accent1"/>
                              </a:gs>
                              <a:gs pos="100000">
                                <a:schemeClr val="accent1"/>
                              </a:gs>
                            </a:gsLst>
                          </a:gradFill>
                        </a:rPr>
                        <a:t>√</a:t>
                      </a: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r>
                        <a:rPr lang="en-US" sz="1400" b="1" dirty="0" smtClean="0">
                          <a:gradFill>
                            <a:gsLst>
                              <a:gs pos="0">
                                <a:schemeClr val="accent1"/>
                              </a:gs>
                              <a:gs pos="100000">
                                <a:schemeClr val="accent1"/>
                              </a:gs>
                            </a:gsLst>
                          </a:gradFill>
                        </a:rPr>
                        <a:t>√</a:t>
                      </a:r>
                      <a:endParaRPr lang="en-US" sz="1400" b="1" dirty="0">
                        <a:gradFill>
                          <a:gsLst>
                            <a:gs pos="0">
                              <a:schemeClr val="accent1"/>
                            </a:gs>
                            <a:gs pos="100000">
                              <a:schemeClr val="accent1"/>
                            </a:gs>
                          </a:gsLst>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endParaRPr lang="en-US" sz="1400" b="1" dirty="0"/>
                    </a:p>
                  </a:txBody>
                  <a:tcPr marL="182802" marR="91401" marT="45706" marB="36566"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extLst>
                  <a:ext uri="{0D108BD9-81ED-4DB2-BD59-A6C34878D82A}">
                    <a16:rowId xmlns:a16="http://schemas.microsoft.com/office/drawing/2014/main" val="20909811"/>
                  </a:ext>
                </a:extLst>
              </a:tr>
              <a:tr h="299879">
                <a:tc>
                  <a:txBody>
                    <a:bodyPr/>
                    <a:lstStyle/>
                    <a:p>
                      <a:r>
                        <a:rPr lang="en-US" sz="1400" dirty="0" smtClean="0"/>
                        <a:t>Scheduler</a:t>
                      </a:r>
                      <a:endParaRPr lang="en-US" sz="1400" dirty="0"/>
                    </a:p>
                  </a:txBody>
                  <a:tcPr marL="347372" marR="91401" marT="45706" marB="36566"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ctr" defTabSz="914225" rtl="0" eaLnBrk="1" fontAlgn="auto" latinLnBrk="0" hangingPunct="1">
                        <a:lnSpc>
                          <a:spcPct val="100000"/>
                        </a:lnSpc>
                        <a:spcBef>
                          <a:spcPts val="0"/>
                        </a:spcBef>
                        <a:spcAft>
                          <a:spcPts val="0"/>
                        </a:spcAft>
                        <a:buClrTx/>
                        <a:buSzTx/>
                        <a:buFontTx/>
                        <a:buNone/>
                        <a:tabLst/>
                        <a:defRPr/>
                      </a:pPr>
                      <a:r>
                        <a:rPr lang="en-US" sz="1400" b="1" dirty="0" smtClean="0">
                          <a:gradFill>
                            <a:gsLst>
                              <a:gs pos="0">
                                <a:schemeClr val="tx1"/>
                              </a:gs>
                              <a:gs pos="100000">
                                <a:schemeClr val="tx1"/>
                              </a:gs>
                            </a:gsLst>
                            <a:lin ang="0" scaled="0"/>
                          </a:gradFill>
                        </a:rPr>
                        <a:t>√   </a:t>
                      </a: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endParaRPr lang="en-US" sz="1400" b="1" dirty="0"/>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smtClean="0">
                          <a:gradFill>
                            <a:gsLst>
                              <a:gs pos="0">
                                <a:schemeClr val="tx1"/>
                              </a:gs>
                              <a:gs pos="100000">
                                <a:schemeClr val="tx1"/>
                              </a:gs>
                            </a:gsLst>
                            <a:lin ang="0" scaled="0"/>
                          </a:gradFill>
                        </a:rPr>
                        <a:t>√</a:t>
                      </a: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smtClean="0">
                          <a:gradFill>
                            <a:gsLst>
                              <a:gs pos="0">
                                <a:schemeClr val="tx1"/>
                              </a:gs>
                              <a:gs pos="100000">
                                <a:schemeClr val="tx1"/>
                              </a:gs>
                            </a:gsLst>
                            <a:lin ang="0" scaled="0"/>
                          </a:gradFill>
                        </a:rPr>
                        <a:t>√</a:t>
                      </a:r>
                      <a:r>
                        <a:rPr lang="en-US" sz="1400" b="1" dirty="0" smtClean="0"/>
                        <a:t>  </a:t>
                      </a:r>
                      <a:r>
                        <a:rPr lang="en-US" sz="1400" b="1" dirty="0" smtClean="0">
                          <a:gradFill>
                            <a:gsLst>
                              <a:gs pos="0">
                                <a:schemeClr val="accent1"/>
                              </a:gs>
                              <a:gs pos="100000">
                                <a:schemeClr val="accent1"/>
                              </a:gs>
                            </a:gsLst>
                          </a:gradFill>
                        </a:rPr>
                        <a:t>√</a:t>
                      </a:r>
                      <a:r>
                        <a:rPr lang="en-US" sz="1400" b="1" dirty="0" smtClean="0">
                          <a:solidFill>
                            <a:srgbClr val="FF0000"/>
                          </a:solidFill>
                        </a:rPr>
                        <a:t> </a:t>
                      </a:r>
                      <a:endParaRPr lang="en-US" sz="1400" b="1" dirty="0"/>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endParaRPr lang="en-US" sz="1400" b="1" dirty="0"/>
                    </a:p>
                  </a:txBody>
                  <a:tcPr marL="182802" marR="91401" marT="45706" marB="36566"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727193193"/>
                  </a:ext>
                </a:extLst>
              </a:tr>
              <a:tr h="299879">
                <a:tc>
                  <a:txBody>
                    <a:bodyPr/>
                    <a:lstStyle/>
                    <a:p>
                      <a:r>
                        <a:rPr lang="en-US" sz="1400" dirty="0" smtClean="0"/>
                        <a:t>Monitoring</a:t>
                      </a:r>
                      <a:endParaRPr lang="en-US" sz="1400" dirty="0"/>
                    </a:p>
                  </a:txBody>
                  <a:tcPr marL="347372" marR="91401" marT="45706" marB="36566"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r>
                        <a:rPr lang="en-US" sz="1400" b="1" dirty="0" smtClean="0">
                          <a:gradFill>
                            <a:gsLst>
                              <a:gs pos="0">
                                <a:schemeClr val="tx1"/>
                              </a:gs>
                              <a:gs pos="100000">
                                <a:schemeClr val="tx1"/>
                              </a:gs>
                            </a:gsLst>
                            <a:lin ang="0" scaled="0"/>
                          </a:gradFill>
                        </a:rPr>
                        <a:t> </a:t>
                      </a: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endParaRPr lang="en-US" sz="1400" b="1" dirty="0"/>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r>
                        <a:rPr lang="en-US" sz="1400" b="1" dirty="0" smtClean="0">
                          <a:gradFill>
                            <a:gsLst>
                              <a:gs pos="0">
                                <a:schemeClr val="tx1"/>
                              </a:gs>
                              <a:gs pos="100000">
                                <a:schemeClr val="tx1"/>
                              </a:gs>
                            </a:gsLst>
                            <a:lin ang="0" scaled="0"/>
                          </a:gradFill>
                        </a:rPr>
                        <a:t>√</a:t>
                      </a: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400" b="1" dirty="0" smtClean="0">
                          <a:gradFill>
                            <a:gsLst>
                              <a:gs pos="0">
                                <a:schemeClr val="tx1"/>
                              </a:gs>
                              <a:gs pos="100000">
                                <a:schemeClr val="tx1"/>
                              </a:gs>
                            </a:gsLst>
                            <a:lin ang="0" scaled="0"/>
                          </a:gradFill>
                        </a:rPr>
                        <a:t>√</a:t>
                      </a:r>
                      <a:r>
                        <a:rPr lang="en-US" sz="1400" b="1" dirty="0" smtClean="0"/>
                        <a:t> </a:t>
                      </a:r>
                      <a:r>
                        <a:rPr lang="en-US" sz="1400" b="1" dirty="0" smtClean="0">
                          <a:gradFill>
                            <a:gsLst>
                              <a:gs pos="0">
                                <a:schemeClr val="accent1"/>
                              </a:gs>
                              <a:gs pos="100000">
                                <a:schemeClr val="accent1"/>
                              </a:gs>
                            </a:gsLst>
                          </a:gradFill>
                        </a:rPr>
                        <a:t>√</a:t>
                      </a:r>
                      <a:r>
                        <a:rPr lang="en-US" sz="1400" b="1" dirty="0" smtClean="0">
                          <a:solidFill>
                            <a:srgbClr val="FF0000"/>
                          </a:solidFill>
                        </a:rPr>
                        <a:t> </a:t>
                      </a:r>
                      <a:endParaRPr lang="en-US" sz="1400" b="1" dirty="0" smtClean="0"/>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endParaRPr lang="en-US" sz="1400" b="1" dirty="0" smtClean="0"/>
                    </a:p>
                  </a:txBody>
                  <a:tcPr marL="182802" marR="91401" marT="45706" marB="36566"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extLst>
                  <a:ext uri="{0D108BD9-81ED-4DB2-BD59-A6C34878D82A}">
                    <a16:rowId xmlns:a16="http://schemas.microsoft.com/office/drawing/2014/main" val="1894984863"/>
                  </a:ext>
                </a:extLst>
              </a:tr>
              <a:tr h="299879">
                <a:tc>
                  <a:txBody>
                    <a:bodyPr/>
                    <a:lstStyle/>
                    <a:p>
                      <a:r>
                        <a:rPr lang="en-US" sz="1400" dirty="0" smtClean="0"/>
                        <a:t>Search</a:t>
                      </a:r>
                      <a:endParaRPr lang="en-US" sz="1400" dirty="0"/>
                    </a:p>
                  </a:txBody>
                  <a:tcPr marL="347372" marR="91401" marT="45706" marB="36566"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smtClean="0">
                          <a:gradFill>
                            <a:gsLst>
                              <a:gs pos="0">
                                <a:schemeClr val="tx1"/>
                              </a:gs>
                              <a:gs pos="100000">
                                <a:schemeClr val="tx1"/>
                              </a:gs>
                            </a:gsLst>
                            <a:lin ang="0" scaled="0"/>
                          </a:gradFill>
                        </a:rPr>
                        <a:t> </a:t>
                      </a: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endParaRPr lang="en-US" sz="1400" b="1" dirty="0"/>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smtClean="0">
                          <a:gradFill>
                            <a:gsLst>
                              <a:gs pos="0">
                                <a:schemeClr val="tx1"/>
                              </a:gs>
                              <a:gs pos="100000">
                                <a:schemeClr val="tx1"/>
                              </a:gs>
                            </a:gsLst>
                            <a:lin ang="0" scaled="0"/>
                          </a:gradFill>
                        </a:rPr>
                        <a:t>√</a:t>
                      </a: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ctr" defTabSz="914225" rtl="0" eaLnBrk="1" fontAlgn="auto" latinLnBrk="0" hangingPunct="1">
                        <a:lnSpc>
                          <a:spcPct val="100000"/>
                        </a:lnSpc>
                        <a:spcBef>
                          <a:spcPts val="0"/>
                        </a:spcBef>
                        <a:spcAft>
                          <a:spcPts val="0"/>
                        </a:spcAft>
                        <a:buClrTx/>
                        <a:buSzTx/>
                        <a:buFontTx/>
                        <a:buNone/>
                        <a:tabLst/>
                        <a:defRPr/>
                      </a:pPr>
                      <a:r>
                        <a:rPr lang="en-US" sz="1400" b="1" dirty="0" smtClean="0">
                          <a:gradFill>
                            <a:gsLst>
                              <a:gs pos="0">
                                <a:schemeClr val="tx1"/>
                              </a:gs>
                              <a:gs pos="100000">
                                <a:schemeClr val="tx1"/>
                              </a:gs>
                            </a:gsLst>
                            <a:lin ang="0" scaled="0"/>
                          </a:gradFill>
                        </a:rPr>
                        <a:t>√</a:t>
                      </a:r>
                      <a:r>
                        <a:rPr lang="en-US" sz="1400" b="1" dirty="0" smtClean="0"/>
                        <a:t> </a:t>
                      </a:r>
                      <a:r>
                        <a:rPr lang="en-US" sz="1400" b="1" dirty="0" smtClean="0">
                          <a:gradFill>
                            <a:gsLst>
                              <a:gs pos="0">
                                <a:schemeClr val="accent1"/>
                              </a:gs>
                              <a:gs pos="100000">
                                <a:schemeClr val="accent1"/>
                              </a:gs>
                            </a:gsLst>
                          </a:gradFill>
                        </a:rPr>
                        <a:t>√</a:t>
                      </a: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endParaRPr lang="en-US" sz="1400" b="1" dirty="0"/>
                    </a:p>
                  </a:txBody>
                  <a:tcPr marL="182802" marR="91401" marT="45706" marB="36566"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2078883083"/>
                  </a:ext>
                </a:extLst>
              </a:tr>
              <a:tr h="299879">
                <a:tc>
                  <a:txBody>
                    <a:bodyPr/>
                    <a:lstStyle/>
                    <a:p>
                      <a:r>
                        <a:rPr lang="en-US" sz="1400" dirty="0" err="1" smtClean="0"/>
                        <a:t>HDInsight</a:t>
                      </a:r>
                      <a:endParaRPr lang="en-US" sz="1400" dirty="0"/>
                    </a:p>
                  </a:txBody>
                  <a:tcPr marL="347372" marR="91401" marT="45706" marB="36566"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r>
                        <a:rPr lang="en-US" sz="1400" b="1" dirty="0" smtClean="0">
                          <a:gradFill>
                            <a:gsLst>
                              <a:gs pos="0">
                                <a:schemeClr val="tx1"/>
                              </a:gs>
                              <a:gs pos="100000">
                                <a:schemeClr val="tx1"/>
                              </a:gs>
                            </a:gsLst>
                            <a:lin ang="0" scaled="0"/>
                          </a:gradFill>
                        </a:rPr>
                        <a:t>√</a:t>
                      </a: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r>
                        <a:rPr lang="en-US" sz="1400" b="1" dirty="0" smtClean="0">
                          <a:gradFill>
                            <a:gsLst>
                              <a:gs pos="0">
                                <a:schemeClr val="tx1"/>
                              </a:gs>
                              <a:gs pos="100000">
                                <a:schemeClr val="tx1"/>
                              </a:gs>
                            </a:gsLst>
                            <a:lin ang="0" scaled="0"/>
                          </a:gradFill>
                        </a:rPr>
                        <a:t>√</a:t>
                      </a: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r>
                        <a:rPr lang="en-US" sz="1400" b="1" dirty="0" smtClean="0">
                          <a:gradFill>
                            <a:gsLst>
                              <a:gs pos="0">
                                <a:schemeClr val="tx1"/>
                              </a:gs>
                              <a:gs pos="100000">
                                <a:schemeClr val="tx1"/>
                              </a:gs>
                            </a:gsLst>
                            <a:lin ang="0" scaled="0"/>
                          </a:gradFill>
                        </a:rPr>
                        <a:t>√</a:t>
                      </a: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endParaRPr lang="en-US" sz="1400" b="1" dirty="0"/>
                    </a:p>
                  </a:txBody>
                  <a:tcPr marL="182802" marR="91401" marT="45706" marB="36566"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extLst>
                  <a:ext uri="{0D108BD9-81ED-4DB2-BD59-A6C34878D82A}">
                    <a16:rowId xmlns:a16="http://schemas.microsoft.com/office/drawing/2014/main" val="2211107193"/>
                  </a:ext>
                </a:extLst>
              </a:tr>
              <a:tr h="299879">
                <a:tc>
                  <a:txBody>
                    <a:bodyPr/>
                    <a:lstStyle/>
                    <a:p>
                      <a:r>
                        <a:rPr lang="en-US" sz="1400" dirty="0" smtClean="0"/>
                        <a:t>Mobile Services</a:t>
                      </a:r>
                      <a:endParaRPr lang="en-US" sz="1400" dirty="0"/>
                    </a:p>
                  </a:txBody>
                  <a:tcPr marL="347372" marR="91401" marT="45706" marB="36566"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endParaRPr lang="en-US" sz="1400" b="1" dirty="0"/>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smtClean="0">
                          <a:gradFill>
                            <a:gsLst>
                              <a:gs pos="0">
                                <a:schemeClr val="tx1"/>
                              </a:gs>
                              <a:gs pos="100000">
                                <a:schemeClr val="tx1"/>
                              </a:gs>
                            </a:gsLst>
                            <a:lin ang="0" scaled="0"/>
                          </a:gradFill>
                        </a:rPr>
                        <a:t>√</a:t>
                      </a: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r>
                        <a:rPr lang="en-US" sz="1400" b="1" dirty="0" smtClean="0">
                          <a:gradFill>
                            <a:gsLst>
                              <a:gs pos="0">
                                <a:schemeClr val="tx1"/>
                              </a:gs>
                              <a:gs pos="100000">
                                <a:schemeClr val="tx1"/>
                              </a:gs>
                            </a:gsLst>
                            <a:lin ang="0" scaled="0"/>
                          </a:gradFill>
                        </a:rPr>
                        <a:t>√</a:t>
                      </a:r>
                      <a:endParaRPr lang="en-US" sz="1400" b="1" dirty="0">
                        <a:gradFill>
                          <a:gsLst>
                            <a:gs pos="0">
                              <a:schemeClr val="tx1"/>
                            </a:gs>
                            <a:gs pos="100000">
                              <a:schemeClr val="tx1"/>
                            </a:gs>
                          </a:gsLst>
                          <a:lin ang="0" scaled="0"/>
                        </a:gradFill>
                      </a:endParaRP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lgn="ctr"/>
                      <a:endParaRPr lang="en-US" sz="1400" b="1" dirty="0"/>
                    </a:p>
                  </a:txBody>
                  <a:tcPr marL="182802" marR="91401" marT="45706" marB="36566"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883524107"/>
                  </a:ext>
                </a:extLst>
              </a:tr>
              <a:tr h="299879">
                <a:tc>
                  <a:txBody>
                    <a:bodyPr/>
                    <a:lstStyle/>
                    <a:p>
                      <a:r>
                        <a:rPr lang="en-US" sz="1400" dirty="0" smtClean="0"/>
                        <a:t>Azure AD</a:t>
                      </a:r>
                      <a:endParaRPr lang="en-US" sz="1400" dirty="0"/>
                    </a:p>
                  </a:txBody>
                  <a:tcPr marL="347372" marR="91401" marT="45706" marB="36566"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400" b="1" dirty="0" smtClean="0">
                          <a:gradFill>
                            <a:gsLst>
                              <a:gs pos="0">
                                <a:schemeClr val="tx1"/>
                              </a:gs>
                              <a:gs pos="100000">
                                <a:schemeClr val="tx1"/>
                              </a:gs>
                            </a:gsLst>
                            <a:lin ang="0" scaled="0"/>
                          </a:gradFill>
                        </a:rPr>
                        <a:t>√</a:t>
                      </a:r>
                      <a:r>
                        <a:rPr lang="en-US" sz="1400" b="1" dirty="0" smtClean="0"/>
                        <a:t>  </a:t>
                      </a:r>
                      <a:r>
                        <a:rPr lang="en-US" sz="1400" b="1" dirty="0" smtClean="0">
                          <a:gradFill>
                            <a:gsLst>
                              <a:gs pos="0">
                                <a:schemeClr val="accent1"/>
                              </a:gs>
                              <a:gs pos="100000">
                                <a:schemeClr val="accent1"/>
                              </a:gs>
                            </a:gsLst>
                          </a:gradFill>
                        </a:rPr>
                        <a:t>√</a:t>
                      </a: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algn="ctr"/>
                      <a:endParaRPr lang="en-US" sz="1400" b="1" dirty="0"/>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400" b="1" dirty="0" smtClean="0">
                          <a:gradFill>
                            <a:gsLst>
                              <a:gs pos="0">
                                <a:schemeClr val="tx1"/>
                              </a:gs>
                              <a:gs pos="100000">
                                <a:schemeClr val="tx1"/>
                              </a:gs>
                            </a:gsLst>
                            <a:lin ang="0" scaled="0"/>
                          </a:gradFill>
                        </a:rPr>
                        <a:t>√</a:t>
                      </a: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400" b="1" dirty="0" smtClean="0">
                          <a:gradFill>
                            <a:gsLst>
                              <a:gs pos="0">
                                <a:schemeClr val="tx1"/>
                              </a:gs>
                              <a:gs pos="100000">
                                <a:schemeClr val="tx1"/>
                              </a:gs>
                            </a:gsLst>
                            <a:lin ang="0" scaled="0"/>
                          </a:gradFill>
                        </a:rPr>
                        <a:t>√</a:t>
                      </a:r>
                    </a:p>
                  </a:txBody>
                  <a:tcPr marL="182802" marR="91401" marT="45706" marB="365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endParaRPr lang="en-US" sz="1400" b="1" dirty="0" smtClean="0"/>
                    </a:p>
                  </a:txBody>
                  <a:tcPr marL="182802" marR="91401" marT="45706" marB="36566"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E6E6"/>
                    </a:solidFill>
                  </a:tcPr>
                </a:tc>
                <a:extLst>
                  <a:ext uri="{0D108BD9-81ED-4DB2-BD59-A6C34878D82A}">
                    <a16:rowId xmlns:a16="http://schemas.microsoft.com/office/drawing/2014/main" val="275094136"/>
                  </a:ext>
                </a:extLst>
              </a:tr>
              <a:tr h="299879">
                <a:tc gridSpan="6">
                  <a:txBody>
                    <a:bodyPr/>
                    <a:lstStyle/>
                    <a:p>
                      <a:pPr algn="ctr"/>
                      <a:r>
                        <a:rPr lang="en-US" sz="1400" i="1" dirty="0" smtClean="0"/>
                        <a:t>Not</a:t>
                      </a:r>
                      <a:r>
                        <a:rPr lang="en-US" sz="1400" i="1" baseline="0" dirty="0" smtClean="0"/>
                        <a:t> a complete list</a:t>
                      </a:r>
                      <a:endParaRPr lang="en-US" sz="1400" i="1" dirty="0"/>
                    </a:p>
                  </a:txBody>
                  <a:tcPr marL="347372" marR="91401" marT="45706" marB="36566"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5F5F5"/>
                    </a:solidFill>
                  </a:tcPr>
                </a:tc>
                <a:tc hMerge="1">
                  <a:txBody>
                    <a:bodyPr/>
                    <a:lstStyle/>
                    <a:p>
                      <a:pPr marL="0" marR="0" indent="0" algn="ctr" defTabSz="932742" rtl="0" eaLnBrk="1" fontAlgn="auto" latinLnBrk="0" hangingPunct="1">
                        <a:lnSpc>
                          <a:spcPct val="100000"/>
                        </a:lnSpc>
                        <a:spcBef>
                          <a:spcPts val="0"/>
                        </a:spcBef>
                        <a:spcAft>
                          <a:spcPts val="0"/>
                        </a:spcAft>
                        <a:buClrTx/>
                        <a:buSzTx/>
                        <a:buFontTx/>
                        <a:buNone/>
                        <a:tabLst/>
                        <a:defRPr/>
                      </a:pPr>
                      <a:endParaRPr lang="en-US" sz="1400" b="1" dirty="0" smtClean="0"/>
                    </a:p>
                  </a:txBody>
                  <a:tcPr marL="179259" marR="89630" marT="44821" marB="35857"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5F5F5"/>
                    </a:solidFill>
                  </a:tcPr>
                </a:tc>
                <a:tc hMerge="1">
                  <a:txBody>
                    <a:bodyPr/>
                    <a:lstStyle/>
                    <a:p>
                      <a:pPr algn="ctr"/>
                      <a:endParaRPr lang="en-US" sz="1400" b="1" dirty="0"/>
                    </a:p>
                  </a:txBody>
                  <a:tcPr marL="179259" marR="89630" marT="44821" marB="358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5F5F5"/>
                    </a:solidFill>
                  </a:tcPr>
                </a:tc>
                <a:tc hMerge="1">
                  <a:txBody>
                    <a:bodyPr/>
                    <a:lstStyle/>
                    <a:p>
                      <a:pPr marL="0" marR="0" indent="0" algn="ctr" defTabSz="932742" rtl="0" eaLnBrk="1" fontAlgn="auto" latinLnBrk="0" hangingPunct="1">
                        <a:lnSpc>
                          <a:spcPct val="100000"/>
                        </a:lnSpc>
                        <a:spcBef>
                          <a:spcPts val="0"/>
                        </a:spcBef>
                        <a:spcAft>
                          <a:spcPts val="0"/>
                        </a:spcAft>
                        <a:buClrTx/>
                        <a:buSzTx/>
                        <a:buFontTx/>
                        <a:buNone/>
                        <a:tabLst/>
                        <a:defRPr/>
                      </a:pPr>
                      <a:endParaRPr lang="en-US" sz="1400" b="1" dirty="0" smtClean="0"/>
                    </a:p>
                  </a:txBody>
                  <a:tcPr marL="179259" marR="89630" marT="44821" marB="358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5F5F5"/>
                    </a:solidFill>
                  </a:tcPr>
                </a:tc>
                <a:tc hMerge="1">
                  <a:txBody>
                    <a:bodyPr/>
                    <a:lstStyle/>
                    <a:p>
                      <a:pPr marL="0" marR="0" indent="0" algn="ctr" defTabSz="932742" rtl="0" eaLnBrk="1" fontAlgn="auto" latinLnBrk="0" hangingPunct="1">
                        <a:lnSpc>
                          <a:spcPct val="100000"/>
                        </a:lnSpc>
                        <a:spcBef>
                          <a:spcPts val="0"/>
                        </a:spcBef>
                        <a:spcAft>
                          <a:spcPts val="0"/>
                        </a:spcAft>
                        <a:buClrTx/>
                        <a:buSzTx/>
                        <a:buFontTx/>
                        <a:buNone/>
                        <a:tabLst/>
                        <a:defRPr/>
                      </a:pPr>
                      <a:endParaRPr lang="en-US" sz="1400" b="1" dirty="0" smtClean="0"/>
                    </a:p>
                  </a:txBody>
                  <a:tcPr marL="179259" marR="89630" marT="44821" marB="358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5F5F5"/>
                    </a:solidFill>
                  </a:tcPr>
                </a:tc>
                <a:tc hMerge="1">
                  <a:txBody>
                    <a:bodyPr/>
                    <a:lstStyle/>
                    <a:p>
                      <a:pPr marL="0" marR="0" indent="0" algn="ctr" defTabSz="932742" rtl="0" eaLnBrk="1" fontAlgn="auto" latinLnBrk="0" hangingPunct="1">
                        <a:lnSpc>
                          <a:spcPct val="100000"/>
                        </a:lnSpc>
                        <a:spcBef>
                          <a:spcPts val="0"/>
                        </a:spcBef>
                        <a:spcAft>
                          <a:spcPts val="0"/>
                        </a:spcAft>
                        <a:buClrTx/>
                        <a:buSzTx/>
                        <a:buFontTx/>
                        <a:buNone/>
                        <a:tabLst/>
                        <a:defRPr/>
                      </a:pPr>
                      <a:endParaRPr lang="en-US" sz="1400" b="1" dirty="0" smtClean="0"/>
                    </a:p>
                  </a:txBody>
                  <a:tcPr marL="179259" marR="89630" marT="44821" marB="35857"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3119565904"/>
                  </a:ext>
                </a:extLst>
              </a:tr>
            </a:tbl>
          </a:graphicData>
        </a:graphic>
      </p:graphicFrame>
      <p:sp>
        <p:nvSpPr>
          <p:cNvPr id="3" name="TextBox 2"/>
          <p:cNvSpPr txBox="1"/>
          <p:nvPr/>
        </p:nvSpPr>
        <p:spPr>
          <a:xfrm>
            <a:off x="118110" y="995899"/>
            <a:ext cx="2291208" cy="289906"/>
          </a:xfrm>
          <a:prstGeom prst="rect">
            <a:avLst/>
          </a:prstGeom>
          <a:solidFill>
            <a:srgbClr val="F5F5F5"/>
          </a:solidFill>
        </p:spPr>
        <p:txBody>
          <a:bodyPr wrap="square" lIns="347372" tIns="45706" rIns="182828" bIns="45706" rtlCol="0">
            <a:spAutoFit/>
          </a:bodyPr>
          <a:lstStyle/>
          <a:p>
            <a:pPr defTabSz="932384">
              <a:lnSpc>
                <a:spcPct val="90000"/>
              </a:lnSpc>
              <a:spcAft>
                <a:spcPts val="600"/>
              </a:spcAft>
            </a:pPr>
            <a:r>
              <a:rPr lang="en-US" sz="1398" b="1" dirty="0">
                <a:gradFill>
                  <a:gsLst>
                    <a:gs pos="0">
                      <a:srgbClr val="505050"/>
                    </a:gs>
                    <a:gs pos="100000">
                      <a:srgbClr val="505050"/>
                    </a:gs>
                  </a:gsLst>
                  <a:lin ang="5400000" scaled="0"/>
                </a:gradFill>
              </a:rPr>
              <a:t>√ = Current </a:t>
            </a:r>
            <a:endParaRPr lang="en-US" sz="1398" dirty="0">
              <a:gradFill>
                <a:gsLst>
                  <a:gs pos="0">
                    <a:srgbClr val="505050"/>
                  </a:gs>
                  <a:gs pos="100000">
                    <a:srgbClr val="505050"/>
                  </a:gs>
                </a:gsLst>
                <a:lin ang="5400000" scaled="0"/>
              </a:gradFill>
            </a:endParaRPr>
          </a:p>
        </p:txBody>
      </p:sp>
      <p:sp>
        <p:nvSpPr>
          <p:cNvPr id="9" name="TextBox 8"/>
          <p:cNvSpPr txBox="1"/>
          <p:nvPr/>
        </p:nvSpPr>
        <p:spPr>
          <a:xfrm>
            <a:off x="2409319" y="995899"/>
            <a:ext cx="9911414" cy="289906"/>
          </a:xfrm>
          <a:prstGeom prst="rect">
            <a:avLst/>
          </a:prstGeom>
          <a:solidFill>
            <a:srgbClr val="F5F5F5"/>
          </a:solidFill>
        </p:spPr>
        <p:txBody>
          <a:bodyPr wrap="square" lIns="182828" tIns="45706" rIns="182828" bIns="45706" rtlCol="0">
            <a:spAutoFit/>
          </a:bodyPr>
          <a:lstStyle/>
          <a:p>
            <a:pPr defTabSz="932384">
              <a:lnSpc>
                <a:spcPct val="90000"/>
              </a:lnSpc>
              <a:spcAft>
                <a:spcPts val="600"/>
              </a:spcAft>
            </a:pPr>
            <a:r>
              <a:rPr lang="en-US" sz="1398" b="1" dirty="0">
                <a:gradFill>
                  <a:gsLst>
                    <a:gs pos="0">
                      <a:schemeClr val="accent1"/>
                    </a:gs>
                    <a:gs pos="100000">
                      <a:schemeClr val="accent1"/>
                    </a:gs>
                  </a:gsLst>
                  <a:lin ang="5400000" scaled="0"/>
                </a:gradFill>
              </a:rPr>
              <a:t>√ = Resource Manager  </a:t>
            </a:r>
            <a:endParaRPr lang="en-US" sz="1398" dirty="0">
              <a:gradFill>
                <a:gsLst>
                  <a:gs pos="0">
                    <a:schemeClr val="accent1"/>
                  </a:gs>
                  <a:gs pos="100000">
                    <a:schemeClr val="accent1"/>
                  </a:gs>
                </a:gsLst>
                <a:lin ang="5400000" scaled="0"/>
              </a:gradFill>
            </a:endParaRPr>
          </a:p>
        </p:txBody>
      </p:sp>
    </p:spTree>
    <p:extLst>
      <p:ext uri="{BB962C8B-B14F-4D97-AF65-F5344CB8AC3E}">
        <p14:creationId xmlns:p14="http://schemas.microsoft.com/office/powerpoint/2010/main" val="70907577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47663" y="3781139"/>
            <a:ext cx="7083651" cy="2590632"/>
          </a:xfrm>
        </p:spPr>
        <p:txBody>
          <a:bodyPr>
            <a:noAutofit/>
          </a:bodyPr>
          <a:lstStyle/>
          <a:p>
            <a:r>
              <a:rPr lang="en-US" dirty="0"/>
              <a:t>Infrastructure as Code with </a:t>
            </a:r>
            <a:br>
              <a:rPr lang="en-US" dirty="0"/>
            </a:br>
            <a:r>
              <a:rPr lang="en-US" dirty="0"/>
              <a:t>Azure Resource Manager </a:t>
            </a:r>
            <a:r>
              <a:rPr lang="en-US" dirty="0" smtClean="0"/>
              <a:t/>
            </a:r>
            <a:br>
              <a:rPr lang="en-US" dirty="0" smtClean="0"/>
            </a:br>
            <a:r>
              <a:rPr lang="en-US" dirty="0" smtClean="0"/>
              <a:t>Deployment </a:t>
            </a:r>
            <a:r>
              <a:rPr lang="en-US" dirty="0"/>
              <a:t>Templates</a:t>
            </a:r>
          </a:p>
        </p:txBody>
      </p:sp>
    </p:spTree>
    <p:extLst>
      <p:ext uri="{BB962C8B-B14F-4D97-AF65-F5344CB8AC3E}">
        <p14:creationId xmlns:p14="http://schemas.microsoft.com/office/powerpoint/2010/main" val="3394265089"/>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evelopment"/>
          <p:cNvSpPr/>
          <p:nvPr/>
        </p:nvSpPr>
        <p:spPr bwMode="auto">
          <a:xfrm>
            <a:off x="4304568" y="1599422"/>
            <a:ext cx="4153315" cy="1953489"/>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r>
              <a:rPr lang="en-US" sz="1598" dirty="0">
                <a:gradFill>
                  <a:gsLst>
                    <a:gs pos="0">
                      <a:srgbClr val="FFFFFF"/>
                    </a:gs>
                    <a:gs pos="100000">
                      <a:srgbClr val="FFFFFF"/>
                    </a:gs>
                  </a:gsLst>
                  <a:lin ang="5400000" scaled="0"/>
                </a:gradFill>
                <a:ea typeface="Segoe UI" pitchFamily="34" charset="0"/>
                <a:cs typeface="Segoe UI" pitchFamily="34" charset="0"/>
              </a:rPr>
              <a:t>Application Environment</a:t>
            </a:r>
          </a:p>
        </p:txBody>
      </p:sp>
      <p:cxnSp>
        <p:nvCxnSpPr>
          <p:cNvPr id="92" name="Straight Connector 91"/>
          <p:cNvCxnSpPr/>
          <p:nvPr/>
        </p:nvCxnSpPr>
        <p:spPr>
          <a:xfrm>
            <a:off x="5491824" y="2580420"/>
            <a:ext cx="2503348" cy="31778"/>
          </a:xfrm>
          <a:prstGeom prst="line">
            <a:avLst/>
          </a:prstGeom>
          <a:ln w="3810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auto">
          <a:xfrm>
            <a:off x="5537544" y="2347360"/>
            <a:ext cx="560522" cy="41853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Rectangle 123"/>
          <p:cNvSpPr/>
          <p:nvPr/>
        </p:nvSpPr>
        <p:spPr bwMode="auto">
          <a:xfrm>
            <a:off x="6522763" y="2347360"/>
            <a:ext cx="560522" cy="41853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p:cNvSpPr/>
          <p:nvPr/>
        </p:nvSpPr>
        <p:spPr bwMode="auto">
          <a:xfrm>
            <a:off x="7508623" y="2343858"/>
            <a:ext cx="560522" cy="418537"/>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8" name="Group 97"/>
          <p:cNvGrpSpPr/>
          <p:nvPr/>
        </p:nvGrpSpPr>
        <p:grpSpPr>
          <a:xfrm>
            <a:off x="5992128" y="4139875"/>
            <a:ext cx="737454" cy="779743"/>
            <a:chOff x="8968422" y="1945240"/>
            <a:chExt cx="972643" cy="1028418"/>
          </a:xfrm>
        </p:grpSpPr>
        <p:grpSp>
          <p:nvGrpSpPr>
            <p:cNvPr id="80" name="Group 79"/>
            <p:cNvGrpSpPr/>
            <p:nvPr/>
          </p:nvGrpSpPr>
          <p:grpSpPr>
            <a:xfrm>
              <a:off x="8968422" y="2142553"/>
              <a:ext cx="318232" cy="696493"/>
              <a:chOff x="9458597" y="2993206"/>
              <a:chExt cx="291678" cy="638376"/>
            </a:xfrm>
          </p:grpSpPr>
          <p:sp>
            <p:nvSpPr>
              <p:cNvPr id="86" name="Oval 85"/>
              <p:cNvSpPr/>
              <p:nvPr/>
            </p:nvSpPr>
            <p:spPr bwMode="auto">
              <a:xfrm>
                <a:off x="9497057" y="2993206"/>
                <a:ext cx="195809" cy="195809"/>
              </a:xfrm>
              <a:prstGeom prst="ellipse">
                <a:avLst/>
              </a:pr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Freeform 86"/>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1" name="Group 80"/>
            <p:cNvGrpSpPr/>
            <p:nvPr/>
          </p:nvGrpSpPr>
          <p:grpSpPr>
            <a:xfrm>
              <a:off x="9622833" y="2142553"/>
              <a:ext cx="318232" cy="696493"/>
              <a:chOff x="9458597" y="2993206"/>
              <a:chExt cx="291678" cy="638376"/>
            </a:xfrm>
          </p:grpSpPr>
          <p:sp>
            <p:nvSpPr>
              <p:cNvPr id="84" name="Oval 83"/>
              <p:cNvSpPr/>
              <p:nvPr/>
            </p:nvSpPr>
            <p:spPr bwMode="auto">
              <a:xfrm>
                <a:off x="9497057" y="2993206"/>
                <a:ext cx="195809" cy="195809"/>
              </a:xfrm>
              <a:prstGeom prst="ellipse">
                <a:avLst/>
              </a:pr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Freeform 84"/>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82" name="Freeform 81"/>
            <p:cNvSpPr/>
            <p:nvPr/>
          </p:nvSpPr>
          <p:spPr bwMode="auto">
            <a:xfrm>
              <a:off x="9192270" y="2277165"/>
              <a:ext cx="491910" cy="696493"/>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bg2">
                <a:lumMod val="50000"/>
              </a:schemeClr>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Oval 82"/>
            <p:cNvSpPr/>
            <p:nvPr/>
          </p:nvSpPr>
          <p:spPr bwMode="auto">
            <a:xfrm>
              <a:off x="9257133" y="1945240"/>
              <a:ext cx="330228" cy="330228"/>
            </a:xfrm>
            <a:prstGeom prst="ellipse">
              <a:avLst/>
            </a:prstGeom>
            <a:solidFill>
              <a:schemeClr val="bg2">
                <a:lumMod val="50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9" name="Group 98"/>
          <p:cNvGrpSpPr/>
          <p:nvPr/>
        </p:nvGrpSpPr>
        <p:grpSpPr>
          <a:xfrm>
            <a:off x="6861240" y="4073556"/>
            <a:ext cx="926567" cy="979699"/>
            <a:chOff x="8968422" y="1945240"/>
            <a:chExt cx="972643" cy="1028418"/>
          </a:xfrm>
        </p:grpSpPr>
        <p:grpSp>
          <p:nvGrpSpPr>
            <p:cNvPr id="100" name="Group 99"/>
            <p:cNvGrpSpPr/>
            <p:nvPr/>
          </p:nvGrpSpPr>
          <p:grpSpPr>
            <a:xfrm>
              <a:off x="8968422" y="2142553"/>
              <a:ext cx="318232" cy="696493"/>
              <a:chOff x="9458597" y="2993206"/>
              <a:chExt cx="291678" cy="638376"/>
            </a:xfrm>
          </p:grpSpPr>
          <p:sp>
            <p:nvSpPr>
              <p:cNvPr id="106" name="Oval 105"/>
              <p:cNvSpPr/>
              <p:nvPr/>
            </p:nvSpPr>
            <p:spPr bwMode="auto">
              <a:xfrm>
                <a:off x="9497057" y="2993206"/>
                <a:ext cx="195809" cy="195809"/>
              </a:xfrm>
              <a:prstGeom prst="ellipse">
                <a:avLst/>
              </a:pr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106"/>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1" name="Group 100"/>
            <p:cNvGrpSpPr/>
            <p:nvPr/>
          </p:nvGrpSpPr>
          <p:grpSpPr>
            <a:xfrm>
              <a:off x="9622833" y="2142553"/>
              <a:ext cx="318232" cy="696493"/>
              <a:chOff x="9458597" y="2993206"/>
              <a:chExt cx="291678" cy="638376"/>
            </a:xfrm>
          </p:grpSpPr>
          <p:sp>
            <p:nvSpPr>
              <p:cNvPr id="104" name="Oval 103"/>
              <p:cNvSpPr/>
              <p:nvPr/>
            </p:nvSpPr>
            <p:spPr bwMode="auto">
              <a:xfrm>
                <a:off x="9497057" y="2993206"/>
                <a:ext cx="195809" cy="195809"/>
              </a:xfrm>
              <a:prstGeom prst="ellipse">
                <a:avLst/>
              </a:pr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Freeform 104"/>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2" name="Freeform 101"/>
            <p:cNvSpPr/>
            <p:nvPr/>
          </p:nvSpPr>
          <p:spPr bwMode="auto">
            <a:xfrm>
              <a:off x="9192270" y="2277165"/>
              <a:ext cx="491910" cy="696493"/>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bg2">
                <a:lumMod val="50000"/>
              </a:schemeClr>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Oval 102"/>
            <p:cNvSpPr/>
            <p:nvPr/>
          </p:nvSpPr>
          <p:spPr bwMode="auto">
            <a:xfrm>
              <a:off x="9257133" y="1945240"/>
              <a:ext cx="330228" cy="330228"/>
            </a:xfrm>
            <a:prstGeom prst="ellipse">
              <a:avLst/>
            </a:prstGeom>
            <a:solidFill>
              <a:schemeClr val="bg2">
                <a:lumMod val="50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8" name="Group 107"/>
          <p:cNvGrpSpPr/>
          <p:nvPr/>
        </p:nvGrpSpPr>
        <p:grpSpPr>
          <a:xfrm>
            <a:off x="4918324" y="4073876"/>
            <a:ext cx="920339" cy="973115"/>
            <a:chOff x="8968422" y="1945240"/>
            <a:chExt cx="972643" cy="1028418"/>
          </a:xfrm>
        </p:grpSpPr>
        <p:grpSp>
          <p:nvGrpSpPr>
            <p:cNvPr id="109" name="Group 108"/>
            <p:cNvGrpSpPr/>
            <p:nvPr/>
          </p:nvGrpSpPr>
          <p:grpSpPr>
            <a:xfrm>
              <a:off x="8968422" y="2142553"/>
              <a:ext cx="318232" cy="696493"/>
              <a:chOff x="9458597" y="2993206"/>
              <a:chExt cx="291678" cy="638376"/>
            </a:xfrm>
          </p:grpSpPr>
          <p:sp>
            <p:nvSpPr>
              <p:cNvPr id="115" name="Oval 114"/>
              <p:cNvSpPr/>
              <p:nvPr/>
            </p:nvSpPr>
            <p:spPr bwMode="auto">
              <a:xfrm>
                <a:off x="9497057" y="2993206"/>
                <a:ext cx="195809" cy="195809"/>
              </a:xfrm>
              <a:prstGeom prst="ellipse">
                <a:avLst/>
              </a:pr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115"/>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0" name="Group 109"/>
            <p:cNvGrpSpPr/>
            <p:nvPr/>
          </p:nvGrpSpPr>
          <p:grpSpPr>
            <a:xfrm>
              <a:off x="9622833" y="2142553"/>
              <a:ext cx="318232" cy="696493"/>
              <a:chOff x="9458597" y="2993206"/>
              <a:chExt cx="291678" cy="638376"/>
            </a:xfrm>
          </p:grpSpPr>
          <p:sp>
            <p:nvSpPr>
              <p:cNvPr id="113" name="Oval 112"/>
              <p:cNvSpPr/>
              <p:nvPr/>
            </p:nvSpPr>
            <p:spPr bwMode="auto">
              <a:xfrm>
                <a:off x="9497057" y="2993206"/>
                <a:ext cx="195809" cy="195809"/>
              </a:xfrm>
              <a:prstGeom prst="ellipse">
                <a:avLst/>
              </a:pr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Freeform 113"/>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1" name="Freeform 110"/>
            <p:cNvSpPr/>
            <p:nvPr/>
          </p:nvSpPr>
          <p:spPr bwMode="auto">
            <a:xfrm>
              <a:off x="9192270" y="2277165"/>
              <a:ext cx="491910" cy="696493"/>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bg2">
                <a:lumMod val="50000"/>
              </a:schemeClr>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p:cNvSpPr/>
            <p:nvPr/>
          </p:nvSpPr>
          <p:spPr bwMode="auto">
            <a:xfrm>
              <a:off x="9257133" y="1945240"/>
              <a:ext cx="330228" cy="330228"/>
            </a:xfrm>
            <a:prstGeom prst="ellipse">
              <a:avLst/>
            </a:prstGeom>
            <a:solidFill>
              <a:schemeClr val="bg2">
                <a:lumMod val="50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p:cNvSpPr>
            <a:spLocks noGrp="1"/>
          </p:cNvSpPr>
          <p:nvPr>
            <p:ph type="title"/>
          </p:nvPr>
        </p:nvSpPr>
        <p:spPr/>
        <p:txBody>
          <a:bodyPr/>
          <a:lstStyle/>
          <a:p>
            <a:r>
              <a:rPr lang="en-US" dirty="0">
                <a:gradFill>
                  <a:gsLst>
                    <a:gs pos="0">
                      <a:schemeClr val="tx2"/>
                    </a:gs>
                    <a:gs pos="100000">
                      <a:schemeClr val="tx2"/>
                    </a:gs>
                  </a:gsLst>
                  <a:lin ang="5400000" scaled="0"/>
                </a:gradFill>
              </a:rPr>
              <a:t>Load Testing and Auto Scale </a:t>
            </a:r>
            <a:endParaRPr lang="en-ZA" dirty="0">
              <a:gradFill>
                <a:gsLst>
                  <a:gs pos="0">
                    <a:schemeClr val="tx2"/>
                  </a:gs>
                  <a:gs pos="100000">
                    <a:schemeClr val="tx2"/>
                  </a:gs>
                </a:gsLst>
                <a:lin ang="5400000" scaled="0"/>
              </a:gradFill>
            </a:endParaRPr>
          </a:p>
        </p:txBody>
      </p:sp>
      <p:cxnSp>
        <p:nvCxnSpPr>
          <p:cNvPr id="4" name="Straight Connector"/>
          <p:cNvCxnSpPr/>
          <p:nvPr/>
        </p:nvCxnSpPr>
        <p:spPr>
          <a:xfrm>
            <a:off x="1813890" y="3846188"/>
            <a:ext cx="0" cy="1335024"/>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Browser"/>
          <p:cNvGrpSpPr/>
          <p:nvPr/>
        </p:nvGrpSpPr>
        <p:grpSpPr>
          <a:xfrm>
            <a:off x="978730" y="2482231"/>
            <a:ext cx="1803292" cy="1285837"/>
            <a:chOff x="9455184" y="2490506"/>
            <a:chExt cx="2276145" cy="1623003"/>
          </a:xfrm>
        </p:grpSpPr>
        <p:sp>
          <p:nvSpPr>
            <p:cNvPr id="6" name="Rounded Rectangle 5"/>
            <p:cNvSpPr/>
            <p:nvPr/>
          </p:nvSpPr>
          <p:spPr bwMode="auto">
            <a:xfrm>
              <a:off x="9455184" y="2490506"/>
              <a:ext cx="2276145" cy="1623003"/>
            </a:xfrm>
            <a:prstGeom prst="roundRect">
              <a:avLst>
                <a:gd name="adj" fmla="val 280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9530266" y="2811305"/>
              <a:ext cx="2125980" cy="12420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9794501" y="2555249"/>
              <a:ext cx="1861745" cy="21559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p:cNvGrpSpPr/>
            <p:nvPr/>
          </p:nvGrpSpPr>
          <p:grpSpPr>
            <a:xfrm>
              <a:off x="9523399" y="2555249"/>
              <a:ext cx="222007" cy="222007"/>
              <a:chOff x="10333038" y="4489450"/>
              <a:chExt cx="326521" cy="326521"/>
            </a:xfrm>
          </p:grpSpPr>
          <p:sp>
            <p:nvSpPr>
              <p:cNvPr id="10" name="Oval 9"/>
              <p:cNvSpPr/>
              <p:nvPr/>
            </p:nvSpPr>
            <p:spPr bwMode="auto">
              <a:xfrm>
                <a:off x="10333038" y="4489450"/>
                <a:ext cx="326521" cy="32652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79"/>
              <p:cNvSpPr>
                <a:spLocks/>
              </p:cNvSpPr>
              <p:nvPr/>
            </p:nvSpPr>
            <p:spPr bwMode="auto">
              <a:xfrm>
                <a:off x="10392317" y="4576510"/>
                <a:ext cx="207963" cy="152400"/>
              </a:xfrm>
              <a:custGeom>
                <a:avLst/>
                <a:gdLst>
                  <a:gd name="T0" fmla="*/ 45 w 131"/>
                  <a:gd name="T1" fmla="*/ 60 h 96"/>
                  <a:gd name="T2" fmla="*/ 83 w 131"/>
                  <a:gd name="T3" fmla="*/ 96 h 96"/>
                  <a:gd name="T4" fmla="*/ 51 w 131"/>
                  <a:gd name="T5" fmla="*/ 96 h 96"/>
                  <a:gd name="T6" fmla="*/ 0 w 131"/>
                  <a:gd name="T7" fmla="*/ 47 h 96"/>
                  <a:gd name="T8" fmla="*/ 51 w 131"/>
                  <a:gd name="T9" fmla="*/ 0 h 96"/>
                  <a:gd name="T10" fmla="*/ 83 w 131"/>
                  <a:gd name="T11" fmla="*/ 0 h 96"/>
                  <a:gd name="T12" fmla="*/ 45 w 131"/>
                  <a:gd name="T13" fmla="*/ 35 h 96"/>
                  <a:gd name="T14" fmla="*/ 131 w 131"/>
                  <a:gd name="T15" fmla="*/ 35 h 96"/>
                  <a:gd name="T16" fmla="*/ 131 w 131"/>
                  <a:gd name="T17" fmla="*/ 60 h 96"/>
                  <a:gd name="T18" fmla="*/ 45 w 131"/>
                  <a:gd name="T19"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45" y="60"/>
                    </a:moveTo>
                    <a:lnTo>
                      <a:pt x="83" y="96"/>
                    </a:lnTo>
                    <a:lnTo>
                      <a:pt x="51" y="96"/>
                    </a:lnTo>
                    <a:lnTo>
                      <a:pt x="0" y="47"/>
                    </a:lnTo>
                    <a:lnTo>
                      <a:pt x="51" y="0"/>
                    </a:lnTo>
                    <a:lnTo>
                      <a:pt x="83" y="0"/>
                    </a:lnTo>
                    <a:lnTo>
                      <a:pt x="45" y="35"/>
                    </a:lnTo>
                    <a:lnTo>
                      <a:pt x="131" y="35"/>
                    </a:lnTo>
                    <a:lnTo>
                      <a:pt x="131" y="60"/>
                    </a:lnTo>
                    <a:lnTo>
                      <a:pt x="45" y="60"/>
                    </a:lnTo>
                    <a:close/>
                  </a:path>
                </a:pathLst>
              </a:custGeom>
              <a:solidFill>
                <a:schemeClr val="accent1"/>
              </a:solidFill>
              <a:ln w="9525">
                <a:noFill/>
                <a:round/>
                <a:headEnd/>
                <a:tailEnd/>
              </a:ln>
              <a:extLst/>
            </p:spPr>
            <p:txBody>
              <a:bodyPr vert="horz" wrap="square" lIns="91414" tIns="45706" rIns="91414" bIns="45706" numCol="1" anchor="t" anchorCtr="0" compatLnSpc="1">
                <a:prstTxWarp prst="textNoShape">
                  <a:avLst/>
                </a:prstTxWarp>
              </a:bodyPr>
              <a:lstStyle/>
              <a:p>
                <a:pPr defTabSz="1218519"/>
                <a:endParaRPr lang="en-US" sz="2400">
                  <a:solidFill>
                    <a:prstClr val="black"/>
                  </a:solidFill>
                </a:endParaRPr>
              </a:p>
            </p:txBody>
          </p:sp>
        </p:grpSp>
      </p:grpSp>
      <p:sp>
        <p:nvSpPr>
          <p:cNvPr id="59" name="Rectangle 155"/>
          <p:cNvSpPr>
            <a:spLocks noChangeArrowheads="1"/>
          </p:cNvSpPr>
          <p:nvPr/>
        </p:nvSpPr>
        <p:spPr bwMode="auto">
          <a:xfrm>
            <a:off x="1830002" y="5371431"/>
            <a:ext cx="1487271" cy="1015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sp>
        <p:nvSpPr>
          <p:cNvPr id="60" name="Freeform 147"/>
          <p:cNvSpPr>
            <a:spLocks/>
          </p:cNvSpPr>
          <p:nvPr/>
        </p:nvSpPr>
        <p:spPr bwMode="auto">
          <a:xfrm>
            <a:off x="1212792" y="5404793"/>
            <a:ext cx="256867" cy="999372"/>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grpSp>
        <p:nvGrpSpPr>
          <p:cNvPr id="61" name="Group 60"/>
          <p:cNvGrpSpPr/>
          <p:nvPr/>
        </p:nvGrpSpPr>
        <p:grpSpPr>
          <a:xfrm>
            <a:off x="1389388" y="5285432"/>
            <a:ext cx="1939543" cy="1118733"/>
            <a:chOff x="511109" y="5814543"/>
            <a:chExt cx="1041729" cy="600871"/>
          </a:xfrm>
        </p:grpSpPr>
        <p:sp>
          <p:nvSpPr>
            <p:cNvPr id="62" name="Rectangle 154"/>
            <p:cNvSpPr>
              <a:spLocks noChangeArrowheads="1"/>
            </p:cNvSpPr>
            <p:nvPr/>
          </p:nvSpPr>
          <p:spPr bwMode="auto">
            <a:xfrm>
              <a:off x="635204" y="5814543"/>
              <a:ext cx="808238" cy="551887"/>
            </a:xfrm>
            <a:prstGeom prst="rect">
              <a:avLst/>
            </a:prstGeom>
            <a:solidFill>
              <a:schemeClr val="bg2">
                <a:lumMod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sp>
          <p:nvSpPr>
            <p:cNvPr id="63" name="Rectangle 156"/>
            <p:cNvSpPr>
              <a:spLocks noChangeArrowheads="1"/>
            </p:cNvSpPr>
            <p:nvPr/>
          </p:nvSpPr>
          <p:spPr bwMode="auto">
            <a:xfrm>
              <a:off x="663778" y="5849648"/>
              <a:ext cx="751090" cy="481677"/>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sp>
          <p:nvSpPr>
            <p:cNvPr id="64"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chemeClr val="bg2">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grpSp>
      <p:pic>
        <p:nvPicPr>
          <p:cNvPr id="9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463571" y="2283272"/>
            <a:ext cx="702968" cy="69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 name="Oval 116"/>
          <p:cNvSpPr/>
          <p:nvPr/>
        </p:nvSpPr>
        <p:spPr bwMode="auto">
          <a:xfrm>
            <a:off x="5852579" y="2654482"/>
            <a:ext cx="375497" cy="375497"/>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X</a:t>
            </a:r>
          </a:p>
        </p:txBody>
      </p:sp>
      <p:pic>
        <p:nvPicPr>
          <p:cNvPr id="11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451540" y="2273845"/>
            <a:ext cx="702968" cy="69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439509" y="2273845"/>
            <a:ext cx="702968" cy="69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3" name="Group 122"/>
          <p:cNvGrpSpPr/>
          <p:nvPr/>
        </p:nvGrpSpPr>
        <p:grpSpPr>
          <a:xfrm>
            <a:off x="7927701" y="2654482"/>
            <a:ext cx="375497" cy="375497"/>
            <a:chOff x="10333038" y="2654362"/>
            <a:chExt cx="375551" cy="375551"/>
          </a:xfrm>
        </p:grpSpPr>
        <p:sp>
          <p:nvSpPr>
            <p:cNvPr id="121" name="Oval 120"/>
            <p:cNvSpPr/>
            <p:nvPr/>
          </p:nvSpPr>
          <p:spPr bwMode="auto">
            <a:xfrm>
              <a:off x="10333038" y="2654362"/>
              <a:ext cx="375551" cy="375551"/>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22" name="Freeform 26"/>
            <p:cNvSpPr>
              <a:spLocks/>
            </p:cNvSpPr>
            <p:nvPr/>
          </p:nvSpPr>
          <p:spPr bwMode="auto">
            <a:xfrm>
              <a:off x="10400520" y="2735655"/>
              <a:ext cx="240587" cy="212965"/>
            </a:xfrm>
            <a:custGeom>
              <a:avLst/>
              <a:gdLst>
                <a:gd name="T0" fmla="*/ 1202 w 1202"/>
                <a:gd name="T1" fmla="*/ 175 h 1064"/>
                <a:gd name="T2" fmla="*/ 975 w 1202"/>
                <a:gd name="T3" fmla="*/ 0 h 1064"/>
                <a:gd name="T4" fmla="*/ 458 w 1202"/>
                <a:gd name="T5" fmla="*/ 676 h 1064"/>
                <a:gd name="T6" fmla="*/ 163 w 1202"/>
                <a:gd name="T7" fmla="*/ 449 h 1064"/>
                <a:gd name="T8" fmla="*/ 0 w 1202"/>
                <a:gd name="T9" fmla="*/ 662 h 1064"/>
                <a:gd name="T10" fmla="*/ 522 w 1202"/>
                <a:gd name="T11" fmla="*/ 1064 h 1064"/>
                <a:gd name="T12" fmla="*/ 685 w 1202"/>
                <a:gd name="T13" fmla="*/ 851 h 1064"/>
                <a:gd name="T14" fmla="*/ 685 w 1202"/>
                <a:gd name="T15" fmla="*/ 851 h 1064"/>
                <a:gd name="T16" fmla="*/ 1202 w 1202"/>
                <a:gd name="T17" fmla="*/ 17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2" h="1064">
                  <a:moveTo>
                    <a:pt x="1202" y="175"/>
                  </a:moveTo>
                  <a:lnTo>
                    <a:pt x="975" y="0"/>
                  </a:lnTo>
                  <a:lnTo>
                    <a:pt x="458" y="676"/>
                  </a:lnTo>
                  <a:lnTo>
                    <a:pt x="163" y="449"/>
                  </a:lnTo>
                  <a:lnTo>
                    <a:pt x="0" y="662"/>
                  </a:lnTo>
                  <a:lnTo>
                    <a:pt x="522" y="1064"/>
                  </a:lnTo>
                  <a:lnTo>
                    <a:pt x="685" y="851"/>
                  </a:lnTo>
                  <a:lnTo>
                    <a:pt x="685" y="851"/>
                  </a:lnTo>
                  <a:lnTo>
                    <a:pt x="1202" y="175"/>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009"/>
              <a:endParaRPr lang="en-US" sz="1700">
                <a:solidFill>
                  <a:srgbClr val="000000"/>
                </a:solidFill>
              </a:endParaRPr>
            </a:p>
          </p:txBody>
        </p:sp>
      </p:grpSp>
      <p:grpSp>
        <p:nvGrpSpPr>
          <p:cNvPr id="125" name="Group 124"/>
          <p:cNvGrpSpPr/>
          <p:nvPr/>
        </p:nvGrpSpPr>
        <p:grpSpPr>
          <a:xfrm>
            <a:off x="6945027" y="2654482"/>
            <a:ext cx="375497" cy="375497"/>
            <a:chOff x="10333038" y="2654362"/>
            <a:chExt cx="375551" cy="375551"/>
          </a:xfrm>
        </p:grpSpPr>
        <p:sp>
          <p:nvSpPr>
            <p:cNvPr id="126" name="Oval 125"/>
            <p:cNvSpPr/>
            <p:nvPr/>
          </p:nvSpPr>
          <p:spPr bwMode="auto">
            <a:xfrm>
              <a:off x="10333038" y="2654362"/>
              <a:ext cx="375551" cy="375551"/>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27" name="Freeform 26"/>
            <p:cNvSpPr>
              <a:spLocks/>
            </p:cNvSpPr>
            <p:nvPr/>
          </p:nvSpPr>
          <p:spPr bwMode="auto">
            <a:xfrm>
              <a:off x="10400520" y="2735655"/>
              <a:ext cx="240587" cy="212965"/>
            </a:xfrm>
            <a:custGeom>
              <a:avLst/>
              <a:gdLst>
                <a:gd name="T0" fmla="*/ 1202 w 1202"/>
                <a:gd name="T1" fmla="*/ 175 h 1064"/>
                <a:gd name="T2" fmla="*/ 975 w 1202"/>
                <a:gd name="T3" fmla="*/ 0 h 1064"/>
                <a:gd name="T4" fmla="*/ 458 w 1202"/>
                <a:gd name="T5" fmla="*/ 676 h 1064"/>
                <a:gd name="T6" fmla="*/ 163 w 1202"/>
                <a:gd name="T7" fmla="*/ 449 h 1064"/>
                <a:gd name="T8" fmla="*/ 0 w 1202"/>
                <a:gd name="T9" fmla="*/ 662 h 1064"/>
                <a:gd name="T10" fmla="*/ 522 w 1202"/>
                <a:gd name="T11" fmla="*/ 1064 h 1064"/>
                <a:gd name="T12" fmla="*/ 685 w 1202"/>
                <a:gd name="T13" fmla="*/ 851 h 1064"/>
                <a:gd name="T14" fmla="*/ 685 w 1202"/>
                <a:gd name="T15" fmla="*/ 851 h 1064"/>
                <a:gd name="T16" fmla="*/ 1202 w 1202"/>
                <a:gd name="T17" fmla="*/ 17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2" h="1064">
                  <a:moveTo>
                    <a:pt x="1202" y="175"/>
                  </a:moveTo>
                  <a:lnTo>
                    <a:pt x="975" y="0"/>
                  </a:lnTo>
                  <a:lnTo>
                    <a:pt x="458" y="676"/>
                  </a:lnTo>
                  <a:lnTo>
                    <a:pt x="163" y="449"/>
                  </a:lnTo>
                  <a:lnTo>
                    <a:pt x="0" y="662"/>
                  </a:lnTo>
                  <a:lnTo>
                    <a:pt x="522" y="1064"/>
                  </a:lnTo>
                  <a:lnTo>
                    <a:pt x="685" y="851"/>
                  </a:lnTo>
                  <a:lnTo>
                    <a:pt x="685" y="851"/>
                  </a:lnTo>
                  <a:lnTo>
                    <a:pt x="1202" y="175"/>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009"/>
              <a:endParaRPr lang="en-US" sz="1700">
                <a:solidFill>
                  <a:srgbClr val="000000"/>
                </a:solidFill>
              </a:endParaRPr>
            </a:p>
          </p:txBody>
        </p:sp>
      </p:grpSp>
      <p:grpSp>
        <p:nvGrpSpPr>
          <p:cNvPr id="128" name="Group 127"/>
          <p:cNvGrpSpPr/>
          <p:nvPr/>
        </p:nvGrpSpPr>
        <p:grpSpPr>
          <a:xfrm>
            <a:off x="5852579" y="2654482"/>
            <a:ext cx="375497" cy="375497"/>
            <a:chOff x="10333038" y="2654362"/>
            <a:chExt cx="375551" cy="375551"/>
          </a:xfrm>
        </p:grpSpPr>
        <p:sp>
          <p:nvSpPr>
            <p:cNvPr id="129" name="Oval 128"/>
            <p:cNvSpPr/>
            <p:nvPr/>
          </p:nvSpPr>
          <p:spPr bwMode="auto">
            <a:xfrm>
              <a:off x="10333038" y="2654362"/>
              <a:ext cx="375551" cy="375551"/>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30" name="Freeform 26"/>
            <p:cNvSpPr>
              <a:spLocks/>
            </p:cNvSpPr>
            <p:nvPr/>
          </p:nvSpPr>
          <p:spPr bwMode="auto">
            <a:xfrm>
              <a:off x="10400520" y="2735655"/>
              <a:ext cx="240587" cy="212965"/>
            </a:xfrm>
            <a:custGeom>
              <a:avLst/>
              <a:gdLst>
                <a:gd name="T0" fmla="*/ 1202 w 1202"/>
                <a:gd name="T1" fmla="*/ 175 h 1064"/>
                <a:gd name="T2" fmla="*/ 975 w 1202"/>
                <a:gd name="T3" fmla="*/ 0 h 1064"/>
                <a:gd name="T4" fmla="*/ 458 w 1202"/>
                <a:gd name="T5" fmla="*/ 676 h 1064"/>
                <a:gd name="T6" fmla="*/ 163 w 1202"/>
                <a:gd name="T7" fmla="*/ 449 h 1064"/>
                <a:gd name="T8" fmla="*/ 0 w 1202"/>
                <a:gd name="T9" fmla="*/ 662 h 1064"/>
                <a:gd name="T10" fmla="*/ 522 w 1202"/>
                <a:gd name="T11" fmla="*/ 1064 h 1064"/>
                <a:gd name="T12" fmla="*/ 685 w 1202"/>
                <a:gd name="T13" fmla="*/ 851 h 1064"/>
                <a:gd name="T14" fmla="*/ 685 w 1202"/>
                <a:gd name="T15" fmla="*/ 851 h 1064"/>
                <a:gd name="T16" fmla="*/ 1202 w 1202"/>
                <a:gd name="T17" fmla="*/ 17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2" h="1064">
                  <a:moveTo>
                    <a:pt x="1202" y="175"/>
                  </a:moveTo>
                  <a:lnTo>
                    <a:pt x="975" y="0"/>
                  </a:lnTo>
                  <a:lnTo>
                    <a:pt x="458" y="676"/>
                  </a:lnTo>
                  <a:lnTo>
                    <a:pt x="163" y="449"/>
                  </a:lnTo>
                  <a:lnTo>
                    <a:pt x="0" y="662"/>
                  </a:lnTo>
                  <a:lnTo>
                    <a:pt x="522" y="1064"/>
                  </a:lnTo>
                  <a:lnTo>
                    <a:pt x="685" y="851"/>
                  </a:lnTo>
                  <a:lnTo>
                    <a:pt x="685" y="851"/>
                  </a:lnTo>
                  <a:lnTo>
                    <a:pt x="1202" y="175"/>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009"/>
              <a:endParaRPr lang="en-US" sz="1700">
                <a:solidFill>
                  <a:srgbClr val="000000"/>
                </a:solidFill>
              </a:endParaRPr>
            </a:p>
          </p:txBody>
        </p:sp>
      </p:grpSp>
      <p:sp>
        <p:nvSpPr>
          <p:cNvPr id="147" name="Text Value"/>
          <p:cNvSpPr txBox="1"/>
          <p:nvPr/>
        </p:nvSpPr>
        <p:spPr>
          <a:xfrm>
            <a:off x="8648259" y="1697317"/>
            <a:ext cx="3929939" cy="2561503"/>
          </a:xfrm>
          <a:prstGeom prst="rect">
            <a:avLst/>
          </a:prstGeom>
          <a:noFill/>
        </p:spPr>
        <p:txBody>
          <a:bodyPr wrap="none" lIns="182828" tIns="146262" rIns="182828" bIns="146262" rtlCol="0">
            <a:spAutoFit/>
          </a:bodyPr>
          <a:lstStyle/>
          <a:p>
            <a:pPr defTabSz="932384">
              <a:lnSpc>
                <a:spcPct val="90000"/>
              </a:lnSpc>
              <a:spcAft>
                <a:spcPts val="1198"/>
              </a:spcAft>
              <a:buSzPct val="90000"/>
            </a:pPr>
            <a:r>
              <a:rPr lang="en-US" sz="3598" dirty="0">
                <a:gradFill>
                  <a:gsLst>
                    <a:gs pos="0">
                      <a:schemeClr val="accent1"/>
                    </a:gs>
                    <a:gs pos="100000">
                      <a:schemeClr val="accent1"/>
                    </a:gs>
                  </a:gsLst>
                  <a:lin ang="5400000" scaled="0"/>
                </a:gradFill>
                <a:latin typeface="Segoe UI Light"/>
              </a:rPr>
              <a:t>Value</a:t>
            </a:r>
          </a:p>
          <a:p>
            <a:pPr marL="290401" indent="-290401" defTabSz="932384">
              <a:lnSpc>
                <a:spcPct val="90000"/>
              </a:lnSpc>
              <a:spcAft>
                <a:spcPts val="1198"/>
              </a:spcAft>
              <a:buSzPct val="90000"/>
              <a:buFont typeface="Arial" panose="020B0604020202020204" pitchFamily="34" charset="0"/>
              <a:buChar char="•"/>
            </a:pPr>
            <a:r>
              <a:rPr lang="en-US" sz="2000" dirty="0">
                <a:gradFill>
                  <a:gsLst>
                    <a:gs pos="0">
                      <a:schemeClr val="tx1"/>
                    </a:gs>
                    <a:gs pos="100000">
                      <a:schemeClr val="tx1"/>
                    </a:gs>
                  </a:gsLst>
                  <a:lin ang="5400000" scaled="0"/>
                </a:gradFill>
                <a:latin typeface="Segoe UI Light"/>
              </a:rPr>
              <a:t>Improve deployment quality</a:t>
            </a:r>
          </a:p>
          <a:p>
            <a:pPr marL="290401" indent="-290401" defTabSz="932384">
              <a:lnSpc>
                <a:spcPct val="90000"/>
              </a:lnSpc>
              <a:spcAft>
                <a:spcPts val="1198"/>
              </a:spcAft>
              <a:buSzPct val="90000"/>
              <a:buFont typeface="Arial" panose="020B0604020202020204" pitchFamily="34" charset="0"/>
              <a:buChar char="•"/>
            </a:pPr>
            <a:r>
              <a:rPr lang="en-US" sz="2000" dirty="0">
                <a:gradFill>
                  <a:gsLst>
                    <a:gs pos="0">
                      <a:schemeClr val="tx1"/>
                    </a:gs>
                    <a:gs pos="100000">
                      <a:schemeClr val="tx1"/>
                    </a:gs>
                  </a:gsLst>
                  <a:lin ang="5400000" scaled="0"/>
                </a:gradFill>
                <a:latin typeface="Segoe UI Light"/>
              </a:rPr>
              <a:t>Find performance bottlenecks</a:t>
            </a:r>
          </a:p>
          <a:p>
            <a:pPr marL="290401" indent="-290401" defTabSz="932384">
              <a:lnSpc>
                <a:spcPct val="90000"/>
              </a:lnSpc>
              <a:spcAft>
                <a:spcPts val="1198"/>
              </a:spcAft>
              <a:buSzPct val="90000"/>
              <a:buFont typeface="Arial" panose="020B0604020202020204" pitchFamily="34" charset="0"/>
              <a:buChar char="•"/>
            </a:pPr>
            <a:r>
              <a:rPr lang="en-US" sz="2000" dirty="0">
                <a:gradFill>
                  <a:gsLst>
                    <a:gs pos="0">
                      <a:schemeClr val="tx1"/>
                    </a:gs>
                    <a:gs pos="100000">
                      <a:schemeClr val="tx1"/>
                    </a:gs>
                  </a:gsLst>
                  <a:lin ang="5400000" scaled="0"/>
                </a:gradFill>
                <a:latin typeface="Segoe UI Light"/>
              </a:rPr>
              <a:t>Cater for demand</a:t>
            </a:r>
          </a:p>
          <a:p>
            <a:pPr marL="290401" indent="-290401" defTabSz="932384">
              <a:lnSpc>
                <a:spcPct val="90000"/>
              </a:lnSpc>
              <a:spcAft>
                <a:spcPts val="1198"/>
              </a:spcAft>
              <a:buSzPct val="90000"/>
              <a:buFont typeface="Arial" panose="020B0604020202020204" pitchFamily="34" charset="0"/>
              <a:buChar char="•"/>
            </a:pPr>
            <a:r>
              <a:rPr lang="en-US" sz="2000" dirty="0">
                <a:gradFill>
                  <a:gsLst>
                    <a:gs pos="0">
                      <a:schemeClr val="tx1"/>
                    </a:gs>
                    <a:gs pos="100000">
                      <a:schemeClr val="tx1"/>
                    </a:gs>
                  </a:gsLst>
                  <a:lin ang="5400000" scaled="0"/>
                </a:gradFill>
                <a:latin typeface="Segoe UI Light"/>
              </a:rPr>
              <a:t>Maintain application quality</a:t>
            </a:r>
          </a:p>
        </p:txBody>
      </p:sp>
      <p:sp>
        <p:nvSpPr>
          <p:cNvPr id="148" name="Text Measure"/>
          <p:cNvSpPr txBox="1"/>
          <p:nvPr/>
        </p:nvSpPr>
        <p:spPr>
          <a:xfrm>
            <a:off x="8648258" y="4505230"/>
            <a:ext cx="3575889" cy="2122038"/>
          </a:xfrm>
          <a:prstGeom prst="rect">
            <a:avLst/>
          </a:prstGeom>
          <a:noFill/>
        </p:spPr>
        <p:txBody>
          <a:bodyPr wrap="square" lIns="182828" tIns="146262" rIns="182828" bIns="146262" rtlCol="0">
            <a:spAutoFit/>
          </a:bodyPr>
          <a:lstStyle/>
          <a:p>
            <a:pPr defTabSz="932384">
              <a:lnSpc>
                <a:spcPct val="90000"/>
              </a:lnSpc>
              <a:spcAft>
                <a:spcPts val="1198"/>
              </a:spcAft>
              <a:buSzPct val="90000"/>
            </a:pPr>
            <a:r>
              <a:rPr lang="en-US" sz="3598" dirty="0">
                <a:gradFill>
                  <a:gsLst>
                    <a:gs pos="0">
                      <a:schemeClr val="accent1"/>
                    </a:gs>
                    <a:gs pos="100000">
                      <a:schemeClr val="accent1"/>
                    </a:gs>
                  </a:gsLst>
                  <a:lin ang="5400000" scaled="0"/>
                </a:gradFill>
                <a:latin typeface="Segoe UI Light"/>
              </a:rPr>
              <a:t>Measure</a:t>
            </a:r>
          </a:p>
          <a:p>
            <a:pPr marL="290401" indent="-290401" defTabSz="932384">
              <a:lnSpc>
                <a:spcPct val="90000"/>
              </a:lnSpc>
              <a:spcAft>
                <a:spcPts val="1198"/>
              </a:spcAft>
              <a:buSzPct val="90000"/>
              <a:buFont typeface="Arial" panose="020B0604020202020204" pitchFamily="34" charset="0"/>
              <a:buChar char="•"/>
            </a:pPr>
            <a:r>
              <a:rPr lang="en-US" sz="2000" dirty="0">
                <a:gradFill>
                  <a:gsLst>
                    <a:gs pos="0">
                      <a:schemeClr val="tx1"/>
                    </a:gs>
                    <a:gs pos="100000">
                      <a:schemeClr val="tx1"/>
                    </a:gs>
                  </a:gsLst>
                </a:gradFill>
                <a:latin typeface="Segoe UI Light"/>
              </a:rPr>
              <a:t>Availability</a:t>
            </a:r>
          </a:p>
          <a:p>
            <a:pPr marL="290401" indent="-290401" defTabSz="932384">
              <a:lnSpc>
                <a:spcPct val="90000"/>
              </a:lnSpc>
              <a:spcAft>
                <a:spcPts val="1198"/>
              </a:spcAft>
              <a:buSzPct val="90000"/>
              <a:buFont typeface="Arial" panose="020B0604020202020204" pitchFamily="34" charset="0"/>
              <a:buChar char="•"/>
            </a:pPr>
            <a:r>
              <a:rPr lang="en-US" sz="2000" dirty="0">
                <a:gradFill>
                  <a:gsLst>
                    <a:gs pos="0">
                      <a:schemeClr val="tx1"/>
                    </a:gs>
                    <a:gs pos="100000">
                      <a:schemeClr val="tx1"/>
                    </a:gs>
                  </a:gsLst>
                </a:gradFill>
                <a:latin typeface="Segoe UI Light"/>
              </a:rPr>
              <a:t>MTTD</a:t>
            </a:r>
          </a:p>
          <a:p>
            <a:pPr marL="290401" indent="-290401" defTabSz="932384">
              <a:lnSpc>
                <a:spcPct val="90000"/>
              </a:lnSpc>
              <a:spcAft>
                <a:spcPts val="1198"/>
              </a:spcAft>
              <a:buSzPct val="90000"/>
              <a:buFont typeface="Arial" panose="020B0604020202020204" pitchFamily="34" charset="0"/>
              <a:buChar char="•"/>
            </a:pPr>
            <a:r>
              <a:rPr lang="en-US" sz="2000" dirty="0">
                <a:gradFill>
                  <a:gsLst>
                    <a:gs pos="0">
                      <a:schemeClr val="tx1"/>
                    </a:gs>
                    <a:gs pos="100000">
                      <a:schemeClr val="tx1"/>
                    </a:gs>
                  </a:gsLst>
                </a:gradFill>
                <a:latin typeface="Segoe UI Light"/>
              </a:rPr>
              <a:t>MTTR</a:t>
            </a:r>
          </a:p>
        </p:txBody>
      </p:sp>
      <p:grpSp>
        <p:nvGrpSpPr>
          <p:cNvPr id="21" name="Group 20"/>
          <p:cNvGrpSpPr/>
          <p:nvPr/>
        </p:nvGrpSpPr>
        <p:grpSpPr>
          <a:xfrm>
            <a:off x="1861521" y="5525212"/>
            <a:ext cx="1040540" cy="564022"/>
            <a:chOff x="7123229" y="3036732"/>
            <a:chExt cx="1040688" cy="564102"/>
          </a:xfrm>
        </p:grpSpPr>
        <p:pic>
          <p:nvPicPr>
            <p:cNvPr id="95"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7382899" y="3036732"/>
              <a:ext cx="434490" cy="312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 name="TextBox 95"/>
            <p:cNvSpPr txBox="1"/>
            <p:nvPr/>
          </p:nvSpPr>
          <p:spPr>
            <a:xfrm>
              <a:off x="7123229" y="3296523"/>
              <a:ext cx="1040688" cy="304311"/>
            </a:xfrm>
            <a:prstGeom prst="rect">
              <a:avLst/>
            </a:prstGeom>
          </p:spPr>
          <p:txBody>
            <a:bodyPr vert="horz" wrap="square" lIns="93234" tIns="93234" rIns="93234" bIns="93234" rtlCol="0" anchor="t">
              <a:noAutofit/>
            </a:bodyPr>
            <a:lstStyle/>
            <a:p>
              <a:pPr marL="237915" indent="-237915" algn="ctr" defTabSz="932239"/>
              <a:r>
                <a:rPr lang="en-US" sz="1098" dirty="0">
                  <a:gradFill>
                    <a:gsLst>
                      <a:gs pos="0">
                        <a:schemeClr val="bg1"/>
                      </a:gs>
                      <a:gs pos="100000">
                        <a:schemeClr val="bg1"/>
                      </a:gs>
                    </a:gsLst>
                    <a:lin ang="5400000" scaled="0"/>
                  </a:gradFill>
                  <a:ea typeface="Segoe UI" pitchFamily="34" charset="0"/>
                  <a:cs typeface="Segoe UI" pitchFamily="34" charset="0"/>
                </a:rPr>
                <a:t>Auto Scale</a:t>
              </a:r>
            </a:p>
          </p:txBody>
        </p:sp>
      </p:grpSp>
      <p:pic>
        <p:nvPicPr>
          <p:cNvPr id="77" name="Tes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03890" y="5533169"/>
            <a:ext cx="520082" cy="530279"/>
          </a:xfrm>
          <a:prstGeom prst="rect">
            <a:avLst/>
          </a:prstGeom>
        </p:spPr>
      </p:pic>
      <p:grpSp>
        <p:nvGrpSpPr>
          <p:cNvPr id="20" name="Group 19"/>
          <p:cNvGrpSpPr/>
          <p:nvPr/>
        </p:nvGrpSpPr>
        <p:grpSpPr>
          <a:xfrm>
            <a:off x="4892730" y="3552912"/>
            <a:ext cx="2976991" cy="574231"/>
            <a:chOff x="4612424" y="3552918"/>
            <a:chExt cx="2977414" cy="574313"/>
          </a:xfrm>
        </p:grpSpPr>
        <p:cxnSp>
          <p:nvCxnSpPr>
            <p:cNvPr id="13" name="Straight Connector 12"/>
            <p:cNvCxnSpPr/>
            <p:nvPr/>
          </p:nvCxnSpPr>
          <p:spPr>
            <a:xfrm flipV="1">
              <a:off x="4612424" y="3954463"/>
              <a:ext cx="0" cy="172768"/>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612424" y="3954463"/>
              <a:ext cx="2977414" cy="0"/>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589838" y="3954463"/>
              <a:ext cx="0" cy="172768"/>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6101131" y="3552918"/>
              <a:ext cx="0" cy="401545"/>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3" name="Straight Connector 22"/>
          <p:cNvCxnSpPr/>
          <p:nvPr/>
        </p:nvCxnSpPr>
        <p:spPr>
          <a:xfrm>
            <a:off x="5130136" y="2580420"/>
            <a:ext cx="360753" cy="0"/>
          </a:xfrm>
          <a:prstGeom prst="line">
            <a:avLst/>
          </a:prstGeom>
          <a:ln w="3810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91" name="Picture 9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52872" y="1752037"/>
            <a:ext cx="531435" cy="482296"/>
          </a:xfrm>
          <a:prstGeom prst="rect">
            <a:avLst/>
          </a:prstGeom>
        </p:spPr>
      </p:pic>
      <p:pic>
        <p:nvPicPr>
          <p:cNvPr id="79" name="Picture 7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51" y="4138454"/>
            <a:ext cx="1406136" cy="2516779"/>
          </a:xfrm>
          <a:prstGeom prst="rect">
            <a:avLst/>
          </a:prstGeom>
        </p:spPr>
      </p:pic>
      <p:pic>
        <p:nvPicPr>
          <p:cNvPr id="89" name="Picture 8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79297" y="4422890"/>
            <a:ext cx="1094542" cy="2151343"/>
          </a:xfrm>
          <a:prstGeom prst="rect">
            <a:avLst/>
          </a:prstGeom>
        </p:spPr>
      </p:pic>
      <p:sp>
        <p:nvSpPr>
          <p:cNvPr id="118" name="TextBox 117"/>
          <p:cNvSpPr txBox="1"/>
          <p:nvPr/>
        </p:nvSpPr>
        <p:spPr>
          <a:xfrm>
            <a:off x="890793" y="5186474"/>
            <a:ext cx="357327" cy="197628"/>
          </a:xfrm>
          <a:prstGeom prst="rect">
            <a:avLst/>
          </a:prstGeom>
          <a:noFill/>
        </p:spPr>
        <p:txBody>
          <a:bodyPr wrap="none" lIns="0" tIns="0" rIns="0" bIns="0" rtlCol="0">
            <a:spAutoFit/>
          </a:bodyPr>
          <a:lstStyle/>
          <a:p>
            <a:pPr defTabSz="932563">
              <a:lnSpc>
                <a:spcPct val="90000"/>
              </a:lnSpc>
              <a:spcAft>
                <a:spcPts val="600"/>
              </a:spcAft>
            </a:pPr>
            <a:r>
              <a:rPr lang="en-US" sz="1399" b="1" dirty="0">
                <a:gradFill>
                  <a:gsLst>
                    <a:gs pos="2917">
                      <a:schemeClr val="tx1">
                        <a:lumMod val="50000"/>
                      </a:schemeClr>
                    </a:gs>
                    <a:gs pos="74000">
                      <a:schemeClr val="tx1">
                        <a:lumMod val="50000"/>
                      </a:schemeClr>
                    </a:gs>
                  </a:gsLst>
                  <a:lin ang="5400000" scaled="0"/>
                </a:gradFill>
              </a:rPr>
              <a:t>DEV</a:t>
            </a:r>
          </a:p>
        </p:txBody>
      </p:sp>
      <p:sp>
        <p:nvSpPr>
          <p:cNvPr id="132" name="TextBox 131"/>
          <p:cNvSpPr txBox="1"/>
          <p:nvPr/>
        </p:nvSpPr>
        <p:spPr>
          <a:xfrm>
            <a:off x="3427668" y="5186474"/>
            <a:ext cx="354777" cy="197628"/>
          </a:xfrm>
          <a:prstGeom prst="rect">
            <a:avLst/>
          </a:prstGeom>
          <a:noFill/>
        </p:spPr>
        <p:txBody>
          <a:bodyPr wrap="none" lIns="0" tIns="0" rIns="0" bIns="0" rtlCol="0">
            <a:spAutoFit/>
          </a:bodyPr>
          <a:lstStyle/>
          <a:p>
            <a:pPr defTabSz="932563">
              <a:lnSpc>
                <a:spcPct val="90000"/>
              </a:lnSpc>
              <a:spcAft>
                <a:spcPts val="600"/>
              </a:spcAft>
            </a:pPr>
            <a:r>
              <a:rPr lang="en-US" sz="1399" b="1" dirty="0">
                <a:gradFill>
                  <a:gsLst>
                    <a:gs pos="2917">
                      <a:schemeClr val="bg1"/>
                    </a:gs>
                    <a:gs pos="30000">
                      <a:schemeClr val="bg1"/>
                    </a:gs>
                  </a:gsLst>
                  <a:lin ang="5400000" scaled="0"/>
                </a:gradFill>
              </a:rPr>
              <a:t>OPS</a:t>
            </a:r>
          </a:p>
        </p:txBody>
      </p:sp>
    </p:spTree>
    <p:extLst>
      <p:ext uri="{BB962C8B-B14F-4D97-AF65-F5344CB8AC3E}">
        <p14:creationId xmlns:p14="http://schemas.microsoft.com/office/powerpoint/2010/main" val="1468751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childTnLst>
                          </p:cTn>
                        </p:par>
                        <p:par>
                          <p:cTn id="8" fill="hold">
                            <p:stCondLst>
                              <p:cond delay="500"/>
                            </p:stCondLst>
                            <p:childTnLst>
                              <p:par>
                                <p:cTn id="9" presetID="22" presetClass="entr" presetSubtype="4" fill="hold" nodeType="afterEffect">
                                  <p:stCondLst>
                                    <p:cond delay="20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1000"/>
                                        <p:tgtEl>
                                          <p:spTgt spid="4"/>
                                        </p:tgtEl>
                                      </p:cBhvr>
                                    </p:animEffect>
                                  </p:childTnLst>
                                </p:cTn>
                              </p:par>
                            </p:childTnLst>
                          </p:cTn>
                        </p:par>
                        <p:par>
                          <p:cTn id="12" fill="hold">
                            <p:stCondLst>
                              <p:cond delay="1700"/>
                            </p:stCondLst>
                            <p:childTnLst>
                              <p:par>
                                <p:cTn id="13" presetID="42" presetClass="path" presetSubtype="0" accel="50000" decel="50000" fill="hold" nodeType="afterEffect">
                                  <p:stCondLst>
                                    <p:cond delay="0"/>
                                  </p:stCondLst>
                                  <p:childTnLst>
                                    <p:animMotion origin="layout" path="M 1.0697E-6 2.76895E-7 L -0.04417 -0.36678 " pathEditMode="relative" rAng="0" ptsTypes="AA">
                                      <p:cBhvr>
                                        <p:cTn id="14" dur="1000" fill="hold"/>
                                        <p:tgtEl>
                                          <p:spTgt spid="77"/>
                                        </p:tgtEl>
                                        <p:attrNameLst>
                                          <p:attrName>ppt_x</p:attrName>
                                          <p:attrName>ppt_y</p:attrName>
                                        </p:attrNameLst>
                                      </p:cBhvr>
                                      <p:rCtr x="-2208" y="-18293"/>
                                    </p:animMotion>
                                  </p:childTnLst>
                                </p:cTn>
                              </p:par>
                            </p:childTnLst>
                          </p:cTn>
                        </p:par>
                        <p:par>
                          <p:cTn id="15" fill="hold">
                            <p:stCondLst>
                              <p:cond delay="2700"/>
                            </p:stCondLst>
                            <p:childTnLst>
                              <p:par>
                                <p:cTn id="16" presetID="10" presetClass="entr" presetSubtype="0" fill="hold" nodeType="afterEffect">
                                  <p:stCondLst>
                                    <p:cond delay="0"/>
                                  </p:stCondLst>
                                  <p:childTnLst>
                                    <p:set>
                                      <p:cBhvr>
                                        <p:cTn id="17" dur="1" fill="hold">
                                          <p:stCondLst>
                                            <p:cond delay="0"/>
                                          </p:stCondLst>
                                        </p:cTn>
                                        <p:tgtEl>
                                          <p:spTgt spid="98"/>
                                        </p:tgtEl>
                                        <p:attrNameLst>
                                          <p:attrName>style.visibility</p:attrName>
                                        </p:attrNameLst>
                                      </p:cBhvr>
                                      <p:to>
                                        <p:strVal val="visible"/>
                                      </p:to>
                                    </p:set>
                                    <p:animEffect transition="in" filter="fade">
                                      <p:cBhvr>
                                        <p:cTn id="18" dur="750"/>
                                        <p:tgtEl>
                                          <p:spTgt spid="98"/>
                                        </p:tgtEl>
                                      </p:cBhvr>
                                    </p:animEffect>
                                  </p:childTnLst>
                                </p:cTn>
                              </p:par>
                              <p:par>
                                <p:cTn id="19" presetID="10" presetClass="entr" presetSubtype="0" fill="hold" nodeType="withEffect">
                                  <p:stCondLst>
                                    <p:cond delay="0"/>
                                  </p:stCondLst>
                                  <p:childTnLst>
                                    <p:set>
                                      <p:cBhvr>
                                        <p:cTn id="20" dur="1" fill="hold">
                                          <p:stCondLst>
                                            <p:cond delay="0"/>
                                          </p:stCondLst>
                                        </p:cTn>
                                        <p:tgtEl>
                                          <p:spTgt spid="99"/>
                                        </p:tgtEl>
                                        <p:attrNameLst>
                                          <p:attrName>style.visibility</p:attrName>
                                        </p:attrNameLst>
                                      </p:cBhvr>
                                      <p:to>
                                        <p:strVal val="visible"/>
                                      </p:to>
                                    </p:set>
                                    <p:animEffect transition="in" filter="fade">
                                      <p:cBhvr>
                                        <p:cTn id="21" dur="750"/>
                                        <p:tgtEl>
                                          <p:spTgt spid="99"/>
                                        </p:tgtEl>
                                      </p:cBhvr>
                                    </p:animEffect>
                                  </p:childTnLst>
                                </p:cTn>
                              </p:par>
                              <p:par>
                                <p:cTn id="22" presetID="10" presetClass="entr" presetSubtype="0" fill="hold" nodeType="withEffect">
                                  <p:stCondLst>
                                    <p:cond delay="0"/>
                                  </p:stCondLst>
                                  <p:childTnLst>
                                    <p:set>
                                      <p:cBhvr>
                                        <p:cTn id="23" dur="1" fill="hold">
                                          <p:stCondLst>
                                            <p:cond delay="0"/>
                                          </p:stCondLst>
                                        </p:cTn>
                                        <p:tgtEl>
                                          <p:spTgt spid="108"/>
                                        </p:tgtEl>
                                        <p:attrNameLst>
                                          <p:attrName>style.visibility</p:attrName>
                                        </p:attrNameLst>
                                      </p:cBhvr>
                                      <p:to>
                                        <p:strVal val="visible"/>
                                      </p:to>
                                    </p:set>
                                    <p:animEffect transition="in" filter="fade">
                                      <p:cBhvr>
                                        <p:cTn id="24" dur="750"/>
                                        <p:tgtEl>
                                          <p:spTgt spid="108"/>
                                        </p:tgtEl>
                                      </p:cBhvr>
                                    </p:animEffect>
                                  </p:childTnLst>
                                </p:cTn>
                              </p:par>
                            </p:childTnLst>
                          </p:cTn>
                        </p:par>
                        <p:par>
                          <p:cTn id="25" fill="hold">
                            <p:stCondLst>
                              <p:cond delay="3450"/>
                            </p:stCondLst>
                            <p:childTnLst>
                              <p:par>
                                <p:cTn id="26" presetID="42" presetClass="path" presetSubtype="0" accel="50000" decel="50000" fill="hold" nodeType="afterEffect">
                                  <p:stCondLst>
                                    <p:cond delay="0"/>
                                  </p:stCondLst>
                                  <p:childTnLst>
                                    <p:animMotion origin="layout" path="M -0.04417 -0.36677 L 0.21943 -0.21993 " pathEditMode="relative" rAng="0" ptsTypes="AA">
                                      <p:cBhvr>
                                        <p:cTn id="27" dur="1000" fill="hold"/>
                                        <p:tgtEl>
                                          <p:spTgt spid="77"/>
                                        </p:tgtEl>
                                        <p:attrNameLst>
                                          <p:attrName>ppt_x</p:attrName>
                                          <p:attrName>ppt_y</p:attrName>
                                        </p:attrNameLst>
                                      </p:cBhvr>
                                      <p:rCtr x="13173" y="7331"/>
                                    </p:animMotion>
                                  </p:childTnLst>
                                </p:cTn>
                              </p:par>
                            </p:childTnLst>
                          </p:cTn>
                        </p:par>
                        <p:par>
                          <p:cTn id="28" fill="hold">
                            <p:stCondLst>
                              <p:cond delay="4450"/>
                            </p:stCondLst>
                            <p:childTnLst>
                              <p:par>
                                <p:cTn id="29" presetID="22" presetClass="entr" presetSubtype="4" fill="hold" nodeType="afterEffect">
                                  <p:stCondLst>
                                    <p:cond delay="300"/>
                                  </p:stCondLst>
                                  <p:childTnLst>
                                    <p:set>
                                      <p:cBhvr>
                                        <p:cTn id="30" dur="1" fill="hold">
                                          <p:stCondLst>
                                            <p:cond delay="0"/>
                                          </p:stCondLst>
                                        </p:cTn>
                                        <p:tgtEl>
                                          <p:spTgt spid="20"/>
                                        </p:tgtEl>
                                        <p:attrNameLst>
                                          <p:attrName>style.visibility</p:attrName>
                                        </p:attrNameLst>
                                      </p:cBhvr>
                                      <p:to>
                                        <p:strVal val="visible"/>
                                      </p:to>
                                    </p:set>
                                    <p:animEffect transition="in" filter="wipe(down)">
                                      <p:cBhvr>
                                        <p:cTn id="31" dur="500"/>
                                        <p:tgtEl>
                                          <p:spTgt spid="20"/>
                                        </p:tgtEl>
                                      </p:cBhvr>
                                    </p:animEffect>
                                  </p:childTnLst>
                                </p:cTn>
                              </p:par>
                            </p:childTnLst>
                          </p:cTn>
                        </p:par>
                        <p:par>
                          <p:cTn id="32" fill="hold">
                            <p:stCondLst>
                              <p:cond delay="5250"/>
                            </p:stCondLst>
                            <p:childTnLst>
                              <p:par>
                                <p:cTn id="33" presetID="10" presetClass="entr" presetSubtype="0" fill="hold" grpId="0" nodeType="afterEffect">
                                  <p:stCondLst>
                                    <p:cond delay="500"/>
                                  </p:stCondLst>
                                  <p:childTnLst>
                                    <p:set>
                                      <p:cBhvr>
                                        <p:cTn id="34" dur="1" fill="hold">
                                          <p:stCondLst>
                                            <p:cond delay="0"/>
                                          </p:stCondLst>
                                        </p:cTn>
                                        <p:tgtEl>
                                          <p:spTgt spid="117"/>
                                        </p:tgtEl>
                                        <p:attrNameLst>
                                          <p:attrName>style.visibility</p:attrName>
                                        </p:attrNameLst>
                                      </p:cBhvr>
                                      <p:to>
                                        <p:strVal val="visible"/>
                                      </p:to>
                                    </p:set>
                                    <p:animEffect transition="in" filter="fade">
                                      <p:cBhvr>
                                        <p:cTn id="35" dur="500"/>
                                        <p:tgtEl>
                                          <p:spTgt spid="11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par>
                          <p:cTn id="41" fill="hold">
                            <p:stCondLst>
                              <p:cond delay="500"/>
                            </p:stCondLst>
                            <p:childTnLst>
                              <p:par>
                                <p:cTn id="42" presetID="42" presetClass="path" presetSubtype="0" accel="50000" decel="50000" fill="hold" nodeType="afterEffect">
                                  <p:stCondLst>
                                    <p:cond delay="0"/>
                                  </p:stCondLst>
                                  <p:childTnLst>
                                    <p:animMotion origin="layout" path="M -3.06612E-6 -1.5025E-6 L 0.19952 -0.45166 " pathEditMode="relative" rAng="0" ptsTypes="AA">
                                      <p:cBhvr>
                                        <p:cTn id="43" dur="1000" fill="hold"/>
                                        <p:tgtEl>
                                          <p:spTgt spid="21"/>
                                        </p:tgtEl>
                                        <p:attrNameLst>
                                          <p:attrName>ppt_x</p:attrName>
                                          <p:attrName>ppt_y</p:attrName>
                                        </p:attrNameLst>
                                      </p:cBhvr>
                                      <p:rCtr x="9969" y="-22583"/>
                                    </p:animMotion>
                                  </p:childTnLst>
                                </p:cTn>
                              </p:par>
                            </p:childTnLst>
                          </p:cTn>
                        </p:par>
                        <p:par>
                          <p:cTn id="44" fill="hold">
                            <p:stCondLst>
                              <p:cond delay="1500"/>
                            </p:stCondLst>
                            <p:childTnLst>
                              <p:par>
                                <p:cTn id="45" presetID="22" presetClass="entr" presetSubtype="8" fill="hold" nodeType="afterEffect">
                                  <p:stCondLst>
                                    <p:cond delay="300"/>
                                  </p:stCondLst>
                                  <p:childTnLst>
                                    <p:set>
                                      <p:cBhvr>
                                        <p:cTn id="46" dur="1" fill="hold">
                                          <p:stCondLst>
                                            <p:cond delay="0"/>
                                          </p:stCondLst>
                                        </p:cTn>
                                        <p:tgtEl>
                                          <p:spTgt spid="23"/>
                                        </p:tgtEl>
                                        <p:attrNameLst>
                                          <p:attrName>style.visibility</p:attrName>
                                        </p:attrNameLst>
                                      </p:cBhvr>
                                      <p:to>
                                        <p:strVal val="visible"/>
                                      </p:to>
                                    </p:set>
                                    <p:animEffect transition="in" filter="wipe(left)">
                                      <p:cBhvr>
                                        <p:cTn id="47" dur="500"/>
                                        <p:tgtEl>
                                          <p:spTgt spid="23"/>
                                        </p:tgtEl>
                                      </p:cBhvr>
                                    </p:animEffect>
                                  </p:childTnLst>
                                </p:cTn>
                              </p:par>
                            </p:childTnLst>
                          </p:cTn>
                        </p:par>
                        <p:par>
                          <p:cTn id="48" fill="hold">
                            <p:stCondLst>
                              <p:cond delay="2300"/>
                            </p:stCondLst>
                            <p:childTnLst>
                              <p:par>
                                <p:cTn id="49" presetID="10" presetClass="entr" presetSubtype="0" fill="hold" nodeType="afterEffect">
                                  <p:stCondLst>
                                    <p:cond delay="300"/>
                                  </p:stCondLst>
                                  <p:childTnLst>
                                    <p:set>
                                      <p:cBhvr>
                                        <p:cTn id="50" dur="1" fill="hold">
                                          <p:stCondLst>
                                            <p:cond delay="0"/>
                                          </p:stCondLst>
                                        </p:cTn>
                                        <p:tgtEl>
                                          <p:spTgt spid="91"/>
                                        </p:tgtEl>
                                        <p:attrNameLst>
                                          <p:attrName>style.visibility</p:attrName>
                                        </p:attrNameLst>
                                      </p:cBhvr>
                                      <p:to>
                                        <p:strVal val="visible"/>
                                      </p:to>
                                    </p:set>
                                    <p:animEffect transition="in" filter="fade">
                                      <p:cBhvr>
                                        <p:cTn id="51" dur="500"/>
                                        <p:tgtEl>
                                          <p:spTgt spid="91"/>
                                        </p:tgtEl>
                                      </p:cBhvr>
                                    </p:animEffect>
                                  </p:childTnLst>
                                </p:cTn>
                              </p:par>
                            </p:childTnLst>
                          </p:cTn>
                        </p:par>
                        <p:par>
                          <p:cTn id="52" fill="hold">
                            <p:stCondLst>
                              <p:cond delay="3100"/>
                            </p:stCondLst>
                            <p:childTnLst>
                              <p:par>
                                <p:cTn id="53" presetID="10" presetClass="entr" presetSubtype="0" fill="hold" nodeType="afterEffect">
                                  <p:stCondLst>
                                    <p:cond delay="0"/>
                                  </p:stCondLst>
                                  <p:childTnLst>
                                    <p:set>
                                      <p:cBhvr>
                                        <p:cTn id="54" dur="1" fill="hold">
                                          <p:stCondLst>
                                            <p:cond delay="0"/>
                                          </p:stCondLst>
                                        </p:cTn>
                                        <p:tgtEl>
                                          <p:spTgt spid="119"/>
                                        </p:tgtEl>
                                        <p:attrNameLst>
                                          <p:attrName>style.visibility</p:attrName>
                                        </p:attrNameLst>
                                      </p:cBhvr>
                                      <p:to>
                                        <p:strVal val="visible"/>
                                      </p:to>
                                    </p:set>
                                    <p:animEffect transition="in" filter="fade">
                                      <p:cBhvr>
                                        <p:cTn id="55" dur="500"/>
                                        <p:tgtEl>
                                          <p:spTgt spid="119"/>
                                        </p:tgtEl>
                                      </p:cBhvr>
                                    </p:animEffect>
                                  </p:childTnLst>
                                </p:cTn>
                              </p:par>
                            </p:childTnLst>
                          </p:cTn>
                        </p:par>
                        <p:par>
                          <p:cTn id="56" fill="hold">
                            <p:stCondLst>
                              <p:cond delay="3600"/>
                            </p:stCondLst>
                            <p:childTnLst>
                              <p:par>
                                <p:cTn id="57" presetID="10" presetClass="entr" presetSubtype="0" fill="hold" nodeType="afterEffect">
                                  <p:stCondLst>
                                    <p:cond delay="0"/>
                                  </p:stCondLst>
                                  <p:childTnLst>
                                    <p:set>
                                      <p:cBhvr>
                                        <p:cTn id="58" dur="1" fill="hold">
                                          <p:stCondLst>
                                            <p:cond delay="0"/>
                                          </p:stCondLst>
                                        </p:cTn>
                                        <p:tgtEl>
                                          <p:spTgt spid="120"/>
                                        </p:tgtEl>
                                        <p:attrNameLst>
                                          <p:attrName>style.visibility</p:attrName>
                                        </p:attrNameLst>
                                      </p:cBhvr>
                                      <p:to>
                                        <p:strVal val="visible"/>
                                      </p:to>
                                    </p:set>
                                    <p:animEffect transition="in" filter="fade">
                                      <p:cBhvr>
                                        <p:cTn id="59" dur="500"/>
                                        <p:tgtEl>
                                          <p:spTgt spid="120"/>
                                        </p:tgtEl>
                                      </p:cBhvr>
                                    </p:animEffect>
                                  </p:childTnLst>
                                </p:cTn>
                              </p:par>
                            </p:childTnLst>
                          </p:cTn>
                        </p:par>
                        <p:par>
                          <p:cTn id="60" fill="hold">
                            <p:stCondLst>
                              <p:cond delay="4100"/>
                            </p:stCondLst>
                            <p:childTnLst>
                              <p:par>
                                <p:cTn id="61" presetID="22" presetClass="entr" presetSubtype="8" fill="hold" nodeType="afterEffect">
                                  <p:stCondLst>
                                    <p:cond delay="0"/>
                                  </p:stCondLst>
                                  <p:childTnLst>
                                    <p:set>
                                      <p:cBhvr>
                                        <p:cTn id="62" dur="1" fill="hold">
                                          <p:stCondLst>
                                            <p:cond delay="0"/>
                                          </p:stCondLst>
                                        </p:cTn>
                                        <p:tgtEl>
                                          <p:spTgt spid="92"/>
                                        </p:tgtEl>
                                        <p:attrNameLst>
                                          <p:attrName>style.visibility</p:attrName>
                                        </p:attrNameLst>
                                      </p:cBhvr>
                                      <p:to>
                                        <p:strVal val="visible"/>
                                      </p:to>
                                    </p:set>
                                    <p:animEffect transition="in" filter="wipe(left)">
                                      <p:cBhvr>
                                        <p:cTn id="63" dur="500"/>
                                        <p:tgtEl>
                                          <p:spTgt spid="92"/>
                                        </p:tgtEl>
                                      </p:cBhvr>
                                    </p:animEffect>
                                  </p:childTnLst>
                                </p:cTn>
                              </p:par>
                            </p:childTnLst>
                          </p:cTn>
                        </p:par>
                        <p:par>
                          <p:cTn id="64" fill="hold">
                            <p:stCondLst>
                              <p:cond delay="4600"/>
                            </p:stCondLst>
                            <p:childTnLst>
                              <p:par>
                                <p:cTn id="65" presetID="10" presetClass="entr" presetSubtype="0" fill="hold" nodeType="afterEffect">
                                  <p:stCondLst>
                                    <p:cond delay="500"/>
                                  </p:stCondLst>
                                  <p:childTnLst>
                                    <p:set>
                                      <p:cBhvr>
                                        <p:cTn id="66" dur="1" fill="hold">
                                          <p:stCondLst>
                                            <p:cond delay="0"/>
                                          </p:stCondLst>
                                        </p:cTn>
                                        <p:tgtEl>
                                          <p:spTgt spid="128"/>
                                        </p:tgtEl>
                                        <p:attrNameLst>
                                          <p:attrName>style.visibility</p:attrName>
                                        </p:attrNameLst>
                                      </p:cBhvr>
                                      <p:to>
                                        <p:strVal val="visible"/>
                                      </p:to>
                                    </p:set>
                                    <p:animEffect transition="in" filter="fade">
                                      <p:cBhvr>
                                        <p:cTn id="67" dur="500"/>
                                        <p:tgtEl>
                                          <p:spTgt spid="128"/>
                                        </p:tgtEl>
                                      </p:cBhvr>
                                    </p:animEffect>
                                  </p:childTnLst>
                                </p:cTn>
                              </p:par>
                              <p:par>
                                <p:cTn id="68" presetID="10" presetClass="entr" presetSubtype="0" fill="hold" nodeType="withEffect">
                                  <p:stCondLst>
                                    <p:cond delay="500"/>
                                  </p:stCondLst>
                                  <p:childTnLst>
                                    <p:set>
                                      <p:cBhvr>
                                        <p:cTn id="69" dur="1" fill="hold">
                                          <p:stCondLst>
                                            <p:cond delay="0"/>
                                          </p:stCondLst>
                                        </p:cTn>
                                        <p:tgtEl>
                                          <p:spTgt spid="125"/>
                                        </p:tgtEl>
                                        <p:attrNameLst>
                                          <p:attrName>style.visibility</p:attrName>
                                        </p:attrNameLst>
                                      </p:cBhvr>
                                      <p:to>
                                        <p:strVal val="visible"/>
                                      </p:to>
                                    </p:set>
                                    <p:animEffect transition="in" filter="fade">
                                      <p:cBhvr>
                                        <p:cTn id="70" dur="500"/>
                                        <p:tgtEl>
                                          <p:spTgt spid="125"/>
                                        </p:tgtEl>
                                      </p:cBhvr>
                                    </p:animEffect>
                                  </p:childTnLst>
                                </p:cTn>
                              </p:par>
                              <p:par>
                                <p:cTn id="71" presetID="10" presetClass="entr" presetSubtype="0" fill="hold" nodeType="withEffect">
                                  <p:stCondLst>
                                    <p:cond delay="500"/>
                                  </p:stCondLst>
                                  <p:childTnLst>
                                    <p:set>
                                      <p:cBhvr>
                                        <p:cTn id="72" dur="1" fill="hold">
                                          <p:stCondLst>
                                            <p:cond delay="0"/>
                                          </p:stCondLst>
                                        </p:cTn>
                                        <p:tgtEl>
                                          <p:spTgt spid="123"/>
                                        </p:tgtEl>
                                        <p:attrNameLst>
                                          <p:attrName>style.visibility</p:attrName>
                                        </p:attrNameLst>
                                      </p:cBhvr>
                                      <p:to>
                                        <p:strVal val="visible"/>
                                      </p:to>
                                    </p:set>
                                    <p:animEffect transition="in" filter="fade">
                                      <p:cBhvr>
                                        <p:cTn id="73" dur="500"/>
                                        <p:tgtEl>
                                          <p:spTgt spid="123"/>
                                        </p:tgtEl>
                                      </p:cBhvr>
                                    </p:animEffect>
                                  </p:childTnLst>
                                </p:cTn>
                              </p:par>
                            </p:childTnLst>
                          </p:cTn>
                        </p:par>
                        <p:par>
                          <p:cTn id="74" fill="hold">
                            <p:stCondLst>
                              <p:cond delay="5600"/>
                            </p:stCondLst>
                            <p:childTnLst>
                              <p:par>
                                <p:cTn id="75" presetID="10" presetClass="entr" presetSubtype="0" fill="hold" grpId="0" nodeType="afterEffect">
                                  <p:stCondLst>
                                    <p:cond delay="500"/>
                                  </p:stCondLst>
                                  <p:childTnLst>
                                    <p:set>
                                      <p:cBhvr>
                                        <p:cTn id="76" dur="1" fill="hold">
                                          <p:stCondLst>
                                            <p:cond delay="0"/>
                                          </p:stCondLst>
                                        </p:cTn>
                                        <p:tgtEl>
                                          <p:spTgt spid="148"/>
                                        </p:tgtEl>
                                        <p:attrNameLst>
                                          <p:attrName>style.visibility</p:attrName>
                                        </p:attrNameLst>
                                      </p:cBhvr>
                                      <p:to>
                                        <p:strVal val="visible"/>
                                      </p:to>
                                    </p:set>
                                    <p:animEffect transition="in" filter="fade">
                                      <p:cBhvr>
                                        <p:cTn id="77" dur="500"/>
                                        <p:tgtEl>
                                          <p:spTgt spid="148"/>
                                        </p:tgtEl>
                                      </p:cBhvr>
                                    </p:animEffect>
                                  </p:childTnLst>
                                </p:cTn>
                              </p:par>
                              <p:par>
                                <p:cTn id="78" presetID="10" presetClass="entr" presetSubtype="0" fill="hold" grpId="0" nodeType="withEffect">
                                  <p:stCondLst>
                                    <p:cond delay="500"/>
                                  </p:stCondLst>
                                  <p:childTnLst>
                                    <p:set>
                                      <p:cBhvr>
                                        <p:cTn id="79" dur="1" fill="hold">
                                          <p:stCondLst>
                                            <p:cond delay="0"/>
                                          </p:stCondLst>
                                        </p:cTn>
                                        <p:tgtEl>
                                          <p:spTgt spid="147"/>
                                        </p:tgtEl>
                                        <p:attrNameLst>
                                          <p:attrName>style.visibility</p:attrName>
                                        </p:attrNameLst>
                                      </p:cBhvr>
                                      <p:to>
                                        <p:strVal val="visible"/>
                                      </p:to>
                                    </p:set>
                                    <p:animEffect transition="in" filter="fade">
                                      <p:cBhvr>
                                        <p:cTn id="80"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147" grpId="0"/>
      <p:bldP spid="14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47663" y="3781139"/>
            <a:ext cx="7083651" cy="2590632"/>
          </a:xfrm>
        </p:spPr>
        <p:txBody>
          <a:bodyPr>
            <a:noAutofit/>
          </a:bodyPr>
          <a:lstStyle/>
          <a:p>
            <a:r>
              <a:rPr lang="en-US" dirty="0"/>
              <a:t>Cloud Based Load Testing </a:t>
            </a:r>
            <a:r>
              <a:rPr lang="en-US" dirty="0" smtClean="0"/>
              <a:t>+ </a:t>
            </a:r>
            <a:br>
              <a:rPr lang="en-US" dirty="0" smtClean="0"/>
            </a:br>
            <a:r>
              <a:rPr lang="en-US" dirty="0" err="1" smtClean="0"/>
              <a:t>Autoscale</a:t>
            </a:r>
            <a:r>
              <a:rPr lang="en-US" dirty="0" smtClean="0"/>
              <a:t> </a:t>
            </a:r>
            <a:r>
              <a:rPr lang="en-US" dirty="0"/>
              <a:t>policies in </a:t>
            </a:r>
            <a:r>
              <a:rPr lang="en-US" dirty="0" err="1"/>
              <a:t>IaC</a:t>
            </a:r>
            <a:endParaRPr lang="en-US" dirty="0"/>
          </a:p>
        </p:txBody>
      </p:sp>
    </p:spTree>
    <p:extLst>
      <p:ext uri="{BB962C8B-B14F-4D97-AF65-F5344CB8AC3E}">
        <p14:creationId xmlns:p14="http://schemas.microsoft.com/office/powerpoint/2010/main" val="2800096915"/>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gradFill>
                  <a:gsLst>
                    <a:gs pos="1250">
                      <a:schemeClr val="tx2"/>
                    </a:gs>
                    <a:gs pos="100000">
                      <a:schemeClr val="tx2"/>
                    </a:gs>
                  </a:gsLst>
                  <a:lin ang="5400000" scaled="0"/>
                </a:gradFill>
              </a:rPr>
              <a:t>Amadeus Wieczorek | </a:t>
            </a:r>
            <a:r>
              <a:rPr lang="en-US" dirty="0" smtClean="0">
                <a:gradFill>
                  <a:gsLst>
                    <a:gs pos="1250">
                      <a:schemeClr val="tx2"/>
                    </a:gs>
                    <a:gs pos="100000">
                      <a:schemeClr val="tx2"/>
                    </a:gs>
                  </a:gsLst>
                  <a:lin ang="5400000" scaled="0"/>
                </a:gradFill>
              </a:rPr>
              <a:t>‏</a:t>
            </a:r>
            <a:r>
              <a:rPr lang="en-US" dirty="0" smtClean="0">
                <a:gradFill>
                  <a:gsLst>
                    <a:gs pos="1250">
                      <a:schemeClr val="tx2"/>
                    </a:gs>
                    <a:gs pos="100000">
                      <a:schemeClr val="tx2"/>
                    </a:gs>
                  </a:gsLst>
                  <a:lin ang="5400000" scaled="0"/>
                </a:gradFill>
              </a:rPr>
              <a:t>@</a:t>
            </a:r>
            <a:r>
              <a:rPr lang="en-US" dirty="0" err="1" smtClean="0">
                <a:gradFill>
                  <a:gsLst>
                    <a:gs pos="1250">
                      <a:schemeClr val="tx2"/>
                    </a:gs>
                    <a:gs pos="100000">
                      <a:schemeClr val="tx2"/>
                    </a:gs>
                  </a:gsLst>
                  <a:lin ang="5400000" scaled="0"/>
                </a:gradFill>
              </a:rPr>
              <a:t>HiAmadeus</a:t>
            </a:r>
            <a:endParaRPr lang="en-US" dirty="0">
              <a:gradFill>
                <a:gsLst>
                  <a:gs pos="1250">
                    <a:schemeClr val="tx2"/>
                  </a:gs>
                  <a:gs pos="100000">
                    <a:schemeClr val="tx2"/>
                  </a:gs>
                </a:gsLst>
                <a:lin ang="5400000" scaled="0"/>
              </a:gradFill>
            </a:endParaRPr>
          </a:p>
        </p:txBody>
      </p:sp>
      <p:sp>
        <p:nvSpPr>
          <p:cNvPr id="7" name="Content Placeholder 6"/>
          <p:cNvSpPr>
            <a:spLocks noGrp="1"/>
          </p:cNvSpPr>
          <p:nvPr>
            <p:ph idx="10"/>
          </p:nvPr>
        </p:nvSpPr>
        <p:spPr>
          <a:xfrm>
            <a:off x="387848" y="1369074"/>
            <a:ext cx="8954246" cy="1655838"/>
          </a:xfrm>
        </p:spPr>
        <p:txBody>
          <a:bodyPr/>
          <a:lstStyle/>
          <a:p>
            <a:pPr marL="685800" lvl="1" indent="0">
              <a:buNone/>
            </a:pPr>
            <a:r>
              <a:rPr lang="en-US" sz="2800" dirty="0" smtClean="0">
                <a:gradFill>
                  <a:gsLst>
                    <a:gs pos="2917">
                      <a:schemeClr val="accent3"/>
                    </a:gs>
                    <a:gs pos="30000">
                      <a:schemeClr val="accent3"/>
                    </a:gs>
                  </a:gsLst>
                  <a:lin ang="5400000" scaled="0"/>
                </a:gradFill>
                <a:latin typeface="+mj-lt"/>
              </a:rPr>
              <a:t>Start-up founder</a:t>
            </a:r>
            <a:endParaRPr lang="en-US" sz="2800" dirty="0" smtClean="0">
              <a:gradFill>
                <a:gsLst>
                  <a:gs pos="2917">
                    <a:schemeClr val="accent3"/>
                  </a:gs>
                  <a:gs pos="30000">
                    <a:schemeClr val="accent3"/>
                  </a:gs>
                </a:gsLst>
                <a:lin ang="5400000" scaled="0"/>
              </a:gradFill>
              <a:latin typeface="+mj-lt"/>
            </a:endParaRPr>
          </a:p>
          <a:p>
            <a:pPr marL="685800" lvl="2" indent="0">
              <a:buNone/>
            </a:pPr>
            <a:r>
              <a:rPr lang="en-US" sz="2400" dirty="0" smtClean="0"/>
              <a:t>Software Engineer</a:t>
            </a:r>
            <a:endParaRPr lang="en-US" sz="2400" dirty="0" smtClean="0"/>
          </a:p>
          <a:p>
            <a:pPr marL="685800" lvl="1" indent="0">
              <a:buNone/>
            </a:pPr>
            <a:endParaRPr lang="en-US" sz="2000" dirty="0" smtClean="0">
              <a:hlinkClick r:id="rId3"/>
            </a:endParaRPr>
          </a:p>
          <a:p>
            <a:pPr marL="685800" lvl="1" indent="0">
              <a:buNone/>
            </a:pPr>
            <a:r>
              <a:rPr lang="en-US" sz="2000" dirty="0" smtClean="0"/>
              <a:t>http://</a:t>
            </a:r>
            <a:r>
              <a:rPr lang="en-US" sz="2000" dirty="0" smtClean="0"/>
              <a:t>github.com/AmadeusW </a:t>
            </a:r>
            <a:endParaRPr lang="en-US" sz="2000" dirty="0"/>
          </a:p>
        </p:txBody>
      </p:sp>
      <p:pic>
        <p:nvPicPr>
          <p:cNvPr id="4" name="Picture 3"/>
          <p:cNvPicPr>
            <a:picLocks noChangeAspect="1"/>
          </p:cNvPicPr>
          <p:nvPr/>
        </p:nvPicPr>
        <p:blipFill>
          <a:blip r:embed="rId4"/>
          <a:stretch>
            <a:fillRect/>
          </a:stretch>
        </p:blipFill>
        <p:spPr>
          <a:xfrm>
            <a:off x="7274997" y="1972234"/>
            <a:ext cx="4553977" cy="4553977"/>
          </a:xfrm>
          <a:prstGeom prst="rect">
            <a:avLst/>
          </a:prstGeom>
        </p:spPr>
      </p:pic>
    </p:spTree>
    <p:extLst>
      <p:ext uri="{BB962C8B-B14F-4D97-AF65-F5344CB8AC3E}">
        <p14:creationId xmlns:p14="http://schemas.microsoft.com/office/powerpoint/2010/main" val="4134187503"/>
      </p:ext>
    </p:extLst>
  </p:cSld>
  <p:clrMapOvr>
    <a:masterClrMapping/>
  </p:clrMapOvr>
  <p:transition spd="slow" advClick="0" advTm="15000"/>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rot="16200000" flipV="1">
            <a:off x="4760073" y="3433208"/>
            <a:ext cx="2880000" cy="720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rot="5400000" flipV="1">
            <a:off x="5793229" y="2389630"/>
            <a:ext cx="812801" cy="72150"/>
          </a:xfrm>
          <a:prstGeom prst="rect">
            <a:avLst/>
          </a:prstGeom>
          <a:solidFill>
            <a:srgbClr val="F693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p:nvSpPr>
        <p:spPr bwMode="auto">
          <a:xfrm rot="5400000" flipV="1">
            <a:off x="5793229" y="3278631"/>
            <a:ext cx="812801" cy="72150"/>
          </a:xfrm>
          <a:prstGeom prst="rect">
            <a:avLst/>
          </a:prstGeom>
          <a:solidFill>
            <a:srgbClr val="F693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rot="5400000" flipV="1">
            <a:off x="5793227" y="4269229"/>
            <a:ext cx="812801" cy="72150"/>
          </a:xfrm>
          <a:prstGeom prst="rect">
            <a:avLst/>
          </a:prstGeom>
          <a:solidFill>
            <a:srgbClr val="F693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7"/>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933008" y="4885578"/>
            <a:ext cx="4449971" cy="4450143"/>
          </a:xfrm>
          <a:prstGeom prst="rect">
            <a:avLst/>
          </a:prstGeom>
        </p:spPr>
      </p:pic>
      <p:sp>
        <p:nvSpPr>
          <p:cNvPr id="29" name="Freeform 13"/>
          <p:cNvSpPr>
            <a:spLocks/>
          </p:cNvSpPr>
          <p:nvPr/>
        </p:nvSpPr>
        <p:spPr bwMode="auto">
          <a:xfrm>
            <a:off x="6157939" y="48052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8" name="TextBox 7"/>
          <p:cNvSpPr txBox="1"/>
          <p:nvPr/>
        </p:nvSpPr>
        <p:spPr>
          <a:xfrm>
            <a:off x="1386941" y="1096499"/>
            <a:ext cx="8214259" cy="830997"/>
          </a:xfrm>
          <a:prstGeom prst="rect">
            <a:avLst/>
          </a:prstGeom>
          <a:noFill/>
        </p:spPr>
        <p:txBody>
          <a:bodyPr wrap="square" rtlCol="0">
            <a:spAutoFit/>
          </a:bodyPr>
          <a:lstStyle/>
          <a:p>
            <a:pPr>
              <a:defRPr/>
            </a:pPr>
            <a:r>
              <a:rPr lang="en-US" sz="2400" kern="0" spc="20" dirty="0">
                <a:gradFill>
                  <a:gsLst>
                    <a:gs pos="0">
                      <a:schemeClr val="tx1"/>
                    </a:gs>
                    <a:gs pos="100000">
                      <a:schemeClr val="tx1"/>
                    </a:gs>
                  </a:gsLst>
                  <a:lin ang="0" scaled="0"/>
                </a:gradFill>
                <a:latin typeface="Segoe UI Light"/>
                <a:cs typeface="Arial" pitchFamily="34" charset="0"/>
              </a:rPr>
              <a:t>Learn and understand how users use your app, how it reacts and quickly fix issues and bugs</a:t>
            </a:r>
          </a:p>
        </p:txBody>
      </p:sp>
      <p:sp>
        <p:nvSpPr>
          <p:cNvPr id="9" name="Title 18"/>
          <p:cNvSpPr txBox="1">
            <a:spLocks/>
          </p:cNvSpPr>
          <p:nvPr/>
        </p:nvSpPr>
        <p:spPr>
          <a:xfrm>
            <a:off x="1295400" y="347697"/>
            <a:ext cx="11020884" cy="917575"/>
          </a:xfrm>
          <a:prstGeom prst="rect">
            <a:avLst/>
          </a:prstGeom>
          <a:ln>
            <a:noFill/>
          </a:ln>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dirty="0">
                <a:gradFill>
                  <a:gsLst>
                    <a:gs pos="0">
                      <a:srgbClr val="F6931A"/>
                    </a:gs>
                    <a:gs pos="100000">
                      <a:srgbClr val="F6931A"/>
                    </a:gs>
                  </a:gsLst>
                  <a:lin ang="5400000" scaled="0"/>
                </a:gradFill>
              </a:rPr>
              <a:t>Monitor + Learn</a:t>
            </a:r>
          </a:p>
        </p:txBody>
      </p:sp>
      <p:sp>
        <p:nvSpPr>
          <p:cNvPr id="10" name="Oval 9"/>
          <p:cNvSpPr/>
          <p:nvPr/>
        </p:nvSpPr>
        <p:spPr bwMode="auto">
          <a:xfrm>
            <a:off x="6024155" y="4673600"/>
            <a:ext cx="342900" cy="342900"/>
          </a:xfrm>
          <a:prstGeom prst="ellipse">
            <a:avLst/>
          </a:prstGeom>
          <a:solidFill>
            <a:srgbClr val="F6931A"/>
          </a:solidFill>
          <a:ln w="76200">
            <a:solidFill>
              <a:srgbClr val="F6931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146304" rIns="182880" bIns="108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solidFill>
                  <a:srgbClr val="FFFFFF"/>
                </a:solidFill>
                <a:latin typeface="Segoe UI Light"/>
                <a:ea typeface="Segoe UI" pitchFamily="34" charset="0"/>
                <a:cs typeface="Segoe UI" pitchFamily="34" charset="0"/>
              </a:rPr>
              <a:t>4</a:t>
            </a:r>
          </a:p>
        </p:txBody>
      </p:sp>
      <p:grpSp>
        <p:nvGrpSpPr>
          <p:cNvPr id="2" name="Group 1"/>
          <p:cNvGrpSpPr/>
          <p:nvPr/>
        </p:nvGrpSpPr>
        <p:grpSpPr>
          <a:xfrm>
            <a:off x="6016564" y="3641577"/>
            <a:ext cx="5367052" cy="365757"/>
            <a:chOff x="6016564" y="3641577"/>
            <a:chExt cx="5367052" cy="365757"/>
          </a:xfrm>
        </p:grpSpPr>
        <p:cxnSp>
          <p:nvCxnSpPr>
            <p:cNvPr id="11" name="Straight Connector 10"/>
            <p:cNvCxnSpPr/>
            <p:nvPr/>
          </p:nvCxnSpPr>
          <p:spPr>
            <a:xfrm rot="16200000">
              <a:off x="6798172" y="3476581"/>
              <a:ext cx="0" cy="695750"/>
            </a:xfrm>
            <a:prstGeom prst="line">
              <a:avLst/>
            </a:prstGeom>
            <a:ln w="38100" cap="rnd">
              <a:solidFill>
                <a:srgbClr val="F6931A"/>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252267" y="3682277"/>
              <a:ext cx="4131349" cy="307777"/>
            </a:xfrm>
            <a:prstGeom prst="rect">
              <a:avLst/>
            </a:prstGeom>
            <a:noFill/>
          </p:spPr>
          <p:txBody>
            <a:bodyPr wrap="square" rtlCol="0">
              <a:spAutoFit/>
            </a:bodyPr>
            <a:lstStyle/>
            <a:p>
              <a:pPr>
                <a:defRPr/>
              </a:pPr>
              <a:r>
                <a:rPr lang="en-US" sz="1400" kern="0" dirty="0">
                  <a:gradFill>
                    <a:gsLst>
                      <a:gs pos="0">
                        <a:srgbClr val="F6931A"/>
                      </a:gs>
                      <a:gs pos="100000">
                        <a:srgbClr val="F6931A"/>
                      </a:gs>
                    </a:gsLst>
                  </a:gradFill>
                  <a:cs typeface="Arial" pitchFamily="34" charset="0"/>
                </a:rPr>
                <a:t>Monitor</a:t>
              </a:r>
              <a:endParaRPr lang="en-US" sz="1400" b="1" kern="0" dirty="0" smtClean="0">
                <a:gradFill>
                  <a:gsLst>
                    <a:gs pos="0">
                      <a:srgbClr val="F6931A"/>
                    </a:gs>
                    <a:gs pos="100000">
                      <a:srgbClr val="F6931A"/>
                    </a:gs>
                  </a:gsLst>
                </a:gradFill>
                <a:cs typeface="Arial" pitchFamily="34" charset="0"/>
              </a:endParaRPr>
            </a:p>
          </p:txBody>
        </p:sp>
        <p:sp>
          <p:nvSpPr>
            <p:cNvPr id="13" name="Oval 12"/>
            <p:cNvSpPr/>
            <p:nvPr/>
          </p:nvSpPr>
          <p:spPr bwMode="auto">
            <a:xfrm rot="16200000">
              <a:off x="6016564" y="3641577"/>
              <a:ext cx="365757" cy="365757"/>
            </a:xfrm>
            <a:prstGeom prst="ellipse">
              <a:avLst/>
            </a:prstGeom>
            <a:solidFill>
              <a:schemeClr val="bg1"/>
            </a:solidFill>
            <a:ln w="38100" cmpd="sng">
              <a:solidFill>
                <a:srgbClr val="F6931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3" name="Group 2"/>
          <p:cNvGrpSpPr/>
          <p:nvPr/>
        </p:nvGrpSpPr>
        <p:grpSpPr>
          <a:xfrm>
            <a:off x="1908312" y="2661375"/>
            <a:ext cx="4474008" cy="365757"/>
            <a:chOff x="1908312" y="2661375"/>
            <a:chExt cx="4474008" cy="365757"/>
          </a:xfrm>
        </p:grpSpPr>
        <p:cxnSp>
          <p:nvCxnSpPr>
            <p:cNvPr id="14" name="Straight Connector 13"/>
            <p:cNvCxnSpPr/>
            <p:nvPr/>
          </p:nvCxnSpPr>
          <p:spPr>
            <a:xfrm rot="5400000" flipH="1">
              <a:off x="5740749" y="2496378"/>
              <a:ext cx="0" cy="695750"/>
            </a:xfrm>
            <a:prstGeom prst="line">
              <a:avLst/>
            </a:prstGeom>
            <a:ln w="38100" cap="rnd">
              <a:solidFill>
                <a:srgbClr val="F6931A"/>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15" name="Oval 14"/>
            <p:cNvSpPr/>
            <p:nvPr/>
          </p:nvSpPr>
          <p:spPr bwMode="auto">
            <a:xfrm rot="16200000">
              <a:off x="6016563" y="2661375"/>
              <a:ext cx="365757" cy="365757"/>
            </a:xfrm>
            <a:prstGeom prst="ellipse">
              <a:avLst/>
            </a:prstGeom>
            <a:solidFill>
              <a:schemeClr val="bg1"/>
            </a:solidFill>
            <a:ln w="38100" cmpd="sng">
              <a:solidFill>
                <a:srgbClr val="F6931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p:cNvSpPr txBox="1"/>
            <p:nvPr/>
          </p:nvSpPr>
          <p:spPr>
            <a:xfrm>
              <a:off x="1908312" y="2690936"/>
              <a:ext cx="3407259" cy="307777"/>
            </a:xfrm>
            <a:prstGeom prst="rect">
              <a:avLst/>
            </a:prstGeom>
            <a:noFill/>
          </p:spPr>
          <p:txBody>
            <a:bodyPr wrap="square" rtlCol="0">
              <a:spAutoFit/>
            </a:bodyPr>
            <a:lstStyle/>
            <a:p>
              <a:pPr algn="r">
                <a:defRPr/>
              </a:pPr>
              <a:r>
                <a:rPr lang="en-US" sz="1400" kern="0" dirty="0">
                  <a:gradFill>
                    <a:gsLst>
                      <a:gs pos="0">
                        <a:srgbClr val="F6931A"/>
                      </a:gs>
                      <a:gs pos="100000">
                        <a:srgbClr val="F6931A"/>
                      </a:gs>
                    </a:gsLst>
                  </a:gradFill>
                  <a:cs typeface="Arial" pitchFamily="34" charset="0"/>
                </a:rPr>
                <a:t>Feedback</a:t>
              </a:r>
              <a:endParaRPr lang="en-US" sz="1400" b="1" kern="0" dirty="0" smtClean="0">
                <a:gradFill>
                  <a:gsLst>
                    <a:gs pos="0">
                      <a:srgbClr val="F6931A"/>
                    </a:gs>
                    <a:gs pos="100000">
                      <a:srgbClr val="F6931A"/>
                    </a:gs>
                  </a:gsLst>
                </a:gradFill>
                <a:latin typeface="Segoe UI Light"/>
                <a:cs typeface="Arial" pitchFamily="34" charset="0"/>
              </a:endParaRPr>
            </a:p>
          </p:txBody>
        </p:sp>
      </p:grpSp>
      <p:sp>
        <p:nvSpPr>
          <p:cNvPr id="18" name="Rectangle 17"/>
          <p:cNvSpPr/>
          <p:nvPr/>
        </p:nvSpPr>
        <p:spPr>
          <a:xfrm>
            <a:off x="6487398" y="1735528"/>
            <a:ext cx="2992826" cy="461665"/>
          </a:xfrm>
          <a:prstGeom prst="rect">
            <a:avLst/>
          </a:prstGeom>
        </p:spPr>
        <p:txBody>
          <a:bodyPr wrap="none">
            <a:spAutoFit/>
          </a:bodyPr>
          <a:lstStyle/>
          <a:p>
            <a:r>
              <a:rPr lang="en-US" sz="2400" kern="0" dirty="0">
                <a:gradFill>
                  <a:gsLst>
                    <a:gs pos="0">
                      <a:srgbClr val="C02DA2"/>
                    </a:gs>
                    <a:gs pos="100000">
                      <a:srgbClr val="C02DA2"/>
                    </a:gs>
                  </a:gsLst>
                  <a:lin ang="0" scaled="0"/>
                </a:gradFill>
                <a:latin typeface="Segoe UI Light"/>
                <a:cs typeface="Arial" pitchFamily="34" charset="0"/>
              </a:rPr>
              <a:t>Plan the next iteration</a:t>
            </a:r>
            <a:endParaRPr lang="en-US" sz="2400" dirty="0">
              <a:gradFill>
                <a:gsLst>
                  <a:gs pos="0">
                    <a:srgbClr val="C02DA2"/>
                  </a:gs>
                  <a:gs pos="100000">
                    <a:srgbClr val="C02DA2"/>
                  </a:gs>
                </a:gsLst>
                <a:lin ang="0" scaled="0"/>
              </a:gradFill>
            </a:endParaRPr>
          </a:p>
        </p:txBody>
      </p:sp>
      <p:grpSp>
        <p:nvGrpSpPr>
          <p:cNvPr id="32" name="Group 31"/>
          <p:cNvGrpSpPr/>
          <p:nvPr/>
        </p:nvGrpSpPr>
        <p:grpSpPr>
          <a:xfrm>
            <a:off x="400430" y="482599"/>
            <a:ext cx="935248" cy="566011"/>
            <a:chOff x="7302500" y="1771650"/>
            <a:chExt cx="1282700" cy="776288"/>
          </a:xfrm>
        </p:grpSpPr>
        <p:sp>
          <p:nvSpPr>
            <p:cNvPr id="33" name="Freeform 28"/>
            <p:cNvSpPr>
              <a:spLocks/>
            </p:cNvSpPr>
            <p:nvPr/>
          </p:nvSpPr>
          <p:spPr bwMode="auto">
            <a:xfrm>
              <a:off x="7302500" y="1771650"/>
              <a:ext cx="1127125" cy="755650"/>
            </a:xfrm>
            <a:custGeom>
              <a:avLst/>
              <a:gdLst>
                <a:gd name="T0" fmla="*/ 1311 w 1311"/>
                <a:gd name="T1" fmla="*/ 828 h 878"/>
                <a:gd name="T2" fmla="*/ 1311 w 1311"/>
                <a:gd name="T3" fmla="*/ 828 h 878"/>
                <a:gd name="T4" fmla="*/ 1260 w 1311"/>
                <a:gd name="T5" fmla="*/ 878 h 878"/>
                <a:gd name="T6" fmla="*/ 50 w 1311"/>
                <a:gd name="T7" fmla="*/ 878 h 878"/>
                <a:gd name="T8" fmla="*/ 0 w 1311"/>
                <a:gd name="T9" fmla="*/ 828 h 878"/>
                <a:gd name="T10" fmla="*/ 0 w 1311"/>
                <a:gd name="T11" fmla="*/ 51 h 878"/>
                <a:gd name="T12" fmla="*/ 50 w 1311"/>
                <a:gd name="T13" fmla="*/ 0 h 878"/>
                <a:gd name="T14" fmla="*/ 1260 w 1311"/>
                <a:gd name="T15" fmla="*/ 0 h 878"/>
                <a:gd name="T16" fmla="*/ 1311 w 1311"/>
                <a:gd name="T17" fmla="*/ 51 h 878"/>
                <a:gd name="T18" fmla="*/ 1311 w 1311"/>
                <a:gd name="T19" fmla="*/ 828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1" h="878">
                  <a:moveTo>
                    <a:pt x="1311" y="828"/>
                  </a:moveTo>
                  <a:lnTo>
                    <a:pt x="1311" y="828"/>
                  </a:lnTo>
                  <a:cubicBezTo>
                    <a:pt x="1311" y="856"/>
                    <a:pt x="1288" y="878"/>
                    <a:pt x="1260" y="878"/>
                  </a:cubicBezTo>
                  <a:lnTo>
                    <a:pt x="50" y="878"/>
                  </a:lnTo>
                  <a:cubicBezTo>
                    <a:pt x="22" y="878"/>
                    <a:pt x="0" y="856"/>
                    <a:pt x="0" y="828"/>
                  </a:cubicBezTo>
                  <a:lnTo>
                    <a:pt x="0" y="51"/>
                  </a:lnTo>
                  <a:cubicBezTo>
                    <a:pt x="0" y="23"/>
                    <a:pt x="22" y="0"/>
                    <a:pt x="50" y="0"/>
                  </a:cubicBezTo>
                  <a:lnTo>
                    <a:pt x="1260" y="0"/>
                  </a:lnTo>
                  <a:cubicBezTo>
                    <a:pt x="1288" y="0"/>
                    <a:pt x="1311" y="23"/>
                    <a:pt x="1311" y="51"/>
                  </a:cubicBezTo>
                  <a:lnTo>
                    <a:pt x="1311" y="828"/>
                  </a:ln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4" name="Freeform 29"/>
            <p:cNvSpPr>
              <a:spLocks/>
            </p:cNvSpPr>
            <p:nvPr/>
          </p:nvSpPr>
          <p:spPr bwMode="auto">
            <a:xfrm>
              <a:off x="7386638" y="1851025"/>
              <a:ext cx="958850" cy="558800"/>
            </a:xfrm>
            <a:custGeom>
              <a:avLst/>
              <a:gdLst>
                <a:gd name="T0" fmla="*/ 0 w 1115"/>
                <a:gd name="T1" fmla="*/ 0 h 649"/>
                <a:gd name="T2" fmla="*/ 0 w 1115"/>
                <a:gd name="T3" fmla="*/ 0 h 649"/>
                <a:gd name="T4" fmla="*/ 1115 w 1115"/>
                <a:gd name="T5" fmla="*/ 0 h 649"/>
                <a:gd name="T6" fmla="*/ 1115 w 1115"/>
                <a:gd name="T7" fmla="*/ 649 h 649"/>
                <a:gd name="T8" fmla="*/ 0 w 1115"/>
                <a:gd name="T9" fmla="*/ 649 h 649"/>
                <a:gd name="T10" fmla="*/ 0 w 1115"/>
                <a:gd name="T11" fmla="*/ 0 h 649"/>
              </a:gdLst>
              <a:ahLst/>
              <a:cxnLst>
                <a:cxn ang="0">
                  <a:pos x="T0" y="T1"/>
                </a:cxn>
                <a:cxn ang="0">
                  <a:pos x="T2" y="T3"/>
                </a:cxn>
                <a:cxn ang="0">
                  <a:pos x="T4" y="T5"/>
                </a:cxn>
                <a:cxn ang="0">
                  <a:pos x="T6" y="T7"/>
                </a:cxn>
                <a:cxn ang="0">
                  <a:pos x="T8" y="T9"/>
                </a:cxn>
                <a:cxn ang="0">
                  <a:pos x="T10" y="T11"/>
                </a:cxn>
              </a:cxnLst>
              <a:rect l="0" t="0" r="r" b="b"/>
              <a:pathLst>
                <a:path w="1115" h="649">
                  <a:moveTo>
                    <a:pt x="0" y="0"/>
                  </a:moveTo>
                  <a:lnTo>
                    <a:pt x="0" y="0"/>
                  </a:lnTo>
                  <a:lnTo>
                    <a:pt x="1115" y="0"/>
                  </a:lnTo>
                  <a:lnTo>
                    <a:pt x="1115" y="649"/>
                  </a:lnTo>
                  <a:lnTo>
                    <a:pt x="0" y="649"/>
                  </a:lnTo>
                  <a:lnTo>
                    <a:pt x="0" y="0"/>
                  </a:lnTo>
                  <a:close/>
                </a:path>
              </a:pathLst>
            </a:custGeom>
            <a:solidFill>
              <a:srgbClr val="FBE1A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5" name="Freeform 30"/>
            <p:cNvSpPr>
              <a:spLocks/>
            </p:cNvSpPr>
            <p:nvPr/>
          </p:nvSpPr>
          <p:spPr bwMode="auto">
            <a:xfrm>
              <a:off x="7831138" y="2447925"/>
              <a:ext cx="44450" cy="44450"/>
            </a:xfrm>
            <a:custGeom>
              <a:avLst/>
              <a:gdLst>
                <a:gd name="T0" fmla="*/ 25 w 51"/>
                <a:gd name="T1" fmla="*/ 51 h 51"/>
                <a:gd name="T2" fmla="*/ 25 w 51"/>
                <a:gd name="T3" fmla="*/ 51 h 51"/>
                <a:gd name="T4" fmla="*/ 0 w 51"/>
                <a:gd name="T5" fmla="*/ 26 h 51"/>
                <a:gd name="T6" fmla="*/ 25 w 51"/>
                <a:gd name="T7" fmla="*/ 0 h 51"/>
                <a:gd name="T8" fmla="*/ 51 w 51"/>
                <a:gd name="T9" fmla="*/ 26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6"/>
                  </a:cubicBezTo>
                  <a:cubicBezTo>
                    <a:pt x="0" y="12"/>
                    <a:pt x="11" y="0"/>
                    <a:pt x="25" y="0"/>
                  </a:cubicBezTo>
                  <a:cubicBezTo>
                    <a:pt x="39" y="0"/>
                    <a:pt x="51" y="12"/>
                    <a:pt x="51" y="26"/>
                  </a:cubicBezTo>
                  <a:cubicBezTo>
                    <a:pt x="51" y="40"/>
                    <a:pt x="39" y="51"/>
                    <a:pt x="25" y="51"/>
                  </a:cubicBez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6" name="Freeform 31"/>
            <p:cNvSpPr>
              <a:spLocks/>
            </p:cNvSpPr>
            <p:nvPr/>
          </p:nvSpPr>
          <p:spPr bwMode="auto">
            <a:xfrm>
              <a:off x="7577138" y="2127250"/>
              <a:ext cx="114300" cy="274638"/>
            </a:xfrm>
            <a:custGeom>
              <a:avLst/>
              <a:gdLst>
                <a:gd name="T0" fmla="*/ 0 w 132"/>
                <a:gd name="T1" fmla="*/ 0 h 318"/>
                <a:gd name="T2" fmla="*/ 0 w 132"/>
                <a:gd name="T3" fmla="*/ 0 h 318"/>
                <a:gd name="T4" fmla="*/ 132 w 132"/>
                <a:gd name="T5" fmla="*/ 0 h 318"/>
                <a:gd name="T6" fmla="*/ 132 w 132"/>
                <a:gd name="T7" fmla="*/ 318 h 318"/>
                <a:gd name="T8" fmla="*/ 0 w 132"/>
                <a:gd name="T9" fmla="*/ 318 h 318"/>
                <a:gd name="T10" fmla="*/ 0 w 132"/>
                <a:gd name="T11" fmla="*/ 0 h 318"/>
              </a:gdLst>
              <a:ahLst/>
              <a:cxnLst>
                <a:cxn ang="0">
                  <a:pos x="T0" y="T1"/>
                </a:cxn>
                <a:cxn ang="0">
                  <a:pos x="T2" y="T3"/>
                </a:cxn>
                <a:cxn ang="0">
                  <a:pos x="T4" y="T5"/>
                </a:cxn>
                <a:cxn ang="0">
                  <a:pos x="T6" y="T7"/>
                </a:cxn>
                <a:cxn ang="0">
                  <a:pos x="T8" y="T9"/>
                </a:cxn>
                <a:cxn ang="0">
                  <a:pos x="T10" y="T11"/>
                </a:cxn>
              </a:cxnLst>
              <a:rect l="0" t="0" r="r" b="b"/>
              <a:pathLst>
                <a:path w="132" h="318">
                  <a:moveTo>
                    <a:pt x="0" y="0"/>
                  </a:moveTo>
                  <a:lnTo>
                    <a:pt x="0" y="0"/>
                  </a:lnTo>
                  <a:lnTo>
                    <a:pt x="132" y="0"/>
                  </a:lnTo>
                  <a:lnTo>
                    <a:pt x="132" y="318"/>
                  </a:lnTo>
                  <a:lnTo>
                    <a:pt x="0" y="318"/>
                  </a:lnTo>
                  <a:lnTo>
                    <a:pt x="0" y="0"/>
                  </a:lnTo>
                  <a:close/>
                </a:path>
              </a:pathLst>
            </a:custGeom>
            <a:solidFill>
              <a:srgbClr val="F4AD0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7" name="Freeform 32"/>
            <p:cNvSpPr>
              <a:spLocks/>
            </p:cNvSpPr>
            <p:nvPr/>
          </p:nvSpPr>
          <p:spPr bwMode="auto">
            <a:xfrm>
              <a:off x="7729538" y="2041525"/>
              <a:ext cx="114300" cy="360363"/>
            </a:xfrm>
            <a:custGeom>
              <a:avLst/>
              <a:gdLst>
                <a:gd name="T0" fmla="*/ 0 w 132"/>
                <a:gd name="T1" fmla="*/ 0 h 418"/>
                <a:gd name="T2" fmla="*/ 0 w 132"/>
                <a:gd name="T3" fmla="*/ 0 h 418"/>
                <a:gd name="T4" fmla="*/ 132 w 132"/>
                <a:gd name="T5" fmla="*/ 0 h 418"/>
                <a:gd name="T6" fmla="*/ 132 w 132"/>
                <a:gd name="T7" fmla="*/ 418 h 418"/>
                <a:gd name="T8" fmla="*/ 0 w 132"/>
                <a:gd name="T9" fmla="*/ 418 h 418"/>
                <a:gd name="T10" fmla="*/ 0 w 132"/>
                <a:gd name="T11" fmla="*/ 0 h 418"/>
              </a:gdLst>
              <a:ahLst/>
              <a:cxnLst>
                <a:cxn ang="0">
                  <a:pos x="T0" y="T1"/>
                </a:cxn>
                <a:cxn ang="0">
                  <a:pos x="T2" y="T3"/>
                </a:cxn>
                <a:cxn ang="0">
                  <a:pos x="T4" y="T5"/>
                </a:cxn>
                <a:cxn ang="0">
                  <a:pos x="T6" y="T7"/>
                </a:cxn>
                <a:cxn ang="0">
                  <a:pos x="T8" y="T9"/>
                </a:cxn>
                <a:cxn ang="0">
                  <a:pos x="T10" y="T11"/>
                </a:cxn>
              </a:cxnLst>
              <a:rect l="0" t="0" r="r" b="b"/>
              <a:pathLst>
                <a:path w="132" h="418">
                  <a:moveTo>
                    <a:pt x="0" y="0"/>
                  </a:moveTo>
                  <a:lnTo>
                    <a:pt x="0" y="0"/>
                  </a:lnTo>
                  <a:lnTo>
                    <a:pt x="132" y="0"/>
                  </a:lnTo>
                  <a:lnTo>
                    <a:pt x="132" y="418"/>
                  </a:lnTo>
                  <a:lnTo>
                    <a:pt x="0" y="418"/>
                  </a:lnTo>
                  <a:lnTo>
                    <a:pt x="0" y="0"/>
                  </a:ln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8" name="Freeform 33"/>
            <p:cNvSpPr>
              <a:spLocks/>
            </p:cNvSpPr>
            <p:nvPr/>
          </p:nvSpPr>
          <p:spPr bwMode="auto">
            <a:xfrm>
              <a:off x="7883525" y="2095500"/>
              <a:ext cx="114300" cy="306388"/>
            </a:xfrm>
            <a:custGeom>
              <a:avLst/>
              <a:gdLst>
                <a:gd name="T0" fmla="*/ 0 w 132"/>
                <a:gd name="T1" fmla="*/ 0 h 356"/>
                <a:gd name="T2" fmla="*/ 0 w 132"/>
                <a:gd name="T3" fmla="*/ 0 h 356"/>
                <a:gd name="T4" fmla="*/ 132 w 132"/>
                <a:gd name="T5" fmla="*/ 0 h 356"/>
                <a:gd name="T6" fmla="*/ 132 w 132"/>
                <a:gd name="T7" fmla="*/ 356 h 356"/>
                <a:gd name="T8" fmla="*/ 0 w 132"/>
                <a:gd name="T9" fmla="*/ 356 h 356"/>
                <a:gd name="T10" fmla="*/ 0 w 132"/>
                <a:gd name="T11" fmla="*/ 0 h 356"/>
              </a:gdLst>
              <a:ahLst/>
              <a:cxnLst>
                <a:cxn ang="0">
                  <a:pos x="T0" y="T1"/>
                </a:cxn>
                <a:cxn ang="0">
                  <a:pos x="T2" y="T3"/>
                </a:cxn>
                <a:cxn ang="0">
                  <a:pos x="T4" y="T5"/>
                </a:cxn>
                <a:cxn ang="0">
                  <a:pos x="T6" y="T7"/>
                </a:cxn>
                <a:cxn ang="0">
                  <a:pos x="T8" y="T9"/>
                </a:cxn>
                <a:cxn ang="0">
                  <a:pos x="T10" y="T11"/>
                </a:cxn>
              </a:cxnLst>
              <a:rect l="0" t="0" r="r" b="b"/>
              <a:pathLst>
                <a:path w="132" h="356">
                  <a:moveTo>
                    <a:pt x="0" y="0"/>
                  </a:moveTo>
                  <a:lnTo>
                    <a:pt x="0" y="0"/>
                  </a:lnTo>
                  <a:lnTo>
                    <a:pt x="132" y="0"/>
                  </a:lnTo>
                  <a:lnTo>
                    <a:pt x="132" y="356"/>
                  </a:lnTo>
                  <a:lnTo>
                    <a:pt x="0" y="356"/>
                  </a:lnTo>
                  <a:lnTo>
                    <a:pt x="0" y="0"/>
                  </a:lnTo>
                  <a:close/>
                </a:path>
              </a:pathLst>
            </a:custGeom>
            <a:solidFill>
              <a:srgbClr val="F4AD0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9" name="Freeform 34"/>
            <p:cNvSpPr>
              <a:spLocks/>
            </p:cNvSpPr>
            <p:nvPr/>
          </p:nvSpPr>
          <p:spPr bwMode="auto">
            <a:xfrm>
              <a:off x="8037513" y="1916113"/>
              <a:ext cx="112713" cy="485775"/>
            </a:xfrm>
            <a:custGeom>
              <a:avLst/>
              <a:gdLst>
                <a:gd name="T0" fmla="*/ 0 w 131"/>
                <a:gd name="T1" fmla="*/ 0 h 564"/>
                <a:gd name="T2" fmla="*/ 0 w 131"/>
                <a:gd name="T3" fmla="*/ 0 h 564"/>
                <a:gd name="T4" fmla="*/ 131 w 131"/>
                <a:gd name="T5" fmla="*/ 0 h 564"/>
                <a:gd name="T6" fmla="*/ 131 w 131"/>
                <a:gd name="T7" fmla="*/ 564 h 564"/>
                <a:gd name="T8" fmla="*/ 0 w 131"/>
                <a:gd name="T9" fmla="*/ 564 h 564"/>
                <a:gd name="T10" fmla="*/ 0 w 131"/>
                <a:gd name="T11" fmla="*/ 0 h 564"/>
              </a:gdLst>
              <a:ahLst/>
              <a:cxnLst>
                <a:cxn ang="0">
                  <a:pos x="T0" y="T1"/>
                </a:cxn>
                <a:cxn ang="0">
                  <a:pos x="T2" y="T3"/>
                </a:cxn>
                <a:cxn ang="0">
                  <a:pos x="T4" y="T5"/>
                </a:cxn>
                <a:cxn ang="0">
                  <a:pos x="T6" y="T7"/>
                </a:cxn>
                <a:cxn ang="0">
                  <a:pos x="T8" y="T9"/>
                </a:cxn>
                <a:cxn ang="0">
                  <a:pos x="T10" y="T11"/>
                </a:cxn>
              </a:cxnLst>
              <a:rect l="0" t="0" r="r" b="b"/>
              <a:pathLst>
                <a:path w="131" h="564">
                  <a:moveTo>
                    <a:pt x="0" y="0"/>
                  </a:moveTo>
                  <a:lnTo>
                    <a:pt x="0" y="0"/>
                  </a:lnTo>
                  <a:lnTo>
                    <a:pt x="131" y="0"/>
                  </a:lnTo>
                  <a:lnTo>
                    <a:pt x="131" y="564"/>
                  </a:lnTo>
                  <a:lnTo>
                    <a:pt x="0" y="564"/>
                  </a:lnTo>
                  <a:lnTo>
                    <a:pt x="0" y="0"/>
                  </a:ln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0" name="Freeform 148"/>
            <p:cNvSpPr>
              <a:spLocks/>
            </p:cNvSpPr>
            <p:nvPr/>
          </p:nvSpPr>
          <p:spPr bwMode="auto">
            <a:xfrm>
              <a:off x="8488363" y="2435225"/>
              <a:ext cx="90488" cy="104775"/>
            </a:xfrm>
            <a:custGeom>
              <a:avLst/>
              <a:gdLst>
                <a:gd name="T0" fmla="*/ 65 w 106"/>
                <a:gd name="T1" fmla="*/ 122 h 122"/>
                <a:gd name="T2" fmla="*/ 65 w 106"/>
                <a:gd name="T3" fmla="*/ 122 h 122"/>
                <a:gd name="T4" fmla="*/ 106 w 106"/>
                <a:gd name="T5" fmla="*/ 94 h 122"/>
                <a:gd name="T6" fmla="*/ 40 w 106"/>
                <a:gd name="T7" fmla="*/ 0 h 122"/>
                <a:gd name="T8" fmla="*/ 0 w 106"/>
                <a:gd name="T9" fmla="*/ 28 h 122"/>
                <a:gd name="T10" fmla="*/ 65 w 106"/>
                <a:gd name="T11" fmla="*/ 122 h 122"/>
              </a:gdLst>
              <a:ahLst/>
              <a:cxnLst>
                <a:cxn ang="0">
                  <a:pos x="T0" y="T1"/>
                </a:cxn>
                <a:cxn ang="0">
                  <a:pos x="T2" y="T3"/>
                </a:cxn>
                <a:cxn ang="0">
                  <a:pos x="T4" y="T5"/>
                </a:cxn>
                <a:cxn ang="0">
                  <a:pos x="T6" y="T7"/>
                </a:cxn>
                <a:cxn ang="0">
                  <a:pos x="T8" y="T9"/>
                </a:cxn>
                <a:cxn ang="0">
                  <a:pos x="T10" y="T11"/>
                </a:cxn>
              </a:cxnLst>
              <a:rect l="0" t="0" r="r" b="b"/>
              <a:pathLst>
                <a:path w="106" h="122">
                  <a:moveTo>
                    <a:pt x="65" y="122"/>
                  </a:moveTo>
                  <a:lnTo>
                    <a:pt x="65" y="122"/>
                  </a:lnTo>
                  <a:lnTo>
                    <a:pt x="106" y="94"/>
                  </a:lnTo>
                  <a:lnTo>
                    <a:pt x="40" y="0"/>
                  </a:lnTo>
                  <a:lnTo>
                    <a:pt x="0" y="28"/>
                  </a:lnTo>
                  <a:lnTo>
                    <a:pt x="65" y="122"/>
                  </a:lnTo>
                  <a:close/>
                </a:path>
              </a:pathLst>
            </a:custGeom>
            <a:solidFill>
              <a:srgbClr val="F4AD0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1" name="Freeform 149"/>
            <p:cNvSpPr>
              <a:spLocks/>
            </p:cNvSpPr>
            <p:nvPr/>
          </p:nvSpPr>
          <p:spPr bwMode="auto">
            <a:xfrm>
              <a:off x="8272463" y="2127250"/>
              <a:ext cx="250825" cy="331788"/>
            </a:xfrm>
            <a:custGeom>
              <a:avLst/>
              <a:gdLst>
                <a:gd name="T0" fmla="*/ 251 w 291"/>
                <a:gd name="T1" fmla="*/ 386 h 386"/>
                <a:gd name="T2" fmla="*/ 251 w 291"/>
                <a:gd name="T3" fmla="*/ 386 h 386"/>
                <a:gd name="T4" fmla="*/ 291 w 291"/>
                <a:gd name="T5" fmla="*/ 358 h 386"/>
                <a:gd name="T6" fmla="*/ 41 w 291"/>
                <a:gd name="T7" fmla="*/ 0 h 386"/>
                <a:gd name="T8" fmla="*/ 0 w 291"/>
                <a:gd name="T9" fmla="*/ 29 h 386"/>
                <a:gd name="T10" fmla="*/ 251 w 291"/>
                <a:gd name="T11" fmla="*/ 386 h 386"/>
              </a:gdLst>
              <a:ahLst/>
              <a:cxnLst>
                <a:cxn ang="0">
                  <a:pos x="T0" y="T1"/>
                </a:cxn>
                <a:cxn ang="0">
                  <a:pos x="T2" y="T3"/>
                </a:cxn>
                <a:cxn ang="0">
                  <a:pos x="T4" y="T5"/>
                </a:cxn>
                <a:cxn ang="0">
                  <a:pos x="T6" y="T7"/>
                </a:cxn>
                <a:cxn ang="0">
                  <a:pos x="T8" y="T9"/>
                </a:cxn>
                <a:cxn ang="0">
                  <a:pos x="T10" y="T11"/>
                </a:cxn>
              </a:cxnLst>
              <a:rect l="0" t="0" r="r" b="b"/>
              <a:pathLst>
                <a:path w="291" h="386">
                  <a:moveTo>
                    <a:pt x="251" y="386"/>
                  </a:moveTo>
                  <a:lnTo>
                    <a:pt x="251" y="386"/>
                  </a:lnTo>
                  <a:lnTo>
                    <a:pt x="291" y="358"/>
                  </a:lnTo>
                  <a:lnTo>
                    <a:pt x="41" y="0"/>
                  </a:lnTo>
                  <a:lnTo>
                    <a:pt x="0" y="29"/>
                  </a:lnTo>
                  <a:lnTo>
                    <a:pt x="251" y="386"/>
                  </a:lnTo>
                  <a:close/>
                </a:path>
              </a:pathLst>
            </a:custGeom>
            <a:solidFill>
              <a:srgbClr val="F4AD0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2" name="Freeform 150"/>
            <p:cNvSpPr>
              <a:spLocks/>
            </p:cNvSpPr>
            <p:nvPr/>
          </p:nvSpPr>
          <p:spPr bwMode="auto">
            <a:xfrm>
              <a:off x="8543925" y="2516188"/>
              <a:ext cx="41275" cy="31750"/>
            </a:xfrm>
            <a:custGeom>
              <a:avLst/>
              <a:gdLst>
                <a:gd name="T0" fmla="*/ 44 w 47"/>
                <a:gd name="T1" fmla="*/ 4 h 37"/>
                <a:gd name="T2" fmla="*/ 44 w 47"/>
                <a:gd name="T3" fmla="*/ 4 h 37"/>
                <a:gd name="T4" fmla="*/ 41 w 47"/>
                <a:gd name="T5" fmla="*/ 0 h 37"/>
                <a:gd name="T6" fmla="*/ 0 w 47"/>
                <a:gd name="T7" fmla="*/ 28 h 37"/>
                <a:gd name="T8" fmla="*/ 3 w 47"/>
                <a:gd name="T9" fmla="*/ 32 h 37"/>
                <a:gd name="T10" fmla="*/ 17 w 47"/>
                <a:gd name="T11" fmla="*/ 35 h 37"/>
                <a:gd name="T12" fmla="*/ 41 w 47"/>
                <a:gd name="T13" fmla="*/ 17 h 37"/>
                <a:gd name="T14" fmla="*/ 44 w 47"/>
                <a:gd name="T15" fmla="*/ 4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7">
                  <a:moveTo>
                    <a:pt x="44" y="4"/>
                  </a:moveTo>
                  <a:lnTo>
                    <a:pt x="44" y="4"/>
                  </a:lnTo>
                  <a:cubicBezTo>
                    <a:pt x="41" y="0"/>
                    <a:pt x="41" y="0"/>
                    <a:pt x="41" y="0"/>
                  </a:cubicBezTo>
                  <a:cubicBezTo>
                    <a:pt x="0" y="28"/>
                    <a:pt x="0" y="28"/>
                    <a:pt x="0" y="28"/>
                  </a:cubicBezTo>
                  <a:cubicBezTo>
                    <a:pt x="3" y="32"/>
                    <a:pt x="3" y="32"/>
                    <a:pt x="3" y="32"/>
                  </a:cubicBezTo>
                  <a:cubicBezTo>
                    <a:pt x="6" y="36"/>
                    <a:pt x="13" y="37"/>
                    <a:pt x="17" y="35"/>
                  </a:cubicBezTo>
                  <a:cubicBezTo>
                    <a:pt x="41" y="17"/>
                    <a:pt x="41" y="17"/>
                    <a:pt x="41" y="17"/>
                  </a:cubicBezTo>
                  <a:cubicBezTo>
                    <a:pt x="45" y="15"/>
                    <a:pt x="47" y="8"/>
                    <a:pt x="44" y="4"/>
                  </a:cubicBezTo>
                  <a:close/>
                </a:path>
              </a:pathLst>
            </a:custGeom>
            <a:solidFill>
              <a:srgbClr val="F4AD0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3" name="Freeform 151"/>
            <p:cNvSpPr>
              <a:spLocks/>
            </p:cNvSpPr>
            <p:nvPr/>
          </p:nvSpPr>
          <p:spPr bwMode="auto">
            <a:xfrm>
              <a:off x="8226425" y="2058988"/>
              <a:ext cx="80963" cy="92075"/>
            </a:xfrm>
            <a:custGeom>
              <a:avLst/>
              <a:gdLst>
                <a:gd name="T0" fmla="*/ 62 w 94"/>
                <a:gd name="T1" fmla="*/ 33 h 107"/>
                <a:gd name="T2" fmla="*/ 62 w 94"/>
                <a:gd name="T3" fmla="*/ 33 h 107"/>
                <a:gd name="T4" fmla="*/ 22 w 94"/>
                <a:gd name="T5" fmla="*/ 1 h 107"/>
                <a:gd name="T6" fmla="*/ 5 w 94"/>
                <a:gd name="T7" fmla="*/ 13 h 107"/>
                <a:gd name="T8" fmla="*/ 22 w 94"/>
                <a:gd name="T9" fmla="*/ 62 h 107"/>
                <a:gd name="T10" fmla="*/ 53 w 94"/>
                <a:gd name="T11" fmla="*/ 107 h 107"/>
                <a:gd name="T12" fmla="*/ 69 w 94"/>
                <a:gd name="T13" fmla="*/ 95 h 107"/>
                <a:gd name="T14" fmla="*/ 73 w 94"/>
                <a:gd name="T15" fmla="*/ 92 h 107"/>
                <a:gd name="T16" fmla="*/ 94 w 94"/>
                <a:gd name="T17" fmla="*/ 78 h 107"/>
                <a:gd name="T18" fmla="*/ 62 w 94"/>
                <a:gd name="T19" fmla="*/ 3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107">
                  <a:moveTo>
                    <a:pt x="62" y="33"/>
                  </a:moveTo>
                  <a:lnTo>
                    <a:pt x="62" y="33"/>
                  </a:lnTo>
                  <a:cubicBezTo>
                    <a:pt x="54" y="21"/>
                    <a:pt x="33" y="0"/>
                    <a:pt x="22" y="1"/>
                  </a:cubicBezTo>
                  <a:cubicBezTo>
                    <a:pt x="5" y="13"/>
                    <a:pt x="5" y="13"/>
                    <a:pt x="5" y="13"/>
                  </a:cubicBezTo>
                  <a:cubicBezTo>
                    <a:pt x="0" y="23"/>
                    <a:pt x="13" y="50"/>
                    <a:pt x="22" y="62"/>
                  </a:cubicBezTo>
                  <a:cubicBezTo>
                    <a:pt x="53" y="107"/>
                    <a:pt x="53" y="107"/>
                    <a:pt x="53" y="107"/>
                  </a:cubicBezTo>
                  <a:cubicBezTo>
                    <a:pt x="69" y="95"/>
                    <a:pt x="69" y="95"/>
                    <a:pt x="69" y="95"/>
                  </a:cubicBezTo>
                  <a:cubicBezTo>
                    <a:pt x="73" y="92"/>
                    <a:pt x="73" y="92"/>
                    <a:pt x="73" y="92"/>
                  </a:cubicBezTo>
                  <a:cubicBezTo>
                    <a:pt x="94" y="78"/>
                    <a:pt x="94" y="78"/>
                    <a:pt x="94" y="78"/>
                  </a:cubicBezTo>
                  <a:lnTo>
                    <a:pt x="62" y="33"/>
                  </a:lnTo>
                  <a:close/>
                </a:path>
              </a:pathLst>
            </a:custGeom>
            <a:solidFill>
              <a:srgbClr val="F4AD0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4" name="Freeform 152"/>
            <p:cNvSpPr>
              <a:spLocks/>
            </p:cNvSpPr>
            <p:nvPr/>
          </p:nvSpPr>
          <p:spPr bwMode="auto">
            <a:xfrm>
              <a:off x="8524875" y="2479675"/>
              <a:ext cx="44450" cy="53975"/>
            </a:xfrm>
            <a:custGeom>
              <a:avLst/>
              <a:gdLst>
                <a:gd name="T0" fmla="*/ 38 w 51"/>
                <a:gd name="T1" fmla="*/ 58 h 61"/>
                <a:gd name="T2" fmla="*/ 38 w 51"/>
                <a:gd name="T3" fmla="*/ 58 h 61"/>
                <a:gd name="T4" fmla="*/ 32 w 51"/>
                <a:gd name="T5" fmla="*/ 57 h 61"/>
                <a:gd name="T6" fmla="*/ 3 w 51"/>
                <a:gd name="T7" fmla="*/ 16 h 61"/>
                <a:gd name="T8" fmla="*/ 4 w 51"/>
                <a:gd name="T9" fmla="*/ 9 h 61"/>
                <a:gd name="T10" fmla="*/ 8 w 51"/>
                <a:gd name="T11" fmla="*/ 6 h 61"/>
                <a:gd name="T12" fmla="*/ 19 w 51"/>
                <a:gd name="T13" fmla="*/ 4 h 61"/>
                <a:gd name="T14" fmla="*/ 48 w 51"/>
                <a:gd name="T15" fmla="*/ 45 h 61"/>
                <a:gd name="T16" fmla="*/ 42 w 51"/>
                <a:gd name="T17" fmla="*/ 55 h 61"/>
                <a:gd name="T18" fmla="*/ 38 w 51"/>
                <a:gd name="T19"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61">
                  <a:moveTo>
                    <a:pt x="38" y="58"/>
                  </a:moveTo>
                  <a:lnTo>
                    <a:pt x="38" y="58"/>
                  </a:lnTo>
                  <a:cubicBezTo>
                    <a:pt x="34" y="61"/>
                    <a:pt x="34" y="61"/>
                    <a:pt x="32" y="57"/>
                  </a:cubicBezTo>
                  <a:cubicBezTo>
                    <a:pt x="3" y="16"/>
                    <a:pt x="3" y="16"/>
                    <a:pt x="3" y="16"/>
                  </a:cubicBezTo>
                  <a:cubicBezTo>
                    <a:pt x="0" y="12"/>
                    <a:pt x="0" y="12"/>
                    <a:pt x="4" y="9"/>
                  </a:cubicBezTo>
                  <a:cubicBezTo>
                    <a:pt x="8" y="6"/>
                    <a:pt x="8" y="6"/>
                    <a:pt x="8" y="6"/>
                  </a:cubicBezTo>
                  <a:cubicBezTo>
                    <a:pt x="13" y="3"/>
                    <a:pt x="17" y="0"/>
                    <a:pt x="19" y="4"/>
                  </a:cubicBezTo>
                  <a:cubicBezTo>
                    <a:pt x="48" y="45"/>
                    <a:pt x="48" y="45"/>
                    <a:pt x="48" y="45"/>
                  </a:cubicBezTo>
                  <a:cubicBezTo>
                    <a:pt x="51" y="49"/>
                    <a:pt x="47" y="52"/>
                    <a:pt x="42" y="55"/>
                  </a:cubicBezTo>
                  <a:lnTo>
                    <a:pt x="38" y="58"/>
                  </a:lnTo>
                  <a:close/>
                </a:path>
              </a:pathLst>
            </a:custGeom>
            <a:solidFill>
              <a:srgbClr val="F4AD0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48" name="Isosceles Triangle 47"/>
          <p:cNvSpPr/>
          <p:nvPr/>
        </p:nvSpPr>
        <p:spPr bwMode="auto">
          <a:xfrm rot="10800000" flipV="1">
            <a:off x="5945619" y="1716261"/>
            <a:ext cx="510159" cy="439792"/>
          </a:xfrm>
          <a:prstGeom prst="triangle">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Isosceles Triangle 48"/>
          <p:cNvSpPr/>
          <p:nvPr/>
        </p:nvSpPr>
        <p:spPr bwMode="auto">
          <a:xfrm rot="10800000" flipV="1">
            <a:off x="5945619" y="1716261"/>
            <a:ext cx="510159" cy="439792"/>
          </a:xfrm>
          <a:prstGeom prst="triangle">
            <a:avLst/>
          </a:prstGeom>
          <a:solidFill>
            <a:srgbClr val="C02DA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19924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5400000">
                                      <p:cBhvr>
                                        <p:cTn id="6" dur="1000" fill="hold"/>
                                        <p:tgtEl>
                                          <p:spTgt spid="28"/>
                                        </p:tgtEl>
                                        <p:attrNameLst>
                                          <p:attrName>r</p:attrName>
                                        </p:attrNameLst>
                                      </p:cBhvr>
                                    </p:animRot>
                                  </p:childTnLst>
                                </p:cTn>
                              </p:par>
                              <p:par>
                                <p:cTn id="7" presetID="22" presetClass="entr" presetSubtype="4"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animEffect transition="in" filter="wipe(down)">
                                      <p:cBhvr>
                                        <p:cTn id="9" dur="500"/>
                                        <p:tgtEl>
                                          <p:spTgt spid="29"/>
                                        </p:tgtEl>
                                      </p:cBhvr>
                                    </p:animEffect>
                                  </p:childTnLst>
                                </p:cTn>
                              </p:par>
                              <p:par>
                                <p:cTn id="10" presetID="22" presetClass="entr" presetSubtype="4" fill="hold" grpId="0" nodeType="withEffect">
                                  <p:stCondLst>
                                    <p:cond delay="20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par>
                          <p:cTn id="13" fill="hold">
                            <p:stCondLst>
                              <p:cond delay="1000"/>
                            </p:stCondLst>
                            <p:childTnLst>
                              <p:par>
                                <p:cTn id="14" presetID="10" presetClass="entr" presetSubtype="0" fill="hold" nodeType="afterEffect">
                                  <p:stCondLst>
                                    <p:cond delay="5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par>
                          <p:cTn id="20" fill="hold">
                            <p:stCondLst>
                              <p:cond delay="2000"/>
                            </p:stCondLst>
                            <p:childTnLst>
                              <p:par>
                                <p:cTn id="21" presetID="10" presetClass="entr" presetSubtype="0" fill="hold" grpId="0" nodeType="afterEffect">
                                  <p:stCondLst>
                                    <p:cond delay="50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par>
                                <p:cTn id="24" presetID="10" presetClass="entr" presetSubtype="0" fill="hold" nodeType="withEffect">
                                  <p:stCondLst>
                                    <p:cond delay="50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par>
                          <p:cTn id="27" fill="hold">
                            <p:stCondLst>
                              <p:cond delay="3000"/>
                            </p:stCondLst>
                            <p:childTnLst>
                              <p:par>
                                <p:cTn id="28" presetID="10" presetClass="entr" presetSubtype="0" fill="hold" grpId="0" nodeType="afterEffect">
                                  <p:stCondLst>
                                    <p:cond delay="50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grpId="0" nodeType="withEffect">
                                  <p:stCondLst>
                                    <p:cond delay="50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par>
                                <p:cTn id="34" presetID="10" presetClass="entr" presetSubtype="0" fill="hold" grpId="0" nodeType="withEffect">
                                  <p:stCondLst>
                                    <p:cond delay="50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6" grpId="0" animBg="1"/>
      <p:bldP spid="30" grpId="0" animBg="1"/>
      <p:bldP spid="29" grpId="0" animBg="1"/>
      <p:bldP spid="10" grpId="0" animBg="1"/>
      <p:bldP spid="18" grpId="0"/>
      <p:bldP spid="4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p:nvPr/>
        </p:nvGrpSpPr>
        <p:grpSpPr>
          <a:xfrm>
            <a:off x="797293" y="5237019"/>
            <a:ext cx="2038101" cy="1175582"/>
            <a:chOff x="940119" y="5293964"/>
            <a:chExt cx="1940093" cy="1119051"/>
          </a:xfrm>
        </p:grpSpPr>
        <p:sp>
          <p:nvSpPr>
            <p:cNvPr id="36" name="Rectangle 154"/>
            <p:cNvSpPr>
              <a:spLocks noChangeArrowheads="1"/>
            </p:cNvSpPr>
            <p:nvPr/>
          </p:nvSpPr>
          <p:spPr bwMode="auto">
            <a:xfrm>
              <a:off x="1171231" y="5293964"/>
              <a:ext cx="1505245" cy="1027824"/>
            </a:xfrm>
            <a:prstGeom prst="rect">
              <a:avLst/>
            </a:prstGeom>
            <a:solidFill>
              <a:schemeClr val="bg2">
                <a:lumMod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39" name="Rectangle 156"/>
            <p:cNvSpPr>
              <a:spLocks noChangeArrowheads="1"/>
            </p:cNvSpPr>
            <p:nvPr/>
          </p:nvSpPr>
          <p:spPr bwMode="auto">
            <a:xfrm>
              <a:off x="1224447" y="5359343"/>
              <a:ext cx="1398813" cy="897066"/>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40" name="Freeform 158"/>
            <p:cNvSpPr>
              <a:spLocks/>
            </p:cNvSpPr>
            <p:nvPr/>
          </p:nvSpPr>
          <p:spPr bwMode="auto">
            <a:xfrm>
              <a:off x="940119" y="6336991"/>
              <a:ext cx="1940093" cy="76024"/>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chemeClr val="bg2">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grpSp>
      <p:pic>
        <p:nvPicPr>
          <p:cNvPr id="41" name="Picture 40"/>
          <p:cNvPicPr>
            <a:picLocks noChangeAspect="1"/>
          </p:cNvPicPr>
          <p:nvPr/>
        </p:nvPicPr>
        <p:blipFill rotWithShape="1">
          <a:blip r:embed="rId3"/>
          <a:srcRect r="31790"/>
          <a:stretch/>
        </p:blipFill>
        <p:spPr>
          <a:xfrm>
            <a:off x="2825394" y="4815840"/>
            <a:ext cx="606773" cy="1754296"/>
          </a:xfrm>
          <a:prstGeom prst="rect">
            <a:avLst/>
          </a:prstGeom>
        </p:spPr>
      </p:pic>
      <p:pic>
        <p:nvPicPr>
          <p:cNvPr id="42" name="Picture 41"/>
          <p:cNvPicPr>
            <a:picLocks noChangeAspect="1"/>
          </p:cNvPicPr>
          <p:nvPr/>
        </p:nvPicPr>
        <p:blipFill rotWithShape="1">
          <a:blip r:embed="rId4"/>
          <a:srcRect l="40545"/>
          <a:stretch/>
        </p:blipFill>
        <p:spPr>
          <a:xfrm>
            <a:off x="191873" y="4562856"/>
            <a:ext cx="692978" cy="2090768"/>
          </a:xfrm>
          <a:prstGeom prst="rect">
            <a:avLst/>
          </a:prstGeom>
        </p:spPr>
      </p:pic>
      <p:sp>
        <p:nvSpPr>
          <p:cNvPr id="2" name="Title 1"/>
          <p:cNvSpPr>
            <a:spLocks noGrp="1"/>
          </p:cNvSpPr>
          <p:nvPr>
            <p:ph type="title"/>
          </p:nvPr>
        </p:nvSpPr>
        <p:spPr/>
        <p:txBody>
          <a:bodyPr/>
          <a:lstStyle/>
          <a:p>
            <a:r>
              <a:rPr lang="en-US" dirty="0" smtClean="0">
                <a:gradFill>
                  <a:gsLst>
                    <a:gs pos="2917">
                      <a:schemeClr val="tx2"/>
                    </a:gs>
                    <a:gs pos="30000">
                      <a:schemeClr val="tx2"/>
                    </a:gs>
                  </a:gsLst>
                  <a:lin ang="5400000" scaled="0"/>
                </a:gradFill>
              </a:rPr>
              <a:t>Availability Monitoring</a:t>
            </a:r>
            <a:endParaRPr lang="en-US" dirty="0">
              <a:gradFill>
                <a:gsLst>
                  <a:gs pos="2917">
                    <a:schemeClr val="tx2"/>
                  </a:gs>
                  <a:gs pos="30000">
                    <a:schemeClr val="tx2"/>
                  </a:gs>
                </a:gsLst>
                <a:lin ang="5400000" scaled="0"/>
              </a:gradFill>
            </a:endParaRPr>
          </a:p>
        </p:txBody>
      </p:sp>
      <p:sp>
        <p:nvSpPr>
          <p:cNvPr id="37" name="Value"/>
          <p:cNvSpPr txBox="1"/>
          <p:nvPr/>
        </p:nvSpPr>
        <p:spPr>
          <a:xfrm>
            <a:off x="7898188" y="1877739"/>
            <a:ext cx="2815409" cy="1612408"/>
          </a:xfrm>
          <a:prstGeom prst="rect">
            <a:avLst/>
          </a:prstGeom>
          <a:noFill/>
        </p:spPr>
        <p:txBody>
          <a:bodyPr wrap="none" lIns="182828" tIns="146262" rIns="182828" bIns="146262" rtlCol="0">
            <a:spAutoFit/>
          </a:bodyPr>
          <a:lstStyle/>
          <a:p>
            <a:pPr defTabSz="932384">
              <a:lnSpc>
                <a:spcPct val="90000"/>
              </a:lnSpc>
              <a:spcAft>
                <a:spcPts val="1198"/>
              </a:spcAft>
              <a:buSzPct val="90000"/>
            </a:pPr>
            <a:r>
              <a:rPr lang="en-US" sz="3598" dirty="0">
                <a:gradFill>
                  <a:gsLst>
                    <a:gs pos="0">
                      <a:schemeClr val="accent1"/>
                    </a:gs>
                    <a:gs pos="100000">
                      <a:schemeClr val="accent1"/>
                    </a:gs>
                  </a:gsLst>
                  <a:lin ang="5400000" scaled="0"/>
                </a:gradFill>
                <a:latin typeface="Segoe UI Light"/>
              </a:rPr>
              <a:t>Value</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0">
                      <a:schemeClr val="tx1"/>
                    </a:gs>
                    <a:gs pos="100000">
                      <a:schemeClr val="tx1"/>
                    </a:gs>
                  </a:gsLst>
                  <a:lin ang="5400000" scaled="0"/>
                </a:gradFill>
                <a:latin typeface="Segoe UI Light"/>
              </a:rPr>
              <a:t>Faster Detection </a:t>
            </a:r>
            <a:r>
              <a:rPr lang="en-US" sz="2400" dirty="0" smtClean="0">
                <a:gradFill>
                  <a:gsLst>
                    <a:gs pos="0">
                      <a:schemeClr val="tx1"/>
                    </a:gs>
                    <a:gs pos="100000">
                      <a:schemeClr val="tx1"/>
                    </a:gs>
                  </a:gsLst>
                  <a:lin ang="5400000" scaled="0"/>
                </a:gradFill>
                <a:latin typeface="Segoe UI Light"/>
              </a:rPr>
              <a:t/>
            </a:r>
            <a:br>
              <a:rPr lang="en-US" sz="2400" dirty="0" smtClean="0">
                <a:gradFill>
                  <a:gsLst>
                    <a:gs pos="0">
                      <a:schemeClr val="tx1"/>
                    </a:gs>
                    <a:gs pos="100000">
                      <a:schemeClr val="tx1"/>
                    </a:gs>
                  </a:gsLst>
                  <a:lin ang="5400000" scaled="0"/>
                </a:gradFill>
                <a:latin typeface="Segoe UI Light"/>
              </a:rPr>
            </a:br>
            <a:r>
              <a:rPr lang="en-US" sz="2400" dirty="0" smtClean="0">
                <a:gradFill>
                  <a:gsLst>
                    <a:gs pos="0">
                      <a:schemeClr val="tx1"/>
                    </a:gs>
                    <a:gs pos="100000">
                      <a:schemeClr val="tx1"/>
                    </a:gs>
                  </a:gsLst>
                  <a:lin ang="5400000" scaled="0"/>
                </a:gradFill>
                <a:latin typeface="Segoe UI Light"/>
              </a:rPr>
              <a:t>&amp; </a:t>
            </a:r>
            <a:r>
              <a:rPr lang="en-US" sz="2400" dirty="0">
                <a:gradFill>
                  <a:gsLst>
                    <a:gs pos="0">
                      <a:schemeClr val="tx1"/>
                    </a:gs>
                    <a:gs pos="100000">
                      <a:schemeClr val="tx1"/>
                    </a:gs>
                  </a:gsLst>
                  <a:lin ang="5400000" scaled="0"/>
                </a:gradFill>
                <a:latin typeface="Segoe UI Light"/>
              </a:rPr>
              <a:t>Remediation</a:t>
            </a:r>
          </a:p>
        </p:txBody>
      </p:sp>
      <p:sp>
        <p:nvSpPr>
          <p:cNvPr id="38" name="Measure"/>
          <p:cNvSpPr txBox="1"/>
          <p:nvPr/>
        </p:nvSpPr>
        <p:spPr>
          <a:xfrm>
            <a:off x="7898188" y="3887050"/>
            <a:ext cx="2048439" cy="2291395"/>
          </a:xfrm>
          <a:prstGeom prst="rect">
            <a:avLst/>
          </a:prstGeom>
          <a:noFill/>
        </p:spPr>
        <p:txBody>
          <a:bodyPr wrap="none" lIns="182828" tIns="146262" rIns="182828" bIns="146262" rtlCol="0">
            <a:spAutoFit/>
          </a:bodyPr>
          <a:lstStyle/>
          <a:p>
            <a:pPr defTabSz="932384">
              <a:lnSpc>
                <a:spcPct val="90000"/>
              </a:lnSpc>
              <a:spcAft>
                <a:spcPts val="1198"/>
              </a:spcAft>
              <a:buSzPct val="90000"/>
            </a:pPr>
            <a:r>
              <a:rPr lang="en-US" sz="3598" dirty="0">
                <a:gradFill>
                  <a:gsLst>
                    <a:gs pos="0">
                      <a:schemeClr val="accent1"/>
                    </a:gs>
                    <a:gs pos="100000">
                      <a:schemeClr val="accent1"/>
                    </a:gs>
                  </a:gsLst>
                  <a:lin ang="5400000" scaled="0"/>
                </a:gradFill>
                <a:latin typeface="Segoe UI Light"/>
              </a:rPr>
              <a:t>Measure</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0">
                      <a:schemeClr val="tx1"/>
                    </a:gs>
                    <a:gs pos="100000">
                      <a:schemeClr val="tx1"/>
                    </a:gs>
                  </a:gsLst>
                  <a:lin ang="5400000" scaled="0"/>
                </a:gradFill>
                <a:latin typeface="Segoe UI Light"/>
              </a:rPr>
              <a:t>MTTD</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0">
                      <a:schemeClr val="tx1"/>
                    </a:gs>
                    <a:gs pos="100000">
                      <a:schemeClr val="tx1"/>
                    </a:gs>
                  </a:gsLst>
                  <a:lin ang="5400000" scaled="0"/>
                </a:gradFill>
                <a:latin typeface="Segoe UI Light"/>
              </a:rPr>
              <a:t>MTTR</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0">
                      <a:schemeClr val="tx1"/>
                    </a:gs>
                    <a:gs pos="100000">
                      <a:schemeClr val="tx1"/>
                    </a:gs>
                  </a:gsLst>
                  <a:lin ang="5400000" scaled="0"/>
                </a:gradFill>
                <a:latin typeface="Segoe UI Light"/>
              </a:rPr>
              <a:t>Availability</a:t>
            </a:r>
          </a:p>
        </p:txBody>
      </p:sp>
      <p:cxnSp>
        <p:nvCxnSpPr>
          <p:cNvPr id="48" name="Straight Connector 3"/>
          <p:cNvCxnSpPr/>
          <p:nvPr/>
        </p:nvCxnSpPr>
        <p:spPr>
          <a:xfrm>
            <a:off x="1886451" y="3313574"/>
            <a:ext cx="0" cy="1867637"/>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2"/>
          <p:cNvCxnSpPr/>
          <p:nvPr/>
        </p:nvCxnSpPr>
        <p:spPr>
          <a:xfrm>
            <a:off x="3232407" y="2481031"/>
            <a:ext cx="2951601" cy="0"/>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p:cNvCxnSpPr/>
          <p:nvPr/>
        </p:nvCxnSpPr>
        <p:spPr>
          <a:xfrm>
            <a:off x="6184008" y="2501886"/>
            <a:ext cx="0" cy="725986"/>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8" name="Oval 1"/>
          <p:cNvSpPr/>
          <p:nvPr/>
        </p:nvSpPr>
        <p:spPr bwMode="auto">
          <a:xfrm>
            <a:off x="2984579" y="2366152"/>
            <a:ext cx="229758" cy="229758"/>
          </a:xfrm>
          <a:prstGeom prst="ellipse">
            <a:avLst/>
          </a:prstGeom>
          <a:solidFill>
            <a:srgbClr val="25B9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1 return"/>
          <p:cNvSpPr/>
          <p:nvPr/>
        </p:nvSpPr>
        <p:spPr bwMode="auto">
          <a:xfrm>
            <a:off x="6069130" y="3281263"/>
            <a:ext cx="229758" cy="229758"/>
          </a:xfrm>
          <a:prstGeom prst="ellipse">
            <a:avLst/>
          </a:prstGeom>
          <a:solidFill>
            <a:srgbClr val="25B9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Oval 2"/>
          <p:cNvSpPr/>
          <p:nvPr/>
        </p:nvSpPr>
        <p:spPr bwMode="auto">
          <a:xfrm>
            <a:off x="2993614" y="2363243"/>
            <a:ext cx="229758" cy="229758"/>
          </a:xfrm>
          <a:prstGeom prst="ellipse">
            <a:avLst/>
          </a:prstGeom>
          <a:solidFill>
            <a:srgbClr val="25B9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2 return"/>
          <p:cNvSpPr/>
          <p:nvPr/>
        </p:nvSpPr>
        <p:spPr bwMode="auto">
          <a:xfrm>
            <a:off x="6069130" y="3282401"/>
            <a:ext cx="229758" cy="229758"/>
          </a:xfrm>
          <a:prstGeom prst="ellipse">
            <a:avLst/>
          </a:prstGeom>
          <a:solidFill>
            <a:srgbClr val="25B9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3"/>
          <p:cNvSpPr/>
          <p:nvPr/>
        </p:nvSpPr>
        <p:spPr bwMode="auto">
          <a:xfrm>
            <a:off x="2993614" y="2366152"/>
            <a:ext cx="229758" cy="229758"/>
          </a:xfrm>
          <a:prstGeom prst="ellipse">
            <a:avLst/>
          </a:prstGeom>
          <a:solidFill>
            <a:srgbClr val="25B9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Oval 3 return"/>
          <p:cNvSpPr/>
          <p:nvPr/>
        </p:nvSpPr>
        <p:spPr bwMode="auto">
          <a:xfrm>
            <a:off x="6069129" y="3291847"/>
            <a:ext cx="229758" cy="229758"/>
          </a:xfrm>
          <a:prstGeom prst="ellipse">
            <a:avLst/>
          </a:prstGeom>
          <a:solidFill>
            <a:srgbClr val="25B9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1" name="Monitoring"/>
          <p:cNvSpPr/>
          <p:nvPr/>
        </p:nvSpPr>
        <p:spPr bwMode="auto">
          <a:xfrm>
            <a:off x="847875" y="1684819"/>
            <a:ext cx="2384532" cy="1592427"/>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r>
              <a:rPr lang="en-US" sz="1598" dirty="0">
                <a:gradFill>
                  <a:gsLst>
                    <a:gs pos="0">
                      <a:srgbClr val="FFFFFF"/>
                    </a:gs>
                    <a:gs pos="100000">
                      <a:srgbClr val="FFFFFF"/>
                    </a:gs>
                  </a:gsLst>
                  <a:lin ang="5400000" scaled="0"/>
                </a:gradFill>
                <a:ea typeface="Segoe UI" pitchFamily="34" charset="0"/>
                <a:cs typeface="Segoe UI" pitchFamily="34" charset="0"/>
              </a:rPr>
              <a:t>MONITORING </a:t>
            </a:r>
          </a:p>
          <a:p>
            <a:pPr algn="ctr" defTabSz="932114">
              <a:lnSpc>
                <a:spcPct val="90000"/>
              </a:lnSpc>
            </a:pPr>
            <a:r>
              <a:rPr lang="en-US" sz="1598" dirty="0">
                <a:gradFill>
                  <a:gsLst>
                    <a:gs pos="0">
                      <a:srgbClr val="FFFFFF"/>
                    </a:gs>
                    <a:gs pos="100000">
                      <a:srgbClr val="FFFFFF"/>
                    </a:gs>
                  </a:gsLst>
                  <a:lin ang="5400000" scaled="0"/>
                </a:gradFill>
                <a:ea typeface="Segoe UI" pitchFamily="34" charset="0"/>
                <a:cs typeface="Segoe UI" pitchFamily="34" charset="0"/>
              </a:rPr>
              <a:t>SERVICE</a:t>
            </a:r>
          </a:p>
        </p:txBody>
      </p:sp>
      <p:pic>
        <p:nvPicPr>
          <p:cNvPr id="49" name="Test"/>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06012" y="2438917"/>
            <a:ext cx="621617" cy="633805"/>
          </a:xfrm>
          <a:prstGeom prst="rect">
            <a:avLst/>
          </a:prstGeom>
        </p:spPr>
      </p:pic>
      <p:sp>
        <p:nvSpPr>
          <p:cNvPr id="80" name="Production"/>
          <p:cNvSpPr/>
          <p:nvPr/>
        </p:nvSpPr>
        <p:spPr bwMode="auto">
          <a:xfrm>
            <a:off x="4991744" y="3227874"/>
            <a:ext cx="2384532" cy="1592427"/>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r>
              <a:rPr lang="en-US" sz="1598" dirty="0">
                <a:gradFill>
                  <a:gsLst>
                    <a:gs pos="0">
                      <a:srgbClr val="FFFFFF"/>
                    </a:gs>
                    <a:gs pos="100000">
                      <a:srgbClr val="FFFFFF"/>
                    </a:gs>
                  </a:gsLst>
                  <a:lin ang="5400000" scaled="0"/>
                </a:gradFill>
                <a:ea typeface="Segoe UI" pitchFamily="34" charset="0"/>
                <a:cs typeface="Segoe UI" pitchFamily="34" charset="0"/>
              </a:rPr>
              <a:t>PRODUCTION</a:t>
            </a:r>
          </a:p>
        </p:txBody>
      </p:sp>
      <p:sp>
        <p:nvSpPr>
          <p:cNvPr id="124" name="APP 3"/>
          <p:cNvSpPr>
            <a:spLocks noEditPoints="1"/>
          </p:cNvSpPr>
          <p:nvPr/>
        </p:nvSpPr>
        <p:spPr bwMode="auto">
          <a:xfrm>
            <a:off x="5785536" y="3825812"/>
            <a:ext cx="796943" cy="822387"/>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13833"/>
            <a:endParaRPr lang="en-US" sz="1700">
              <a:solidFill>
                <a:srgbClr val="000000"/>
              </a:solidFill>
            </a:endParaRPr>
          </a:p>
        </p:txBody>
      </p:sp>
      <p:pic>
        <p:nvPicPr>
          <p:cNvPr id="93" name="Alert"/>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94800" y="3845955"/>
            <a:ext cx="729831" cy="662349"/>
          </a:xfrm>
          <a:prstGeom prst="rect">
            <a:avLst/>
          </a:prstGeom>
        </p:spPr>
      </p:pic>
      <p:pic>
        <p:nvPicPr>
          <p:cNvPr id="59" name="Alert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94800" y="3845955"/>
            <a:ext cx="729831" cy="662349"/>
          </a:xfrm>
          <a:prstGeom prst="rect">
            <a:avLst/>
          </a:prstGeom>
        </p:spPr>
      </p:pic>
      <p:pic>
        <p:nvPicPr>
          <p:cNvPr id="60" name="Alert 3" descr="Down:  Alert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88927" y="2463669"/>
            <a:ext cx="729831" cy="662349"/>
          </a:xfrm>
          <a:prstGeom prst="rect">
            <a:avLst/>
          </a:prstGeom>
        </p:spPr>
      </p:pic>
      <p:sp>
        <p:nvSpPr>
          <p:cNvPr id="30" name="Freeform 147"/>
          <p:cNvSpPr>
            <a:spLocks/>
          </p:cNvSpPr>
          <p:nvPr/>
        </p:nvSpPr>
        <p:spPr bwMode="auto">
          <a:xfrm>
            <a:off x="759224" y="5252568"/>
            <a:ext cx="256867" cy="999372"/>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spTree>
    <p:extLst>
      <p:ext uri="{BB962C8B-B14F-4D97-AF65-F5344CB8AC3E}">
        <p14:creationId xmlns:p14="http://schemas.microsoft.com/office/powerpoint/2010/main" val="27146515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1000"/>
                                        <p:tgtEl>
                                          <p:spTgt spid="48"/>
                                        </p:tgtEl>
                                      </p:cBhvr>
                                    </p:animEffect>
                                  </p:childTnLst>
                                </p:cTn>
                              </p:par>
                            </p:childTnLst>
                          </p:cTn>
                        </p:par>
                        <p:par>
                          <p:cTn id="8" fill="hold">
                            <p:stCondLst>
                              <p:cond delay="1000"/>
                            </p:stCondLst>
                            <p:childTnLst>
                              <p:par>
                                <p:cTn id="9" presetID="10" presetClass="entr" presetSubtype="0" fill="hold" nodeType="afterEffect">
                                  <p:stCondLst>
                                    <p:cond delay="30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650"/>
                                        <p:tgtEl>
                                          <p:spTgt spid="4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wipe(left)">
                                      <p:cBhvr>
                                        <p:cTn id="16" dur="1000"/>
                                        <p:tgtEl>
                                          <p:spTgt spid="50"/>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up)">
                                      <p:cBhvr>
                                        <p:cTn id="20" dur="600"/>
                                        <p:tgtEl>
                                          <p:spTgt spid="51"/>
                                        </p:tgtEl>
                                      </p:cBhvr>
                                    </p:animEffect>
                                  </p:childTnLst>
                                </p:cTn>
                              </p:par>
                              <p:par>
                                <p:cTn id="21" presetID="42" presetClass="path" presetSubtype="0" accel="50000" decel="50000" fill="hold" grpId="0" nodeType="withEffect">
                                  <p:stCondLst>
                                    <p:cond delay="0"/>
                                  </p:stCondLst>
                                  <p:childTnLst>
                                    <p:animMotion origin="layout" path="M -2.63467E-6 3.43168E-6 L 0.24815 0.00317 " pathEditMode="relative" rAng="0" ptsTypes="AA">
                                      <p:cBhvr>
                                        <p:cTn id="22" dur="2000" fill="hold"/>
                                        <p:tgtEl>
                                          <p:spTgt spid="8"/>
                                        </p:tgtEl>
                                        <p:attrNameLst>
                                          <p:attrName>ppt_x</p:attrName>
                                          <p:attrName>ppt_y</p:attrName>
                                        </p:attrNameLst>
                                      </p:cBhvr>
                                      <p:rCtr x="12407" y="159"/>
                                    </p:animMotion>
                                  </p:childTnLst>
                                </p:cTn>
                              </p:par>
                              <p:par>
                                <p:cTn id="23" presetID="42" presetClass="path" presetSubtype="0" accel="50000" decel="50000" fill="hold" grpId="0" nodeType="withEffect">
                                  <p:stCondLst>
                                    <p:cond delay="500"/>
                                  </p:stCondLst>
                                  <p:childTnLst>
                                    <p:animMotion origin="layout" path="M 1.47307E-6 -2.64185E-6 L 0.24815 0.00318 " pathEditMode="relative" rAng="0" ptsTypes="AA">
                                      <p:cBhvr>
                                        <p:cTn id="24" dur="2000" fill="hold"/>
                                        <p:tgtEl>
                                          <p:spTgt spid="55"/>
                                        </p:tgtEl>
                                        <p:attrNameLst>
                                          <p:attrName>ppt_x</p:attrName>
                                          <p:attrName>ppt_y</p:attrName>
                                        </p:attrNameLst>
                                      </p:cBhvr>
                                      <p:rCtr x="12407" y="159"/>
                                    </p:animMotion>
                                  </p:childTnLst>
                                </p:cTn>
                              </p:par>
                              <p:par>
                                <p:cTn id="25" presetID="42" presetClass="path" presetSubtype="0" accel="50000" decel="50000" fill="hold" grpId="0" nodeType="withEffect">
                                  <p:stCondLst>
                                    <p:cond delay="1000"/>
                                  </p:stCondLst>
                                  <p:childTnLst>
                                    <p:animMotion origin="layout" path="M 1.47307E-6 3.43168E-6 L 0.24815 0.00317 " pathEditMode="relative" rAng="0" ptsTypes="AA">
                                      <p:cBhvr>
                                        <p:cTn id="26" dur="2000" fill="hold"/>
                                        <p:tgtEl>
                                          <p:spTgt spid="57"/>
                                        </p:tgtEl>
                                        <p:attrNameLst>
                                          <p:attrName>ppt_x</p:attrName>
                                          <p:attrName>ppt_y</p:attrName>
                                        </p:attrNameLst>
                                      </p:cBhvr>
                                      <p:rCtr x="12407" y="159"/>
                                    </p:animMotion>
                                  </p:childTnLst>
                                </p:cTn>
                              </p:par>
                              <p:par>
                                <p:cTn id="27" presetID="42" presetClass="path" presetSubtype="0" accel="50000" decel="50000" fill="hold" grpId="1" nodeType="withEffect">
                                  <p:stCondLst>
                                    <p:cond delay="2000"/>
                                  </p:stCondLst>
                                  <p:childTnLst>
                                    <p:animMotion origin="layout" path="M 0.24815 0.00317 L 0.24815 0.13527 " pathEditMode="relative" rAng="0" ptsTypes="AA">
                                      <p:cBhvr>
                                        <p:cTn id="28" dur="1000" fill="hold"/>
                                        <p:tgtEl>
                                          <p:spTgt spid="8"/>
                                        </p:tgtEl>
                                        <p:attrNameLst>
                                          <p:attrName>ppt_x</p:attrName>
                                          <p:attrName>ppt_y</p:attrName>
                                        </p:attrNameLst>
                                      </p:cBhvr>
                                      <p:rCtr x="0" y="6605"/>
                                    </p:animMotion>
                                  </p:childTnLst>
                                </p:cTn>
                              </p:par>
                              <p:par>
                                <p:cTn id="29" presetID="42" presetClass="path" presetSubtype="0" accel="50000" decel="50000" fill="hold" grpId="1" nodeType="withEffect">
                                  <p:stCondLst>
                                    <p:cond delay="2500"/>
                                  </p:stCondLst>
                                  <p:childTnLst>
                                    <p:animMotion origin="layout" path="M 0.24815 0.00318 L 0.24815 0.13527 " pathEditMode="relative" rAng="0" ptsTypes="AA">
                                      <p:cBhvr>
                                        <p:cTn id="30" dur="1000" fill="hold"/>
                                        <p:tgtEl>
                                          <p:spTgt spid="55"/>
                                        </p:tgtEl>
                                        <p:attrNameLst>
                                          <p:attrName>ppt_x</p:attrName>
                                          <p:attrName>ppt_y</p:attrName>
                                        </p:attrNameLst>
                                      </p:cBhvr>
                                      <p:rCtr x="0" y="6605"/>
                                    </p:animMotion>
                                  </p:childTnLst>
                                </p:cTn>
                              </p:par>
                              <p:par>
                                <p:cTn id="31" presetID="42" presetClass="path" presetSubtype="0" accel="50000" decel="50000" fill="hold" grpId="1" nodeType="withEffect">
                                  <p:stCondLst>
                                    <p:cond delay="3000"/>
                                  </p:stCondLst>
                                  <p:childTnLst>
                                    <p:animMotion origin="layout" path="M 0.24815 0.00317 L 0.24815 0.13527 " pathEditMode="relative" rAng="0" ptsTypes="AA">
                                      <p:cBhvr>
                                        <p:cTn id="32" dur="1000" fill="hold"/>
                                        <p:tgtEl>
                                          <p:spTgt spid="57"/>
                                        </p:tgtEl>
                                        <p:attrNameLst>
                                          <p:attrName>ppt_x</p:attrName>
                                          <p:attrName>ppt_y</p:attrName>
                                        </p:attrNameLst>
                                      </p:cBhvr>
                                      <p:rCtr x="0" y="6605"/>
                                    </p:animMotion>
                                  </p:childTnLst>
                                </p:cTn>
                              </p:par>
                              <p:par>
                                <p:cTn id="33" presetID="42" presetClass="path" presetSubtype="0" accel="50000" decel="50000" fill="hold" grpId="0" nodeType="withEffect">
                                  <p:stCondLst>
                                    <p:cond delay="3000"/>
                                  </p:stCondLst>
                                  <p:childTnLst>
                                    <p:animMotion origin="layout" path="M -1.72836E-6 -4.35315E-6 L 2.40745E-6 -0.12778 " pathEditMode="relative" rAng="0" ptsTypes="AA">
                                      <p:cBhvr>
                                        <p:cTn id="34" dur="1000" fill="hold"/>
                                        <p:tgtEl>
                                          <p:spTgt spid="54"/>
                                        </p:tgtEl>
                                        <p:attrNameLst>
                                          <p:attrName>ppt_x</p:attrName>
                                          <p:attrName>ppt_y</p:attrName>
                                        </p:attrNameLst>
                                      </p:cBhvr>
                                      <p:rCtr x="-77" y="-6537"/>
                                    </p:animMotion>
                                  </p:childTnLst>
                                </p:cTn>
                              </p:par>
                              <p:par>
                                <p:cTn id="35" presetID="42" presetClass="path" presetSubtype="0" accel="50000" decel="50000" fill="hold" grpId="0" nodeType="withEffect">
                                  <p:stCondLst>
                                    <p:cond delay="3500"/>
                                  </p:stCondLst>
                                  <p:childTnLst>
                                    <p:animMotion origin="layout" path="M -1.72836E-6 -1.31639E-6 L -1.72836E-6 -0.12778 " pathEditMode="relative" rAng="0" ptsTypes="AA">
                                      <p:cBhvr>
                                        <p:cTn id="36" dur="1000" fill="hold"/>
                                        <p:tgtEl>
                                          <p:spTgt spid="56"/>
                                        </p:tgtEl>
                                        <p:attrNameLst>
                                          <p:attrName>ppt_x</p:attrName>
                                          <p:attrName>ppt_y</p:attrName>
                                        </p:attrNameLst>
                                      </p:cBhvr>
                                      <p:rCtr x="0" y="-6400"/>
                                    </p:animMotion>
                                  </p:childTnLst>
                                </p:cTn>
                              </p:par>
                              <p:par>
                                <p:cTn id="37" presetID="42" presetClass="path" presetSubtype="0" accel="50000" decel="50000" fill="hold" grpId="0" nodeType="withEffect">
                                  <p:stCondLst>
                                    <p:cond delay="4000"/>
                                  </p:stCondLst>
                                  <p:childTnLst>
                                    <p:animMotion origin="layout" path="M -1.72836E-6 -3.09578E-6 L -1.72836E-6 -0.12778 " pathEditMode="relative" rAng="0" ptsTypes="AA">
                                      <p:cBhvr>
                                        <p:cTn id="38" dur="1000" fill="hold"/>
                                        <p:tgtEl>
                                          <p:spTgt spid="58"/>
                                        </p:tgtEl>
                                        <p:attrNameLst>
                                          <p:attrName>ppt_x</p:attrName>
                                          <p:attrName>ppt_y</p:attrName>
                                        </p:attrNameLst>
                                      </p:cBhvr>
                                      <p:rCtr x="0" y="-6400"/>
                                    </p:animMotion>
                                  </p:childTnLst>
                                </p:cTn>
                              </p:par>
                              <p:par>
                                <p:cTn id="39" presetID="42" presetClass="path" presetSubtype="0" accel="50000" decel="50000" fill="hold" grpId="1" nodeType="withEffect">
                                  <p:stCondLst>
                                    <p:cond delay="4000"/>
                                  </p:stCondLst>
                                  <p:childTnLst>
                                    <p:animMotion origin="layout" path="M -1.72836E-6 -0.12778 L -0.24815 -0.13095 " pathEditMode="relative" rAng="0" ptsTypes="AA">
                                      <p:cBhvr>
                                        <p:cTn id="40" dur="2000" fill="hold"/>
                                        <p:tgtEl>
                                          <p:spTgt spid="54"/>
                                        </p:tgtEl>
                                        <p:attrNameLst>
                                          <p:attrName>ppt_x</p:attrName>
                                          <p:attrName>ppt_y</p:attrName>
                                        </p:attrNameLst>
                                      </p:cBhvr>
                                      <p:rCtr x="-12548" y="-91"/>
                                    </p:animMotion>
                                  </p:childTnLst>
                                </p:cTn>
                              </p:par>
                              <p:par>
                                <p:cTn id="41" presetID="42" presetClass="path" presetSubtype="0" accel="50000" decel="50000" fill="hold" grpId="1" nodeType="withEffect">
                                  <p:stCondLst>
                                    <p:cond delay="4500"/>
                                  </p:stCondLst>
                                  <p:childTnLst>
                                    <p:animMotion origin="layout" path="M -1.72836E-6 -0.12778 L -0.24815 -0.13096 " pathEditMode="relative" rAng="0" ptsTypes="AA">
                                      <p:cBhvr>
                                        <p:cTn id="42" dur="2000" fill="hold"/>
                                        <p:tgtEl>
                                          <p:spTgt spid="56"/>
                                        </p:tgtEl>
                                        <p:attrNameLst>
                                          <p:attrName>ppt_x</p:attrName>
                                          <p:attrName>ppt_y</p:attrName>
                                        </p:attrNameLst>
                                      </p:cBhvr>
                                      <p:rCtr x="-12407" y="-159"/>
                                    </p:animMotion>
                                  </p:childTnLst>
                                </p:cTn>
                              </p:par>
                              <p:par>
                                <p:cTn id="43" presetID="42" presetClass="path" presetSubtype="0" accel="50000" decel="50000" fill="hold" grpId="1" nodeType="withEffect">
                                  <p:stCondLst>
                                    <p:cond delay="5000"/>
                                  </p:stCondLst>
                                  <p:childTnLst>
                                    <p:animMotion origin="layout" path="M -1.72836E-6 -0.12778 L -0.24815 -0.13095 " pathEditMode="relative" rAng="0" ptsTypes="AA">
                                      <p:cBhvr>
                                        <p:cTn id="44" dur="2000" fill="hold"/>
                                        <p:tgtEl>
                                          <p:spTgt spid="58"/>
                                        </p:tgtEl>
                                        <p:attrNameLst>
                                          <p:attrName>ppt_x</p:attrName>
                                          <p:attrName>ppt_y</p:attrName>
                                        </p:attrNameLst>
                                      </p:cBhvr>
                                      <p:rCtr x="-12407" y="-159"/>
                                    </p:animMotion>
                                  </p:childTnLst>
                                </p:cTn>
                              </p:par>
                            </p:childTnLst>
                          </p:cTn>
                        </p:par>
                        <p:par>
                          <p:cTn id="45" fill="hold">
                            <p:stCondLst>
                              <p:cond delay="8000"/>
                            </p:stCondLst>
                            <p:childTnLst>
                              <p:par>
                                <p:cTn id="46" presetID="42" presetClass="path" presetSubtype="0" accel="50000" decel="50000" fill="hold" grpId="0" nodeType="afterEffect">
                                  <p:stCondLst>
                                    <p:cond delay="0"/>
                                  </p:stCondLst>
                                  <p:childTnLst>
                                    <p:animMotion origin="layout" path="M -1.72836E-6 -4.86609E-6 L 0.03817 -0.00113 " pathEditMode="relative" rAng="0" ptsTypes="AA">
                                      <p:cBhvr>
                                        <p:cTn id="47" dur="650" fill="hold"/>
                                        <p:tgtEl>
                                          <p:spTgt spid="124"/>
                                        </p:tgtEl>
                                        <p:attrNameLst>
                                          <p:attrName>ppt_x</p:attrName>
                                          <p:attrName>ppt_y</p:attrName>
                                        </p:attrNameLst>
                                      </p:cBhvr>
                                      <p:rCtr x="1902" y="-68"/>
                                    </p:animMotion>
                                  </p:childTnLst>
                                </p:cTn>
                              </p:par>
                              <p:par>
                                <p:cTn id="48" presetID="10" presetClass="entr" presetSubtype="0" fill="hold" nodeType="withEffect">
                                  <p:stCondLst>
                                    <p:cond delay="0"/>
                                  </p:stCondLst>
                                  <p:childTnLst>
                                    <p:set>
                                      <p:cBhvr>
                                        <p:cTn id="49" dur="1" fill="hold">
                                          <p:stCondLst>
                                            <p:cond delay="0"/>
                                          </p:stCondLst>
                                        </p:cTn>
                                        <p:tgtEl>
                                          <p:spTgt spid="93"/>
                                        </p:tgtEl>
                                        <p:attrNameLst>
                                          <p:attrName>style.visibility</p:attrName>
                                        </p:attrNameLst>
                                      </p:cBhvr>
                                      <p:to>
                                        <p:strVal val="visible"/>
                                      </p:to>
                                    </p:set>
                                    <p:animEffect transition="in" filter="fade">
                                      <p:cBhvr>
                                        <p:cTn id="50" dur="650"/>
                                        <p:tgtEl>
                                          <p:spTgt spid="93"/>
                                        </p:tgtEl>
                                      </p:cBhvr>
                                    </p:animEffect>
                                  </p:childTnLst>
                                </p:cTn>
                              </p:par>
                            </p:childTnLst>
                          </p:cTn>
                        </p:par>
                        <p:par>
                          <p:cTn id="51" fill="hold">
                            <p:stCondLst>
                              <p:cond delay="8650"/>
                            </p:stCondLst>
                            <p:childTnLst>
                              <p:par>
                                <p:cTn id="52" presetID="1" presetClass="entr" presetSubtype="0" fill="hold" nodeType="afterEffect">
                                  <p:stCondLst>
                                    <p:cond delay="0"/>
                                  </p:stCondLst>
                                  <p:childTnLst>
                                    <p:set>
                                      <p:cBhvr>
                                        <p:cTn id="53" dur="1" fill="hold">
                                          <p:stCondLst>
                                            <p:cond delay="0"/>
                                          </p:stCondLst>
                                        </p:cTn>
                                        <p:tgtEl>
                                          <p:spTgt spid="59"/>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42" presetClass="path" presetSubtype="0" accel="50000" decel="50000" fill="hold" nodeType="clickEffect">
                                  <p:stCondLst>
                                    <p:cond delay="0"/>
                                  </p:stCondLst>
                                  <p:childTnLst>
                                    <p:animMotion origin="layout" path="M 2.34618E-6 -2.63277E-7 L 0.04212 -0.11167 " pathEditMode="relative" rAng="0" ptsTypes="AA">
                                      <p:cBhvr>
                                        <p:cTn id="57" dur="1000" fill="hold"/>
                                        <p:tgtEl>
                                          <p:spTgt spid="59"/>
                                        </p:tgtEl>
                                        <p:attrNameLst>
                                          <p:attrName>ppt_x</p:attrName>
                                          <p:attrName>ppt_y</p:attrName>
                                        </p:attrNameLst>
                                      </p:cBhvr>
                                      <p:rCtr x="2106" y="-4312"/>
                                    </p:animMotion>
                                  </p:childTnLst>
                                </p:cTn>
                              </p:par>
                            </p:childTnLst>
                          </p:cTn>
                        </p:par>
                        <p:par>
                          <p:cTn id="58" fill="hold">
                            <p:stCondLst>
                              <p:cond delay="1000"/>
                            </p:stCondLst>
                            <p:childTnLst>
                              <p:par>
                                <p:cTn id="59" presetID="42" presetClass="path" presetSubtype="0" accel="50000" decel="50000" fill="hold" nodeType="afterEffect">
                                  <p:stCondLst>
                                    <p:cond delay="0"/>
                                  </p:stCondLst>
                                  <p:childTnLst>
                                    <p:animMotion origin="layout" path="M 0.04212 -0.10735 L 0.04213 -0.23945 " pathEditMode="relative" rAng="0" ptsTypes="AA">
                                      <p:cBhvr>
                                        <p:cTn id="60" dur="1000" fill="hold"/>
                                        <p:tgtEl>
                                          <p:spTgt spid="59"/>
                                        </p:tgtEl>
                                        <p:attrNameLst>
                                          <p:attrName>ppt_x</p:attrName>
                                          <p:attrName>ppt_y</p:attrName>
                                        </p:attrNameLst>
                                      </p:cBhvr>
                                      <p:rCtr x="-77" y="-6378"/>
                                    </p:animMotion>
                                  </p:childTnLst>
                                </p:cTn>
                              </p:par>
                            </p:childTnLst>
                          </p:cTn>
                        </p:par>
                        <p:par>
                          <p:cTn id="61" fill="hold">
                            <p:stCondLst>
                              <p:cond delay="2000"/>
                            </p:stCondLst>
                            <p:childTnLst>
                              <p:par>
                                <p:cTn id="62" presetID="42" presetClass="path" presetSubtype="0" accel="50000" decel="50000" fill="hold" nodeType="afterEffect">
                                  <p:stCondLst>
                                    <p:cond delay="0"/>
                                  </p:stCondLst>
                                  <p:childTnLst>
                                    <p:animMotion origin="layout" path="M 0.04212 -0.23945 L -0.20603 -0.24263 " pathEditMode="relative" rAng="0" ptsTypes="AA">
                                      <p:cBhvr>
                                        <p:cTn id="63" dur="2000" fill="hold"/>
                                        <p:tgtEl>
                                          <p:spTgt spid="59"/>
                                        </p:tgtEl>
                                        <p:attrNameLst>
                                          <p:attrName>ppt_x</p:attrName>
                                          <p:attrName>ppt_y</p:attrName>
                                        </p:attrNameLst>
                                      </p:cBhvr>
                                      <p:rCtr x="-11948" y="227"/>
                                    </p:animMotion>
                                  </p:childTnLst>
                                </p:cTn>
                              </p:par>
                            </p:childTnLst>
                          </p:cTn>
                        </p:par>
                        <p:par>
                          <p:cTn id="64" fill="hold">
                            <p:stCondLst>
                              <p:cond delay="4000"/>
                            </p:stCondLst>
                            <p:childTnLst>
                              <p:par>
                                <p:cTn id="65" presetID="42" presetClass="path" presetSubtype="0" accel="50000" decel="50000" fill="hold" nodeType="afterEffect">
                                  <p:stCondLst>
                                    <p:cond delay="0"/>
                                  </p:stCondLst>
                                  <p:childTnLst>
                                    <p:animMotion origin="layout" path="M -0.20603 -0.24262 L -0.24981 -0.19768 " pathEditMode="relative" rAng="0" ptsTypes="AA">
                                      <p:cBhvr>
                                        <p:cTn id="66" dur="1000" fill="hold"/>
                                        <p:tgtEl>
                                          <p:spTgt spid="59"/>
                                        </p:tgtEl>
                                        <p:attrNameLst>
                                          <p:attrName>ppt_x</p:attrName>
                                          <p:attrName>ppt_y</p:attrName>
                                        </p:attrNameLst>
                                      </p:cBhvr>
                                      <p:rCtr x="-2196" y="2247"/>
                                    </p:animMotion>
                                  </p:childTnLst>
                                </p:cTn>
                              </p:par>
                            </p:childTnLst>
                          </p:cTn>
                        </p:par>
                        <p:par>
                          <p:cTn id="67" fill="hold">
                            <p:stCondLst>
                              <p:cond delay="5000"/>
                            </p:stCondLst>
                            <p:childTnLst>
                              <p:par>
                                <p:cTn id="68" presetID="1" presetClass="entr" presetSubtype="0" fill="hold" nodeType="afterEffect">
                                  <p:stCondLst>
                                    <p:cond delay="0"/>
                                  </p:stCondLst>
                                  <p:childTnLst>
                                    <p:set>
                                      <p:cBhvr>
                                        <p:cTn id="69" dur="1" fill="hold">
                                          <p:stCondLst>
                                            <p:cond delay="0"/>
                                          </p:stCondLst>
                                        </p:cTn>
                                        <p:tgtEl>
                                          <p:spTgt spid="60"/>
                                        </p:tgtEl>
                                        <p:attrNameLst>
                                          <p:attrName>style.visibility</p:attrName>
                                        </p:attrNameLst>
                                      </p:cBhvr>
                                      <p:to>
                                        <p:strVal val="visible"/>
                                      </p:to>
                                    </p:set>
                                  </p:childTnLst>
                                </p:cTn>
                              </p:par>
                            </p:childTnLst>
                          </p:cTn>
                        </p:par>
                        <p:par>
                          <p:cTn id="70" fill="hold">
                            <p:stCondLst>
                              <p:cond delay="5000"/>
                            </p:stCondLst>
                            <p:childTnLst>
                              <p:par>
                                <p:cTn id="71" presetID="42" presetClass="path" presetSubtype="0" accel="50000" decel="50000" fill="hold" nodeType="afterEffect">
                                  <p:stCondLst>
                                    <p:cond delay="0"/>
                                  </p:stCondLst>
                                  <p:childTnLst>
                                    <p:animMotion origin="layout" path="M -0.24981 -0.19768 L -0.30342 -0.13345 " pathEditMode="relative" rAng="0" ptsTypes="AA">
                                      <p:cBhvr>
                                        <p:cTn id="72" dur="1000" fill="hold"/>
                                        <p:tgtEl>
                                          <p:spTgt spid="59"/>
                                        </p:tgtEl>
                                        <p:attrNameLst>
                                          <p:attrName>ppt_x</p:attrName>
                                          <p:attrName>ppt_y</p:attrName>
                                        </p:attrNameLst>
                                      </p:cBhvr>
                                      <p:rCtr x="-2681" y="3200"/>
                                    </p:animMotion>
                                  </p:childTnLst>
                                </p:cTn>
                              </p:par>
                            </p:childTnLst>
                          </p:cTn>
                        </p:par>
                        <p:par>
                          <p:cTn id="73" fill="hold">
                            <p:stCondLst>
                              <p:cond delay="6000"/>
                            </p:stCondLst>
                            <p:childTnLst>
                              <p:par>
                                <p:cTn id="74" presetID="42" presetClass="path" presetSubtype="0" accel="50000" decel="50000" fill="hold" nodeType="afterEffect">
                                  <p:stCondLst>
                                    <p:cond delay="0"/>
                                  </p:stCondLst>
                                  <p:childTnLst>
                                    <p:animMotion origin="layout" path="M -0.30342 -0.13345 L -0.30291 0.05719 " pathEditMode="relative" rAng="0" ptsTypes="AA">
                                      <p:cBhvr>
                                        <p:cTn id="75" dur="1000" fill="hold"/>
                                        <p:tgtEl>
                                          <p:spTgt spid="59"/>
                                        </p:tgtEl>
                                        <p:attrNameLst>
                                          <p:attrName>ppt_x</p:attrName>
                                          <p:attrName>ppt_y</p:attrName>
                                        </p:attrNameLst>
                                      </p:cBhvr>
                                      <p:rCtr x="26" y="9532"/>
                                    </p:animMotion>
                                  </p:childTnLst>
                                </p:cTn>
                              </p:par>
                            </p:childTnLst>
                          </p:cTn>
                        </p:par>
                        <p:par>
                          <p:cTn id="76" fill="hold">
                            <p:stCondLst>
                              <p:cond delay="7000"/>
                            </p:stCondLst>
                            <p:childTnLst>
                              <p:par>
                                <p:cTn id="77" presetID="10" presetClass="entr" presetSubtype="0" fill="hold" grpId="0" nodeType="after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fade">
                                      <p:cBhvr>
                                        <p:cTn id="79" dur="500"/>
                                        <p:tgtEl>
                                          <p:spTgt spid="3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7"/>
                                        </p:tgtEl>
                                        <p:attrNameLst>
                                          <p:attrName>style.visibility</p:attrName>
                                        </p:attrNameLst>
                                      </p:cBhvr>
                                      <p:to>
                                        <p:strVal val="visible"/>
                                      </p:to>
                                    </p:set>
                                    <p:animEffect transition="in" filter="fade">
                                      <p:cBhvr>
                                        <p:cTn id="8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8" grpId="0" animBg="1"/>
      <p:bldP spid="8"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12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Straight Connector 2"/>
          <p:cNvCxnSpPr/>
          <p:nvPr/>
        </p:nvCxnSpPr>
        <p:spPr>
          <a:xfrm>
            <a:off x="3232407" y="2481031"/>
            <a:ext cx="2951601" cy="0"/>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p:cNvCxnSpPr/>
          <p:nvPr/>
        </p:nvCxnSpPr>
        <p:spPr>
          <a:xfrm>
            <a:off x="6184008" y="2501886"/>
            <a:ext cx="0" cy="725986"/>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gradFill>
                  <a:gsLst>
                    <a:gs pos="0">
                      <a:schemeClr val="tx2"/>
                    </a:gs>
                    <a:gs pos="100000">
                      <a:schemeClr val="tx2"/>
                    </a:gs>
                  </a:gsLst>
                  <a:lin ang="5400000" scaled="0"/>
                </a:gradFill>
              </a:rPr>
              <a:t>Application Performance Monitoring</a:t>
            </a:r>
            <a:endParaRPr lang="en-US" dirty="0">
              <a:gradFill>
                <a:gsLst>
                  <a:gs pos="0">
                    <a:schemeClr val="tx2"/>
                  </a:gs>
                  <a:gs pos="100000">
                    <a:schemeClr val="tx2"/>
                  </a:gs>
                </a:gsLst>
                <a:lin ang="5400000" scaled="0"/>
              </a:gradFill>
            </a:endParaRPr>
          </a:p>
        </p:txBody>
      </p:sp>
      <p:sp>
        <p:nvSpPr>
          <p:cNvPr id="37" name="Value"/>
          <p:cNvSpPr txBox="1"/>
          <p:nvPr/>
        </p:nvSpPr>
        <p:spPr>
          <a:xfrm>
            <a:off x="7898188" y="1519715"/>
            <a:ext cx="3387617" cy="2584982"/>
          </a:xfrm>
          <a:prstGeom prst="rect">
            <a:avLst/>
          </a:prstGeom>
          <a:noFill/>
        </p:spPr>
        <p:txBody>
          <a:bodyPr wrap="none" lIns="182828" tIns="146262" rIns="182828" bIns="146262" rtlCol="0">
            <a:spAutoFit/>
          </a:bodyPr>
          <a:lstStyle/>
          <a:p>
            <a:pPr defTabSz="932384">
              <a:lnSpc>
                <a:spcPct val="90000"/>
              </a:lnSpc>
              <a:spcAft>
                <a:spcPts val="1198"/>
              </a:spcAft>
              <a:buSzPct val="90000"/>
            </a:pPr>
            <a:r>
              <a:rPr lang="en-US" sz="3598" dirty="0">
                <a:gradFill>
                  <a:gsLst>
                    <a:gs pos="0">
                      <a:schemeClr val="accent1"/>
                    </a:gs>
                    <a:gs pos="100000">
                      <a:schemeClr val="accent1"/>
                    </a:gs>
                  </a:gsLst>
                  <a:lin ang="5400000" scaled="0"/>
                </a:gradFill>
                <a:latin typeface="Segoe UI Light"/>
              </a:rPr>
              <a:t>Value</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0">
                      <a:schemeClr val="tx1"/>
                    </a:gs>
                    <a:gs pos="100000">
                      <a:schemeClr val="tx1"/>
                    </a:gs>
                  </a:gsLst>
                  <a:lin ang="5400000" scaled="0"/>
                </a:gradFill>
                <a:latin typeface="Segoe UI Light"/>
              </a:rPr>
              <a:t>Faster Detection </a:t>
            </a:r>
            <a:r>
              <a:rPr lang="en-US" sz="2400" dirty="0" smtClean="0">
                <a:gradFill>
                  <a:gsLst>
                    <a:gs pos="0">
                      <a:schemeClr val="tx1"/>
                    </a:gs>
                    <a:gs pos="100000">
                      <a:schemeClr val="tx1"/>
                    </a:gs>
                  </a:gsLst>
                  <a:lin ang="5400000" scaled="0"/>
                </a:gradFill>
                <a:latin typeface="Segoe UI Light"/>
              </a:rPr>
              <a:t/>
            </a:r>
            <a:br>
              <a:rPr lang="en-US" sz="2400" dirty="0" smtClean="0">
                <a:gradFill>
                  <a:gsLst>
                    <a:gs pos="0">
                      <a:schemeClr val="tx1"/>
                    </a:gs>
                    <a:gs pos="100000">
                      <a:schemeClr val="tx1"/>
                    </a:gs>
                  </a:gsLst>
                  <a:lin ang="5400000" scaled="0"/>
                </a:gradFill>
                <a:latin typeface="Segoe UI Light"/>
              </a:rPr>
            </a:br>
            <a:r>
              <a:rPr lang="en-US" sz="2400" dirty="0" smtClean="0">
                <a:gradFill>
                  <a:gsLst>
                    <a:gs pos="0">
                      <a:schemeClr val="tx1"/>
                    </a:gs>
                    <a:gs pos="100000">
                      <a:schemeClr val="tx1"/>
                    </a:gs>
                  </a:gsLst>
                  <a:lin ang="5400000" scaled="0"/>
                </a:gradFill>
                <a:latin typeface="Segoe UI Light"/>
              </a:rPr>
              <a:t>&amp; </a:t>
            </a:r>
            <a:r>
              <a:rPr lang="en-US" sz="2400" dirty="0">
                <a:gradFill>
                  <a:gsLst>
                    <a:gs pos="0">
                      <a:schemeClr val="tx1"/>
                    </a:gs>
                    <a:gs pos="100000">
                      <a:schemeClr val="tx1"/>
                    </a:gs>
                  </a:gsLst>
                  <a:lin ang="5400000" scaled="0"/>
                </a:gradFill>
                <a:latin typeface="Segoe UI Light"/>
              </a:rPr>
              <a:t>Remediation</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0">
                      <a:schemeClr val="tx1"/>
                    </a:gs>
                    <a:gs pos="100000">
                      <a:schemeClr val="tx1"/>
                    </a:gs>
                  </a:gsLst>
                  <a:lin ang="5400000" scaled="0"/>
                </a:gradFill>
                <a:latin typeface="Segoe UI Light"/>
              </a:rPr>
              <a:t>Optimized Resources</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0">
                      <a:schemeClr val="tx1"/>
                    </a:gs>
                    <a:gs pos="100000">
                      <a:schemeClr val="tx1"/>
                    </a:gs>
                  </a:gsLst>
                  <a:lin ang="5400000" scaled="0"/>
                </a:gradFill>
                <a:latin typeface="Segoe UI Light"/>
              </a:rPr>
              <a:t>More Resilience</a:t>
            </a:r>
          </a:p>
        </p:txBody>
      </p:sp>
      <p:sp>
        <p:nvSpPr>
          <p:cNvPr id="38" name="Measure"/>
          <p:cNvSpPr txBox="1"/>
          <p:nvPr/>
        </p:nvSpPr>
        <p:spPr>
          <a:xfrm>
            <a:off x="7898188" y="3887050"/>
            <a:ext cx="2048439" cy="2291395"/>
          </a:xfrm>
          <a:prstGeom prst="rect">
            <a:avLst/>
          </a:prstGeom>
          <a:noFill/>
        </p:spPr>
        <p:txBody>
          <a:bodyPr wrap="none" lIns="182828" tIns="146262" rIns="182828" bIns="146262" rtlCol="0">
            <a:spAutoFit/>
          </a:bodyPr>
          <a:lstStyle/>
          <a:p>
            <a:pPr defTabSz="932384">
              <a:lnSpc>
                <a:spcPct val="90000"/>
              </a:lnSpc>
              <a:spcAft>
                <a:spcPts val="1198"/>
              </a:spcAft>
              <a:buSzPct val="90000"/>
            </a:pPr>
            <a:r>
              <a:rPr lang="en-US" sz="3598" dirty="0">
                <a:gradFill>
                  <a:gsLst>
                    <a:gs pos="0">
                      <a:schemeClr val="accent1"/>
                    </a:gs>
                    <a:gs pos="100000">
                      <a:schemeClr val="accent1"/>
                    </a:gs>
                  </a:gsLst>
                  <a:lin ang="5400000" scaled="0"/>
                </a:gradFill>
                <a:latin typeface="Segoe UI Light"/>
              </a:rPr>
              <a:t>Measure</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0">
                      <a:schemeClr val="tx1"/>
                    </a:gs>
                    <a:gs pos="100000">
                      <a:schemeClr val="tx1"/>
                    </a:gs>
                  </a:gsLst>
                </a:gradFill>
                <a:latin typeface="Segoe UI Light"/>
              </a:rPr>
              <a:t>MTTD</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0">
                      <a:schemeClr val="tx1"/>
                    </a:gs>
                    <a:gs pos="100000">
                      <a:schemeClr val="tx1"/>
                    </a:gs>
                  </a:gsLst>
                </a:gradFill>
                <a:latin typeface="Segoe UI Light"/>
              </a:rPr>
              <a:t>MTTR</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0">
                      <a:schemeClr val="tx1"/>
                    </a:gs>
                    <a:gs pos="100000">
                      <a:schemeClr val="tx1"/>
                    </a:gs>
                  </a:gsLst>
                  <a:lin ang="5400000" scaled="0"/>
                </a:gradFill>
                <a:latin typeface="Segoe UI Light"/>
              </a:rPr>
              <a:t>Availability</a:t>
            </a:r>
          </a:p>
        </p:txBody>
      </p:sp>
      <p:cxnSp>
        <p:nvCxnSpPr>
          <p:cNvPr id="48" name="Straight Connector 3"/>
          <p:cNvCxnSpPr/>
          <p:nvPr/>
        </p:nvCxnSpPr>
        <p:spPr>
          <a:xfrm>
            <a:off x="1886451" y="4001176"/>
            <a:ext cx="0" cy="1180035"/>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2"/>
          <p:cNvCxnSpPr/>
          <p:nvPr/>
        </p:nvCxnSpPr>
        <p:spPr>
          <a:xfrm>
            <a:off x="1922370" y="4001175"/>
            <a:ext cx="3105292" cy="0"/>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54" name="Oval 1 return"/>
          <p:cNvSpPr/>
          <p:nvPr/>
        </p:nvSpPr>
        <p:spPr bwMode="auto">
          <a:xfrm>
            <a:off x="6069130" y="3281263"/>
            <a:ext cx="229758" cy="229758"/>
          </a:xfrm>
          <a:prstGeom prst="ellipse">
            <a:avLst/>
          </a:prstGeom>
          <a:solidFill>
            <a:srgbClr val="25B9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2 return"/>
          <p:cNvSpPr/>
          <p:nvPr/>
        </p:nvSpPr>
        <p:spPr bwMode="auto">
          <a:xfrm>
            <a:off x="6069130" y="3282401"/>
            <a:ext cx="229758" cy="229758"/>
          </a:xfrm>
          <a:prstGeom prst="ellipse">
            <a:avLst/>
          </a:prstGeom>
          <a:solidFill>
            <a:srgbClr val="25B9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Oval 3 return"/>
          <p:cNvSpPr/>
          <p:nvPr/>
        </p:nvSpPr>
        <p:spPr bwMode="auto">
          <a:xfrm>
            <a:off x="6069129" y="3291847"/>
            <a:ext cx="229758" cy="229758"/>
          </a:xfrm>
          <a:prstGeom prst="ellipse">
            <a:avLst/>
          </a:prstGeom>
          <a:solidFill>
            <a:srgbClr val="25B9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1" name="Monitoring"/>
          <p:cNvSpPr/>
          <p:nvPr/>
        </p:nvSpPr>
        <p:spPr bwMode="auto">
          <a:xfrm>
            <a:off x="847875" y="1684819"/>
            <a:ext cx="2384532" cy="1592427"/>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r>
              <a:rPr lang="en-US" sz="1598" dirty="0">
                <a:gradFill>
                  <a:gsLst>
                    <a:gs pos="0">
                      <a:srgbClr val="FFFFFF"/>
                    </a:gs>
                    <a:gs pos="100000">
                      <a:srgbClr val="FFFFFF"/>
                    </a:gs>
                  </a:gsLst>
                  <a:lin ang="5400000" scaled="0"/>
                </a:gradFill>
                <a:ea typeface="Segoe UI" pitchFamily="34" charset="0"/>
                <a:cs typeface="Segoe UI" pitchFamily="34" charset="0"/>
              </a:rPr>
              <a:t>MONITORING </a:t>
            </a:r>
          </a:p>
          <a:p>
            <a:pPr algn="ctr" defTabSz="932114">
              <a:lnSpc>
                <a:spcPct val="90000"/>
              </a:lnSpc>
            </a:pPr>
            <a:r>
              <a:rPr lang="en-US" sz="1598" dirty="0">
                <a:gradFill>
                  <a:gsLst>
                    <a:gs pos="0">
                      <a:srgbClr val="FFFFFF"/>
                    </a:gs>
                    <a:gs pos="100000">
                      <a:srgbClr val="FFFFFF"/>
                    </a:gs>
                  </a:gsLst>
                  <a:lin ang="5400000" scaled="0"/>
                </a:gradFill>
                <a:ea typeface="Segoe UI" pitchFamily="34" charset="0"/>
                <a:cs typeface="Segoe UI" pitchFamily="34" charset="0"/>
              </a:rPr>
              <a:t>SERVICE</a:t>
            </a:r>
          </a:p>
        </p:txBody>
      </p:sp>
      <p:sp>
        <p:nvSpPr>
          <p:cNvPr id="80" name="Production"/>
          <p:cNvSpPr/>
          <p:nvPr/>
        </p:nvSpPr>
        <p:spPr bwMode="auto">
          <a:xfrm>
            <a:off x="4991744" y="3227874"/>
            <a:ext cx="2384532" cy="1592427"/>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r>
              <a:rPr lang="en-US" sz="1598" dirty="0">
                <a:gradFill>
                  <a:gsLst>
                    <a:gs pos="0">
                      <a:srgbClr val="FFFFFF"/>
                    </a:gs>
                    <a:gs pos="100000">
                      <a:srgbClr val="FFFFFF"/>
                    </a:gs>
                  </a:gsLst>
                  <a:lin ang="5400000" scaled="0"/>
                </a:gradFill>
                <a:ea typeface="Segoe UI" pitchFamily="34" charset="0"/>
                <a:cs typeface="Segoe UI" pitchFamily="34" charset="0"/>
              </a:rPr>
              <a:t>PRODUCTION</a:t>
            </a:r>
          </a:p>
        </p:txBody>
      </p:sp>
      <p:sp>
        <p:nvSpPr>
          <p:cNvPr id="124" name="APP 3"/>
          <p:cNvSpPr>
            <a:spLocks noEditPoints="1"/>
          </p:cNvSpPr>
          <p:nvPr/>
        </p:nvSpPr>
        <p:spPr bwMode="auto">
          <a:xfrm>
            <a:off x="5785536" y="3825812"/>
            <a:ext cx="796943" cy="822387"/>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13833"/>
            <a:endParaRPr lang="en-US" sz="1700">
              <a:solidFill>
                <a:srgbClr val="000000"/>
              </a:solidFill>
            </a:endParaRPr>
          </a:p>
        </p:txBody>
      </p:sp>
      <p:pic>
        <p:nvPicPr>
          <p:cNvPr id="60" name="Alert 3" descr="Down:  Alert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5225" y="2481032"/>
            <a:ext cx="729831" cy="662349"/>
          </a:xfrm>
          <a:prstGeom prst="rect">
            <a:avLst/>
          </a:prstGeom>
        </p:spPr>
      </p:pic>
      <p:sp>
        <p:nvSpPr>
          <p:cNvPr id="6" name="Freeform 5"/>
          <p:cNvSpPr/>
          <p:nvPr/>
        </p:nvSpPr>
        <p:spPr bwMode="auto">
          <a:xfrm>
            <a:off x="5845282" y="3889266"/>
            <a:ext cx="672908" cy="688779"/>
          </a:xfrm>
          <a:custGeom>
            <a:avLst/>
            <a:gdLst>
              <a:gd name="connsiteX0" fmla="*/ 3175 w 673100"/>
              <a:gd name="connsiteY0" fmla="*/ 104775 h 688975"/>
              <a:gd name="connsiteX1" fmla="*/ 371475 w 673100"/>
              <a:gd name="connsiteY1" fmla="*/ 0 h 688975"/>
              <a:gd name="connsiteX2" fmla="*/ 673100 w 673100"/>
              <a:gd name="connsiteY2" fmla="*/ 196850 h 688975"/>
              <a:gd name="connsiteX3" fmla="*/ 660400 w 673100"/>
              <a:gd name="connsiteY3" fmla="*/ 542925 h 688975"/>
              <a:gd name="connsiteX4" fmla="*/ 244475 w 673100"/>
              <a:gd name="connsiteY4" fmla="*/ 688975 h 688975"/>
              <a:gd name="connsiteX5" fmla="*/ 0 w 673100"/>
              <a:gd name="connsiteY5" fmla="*/ 444500 h 688975"/>
              <a:gd name="connsiteX6" fmla="*/ 3175 w 673100"/>
              <a:gd name="connsiteY6" fmla="*/ 104775 h 68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3100" h="688975">
                <a:moveTo>
                  <a:pt x="3175" y="104775"/>
                </a:moveTo>
                <a:lnTo>
                  <a:pt x="371475" y="0"/>
                </a:lnTo>
                <a:lnTo>
                  <a:pt x="673100" y="196850"/>
                </a:lnTo>
                <a:lnTo>
                  <a:pt x="660400" y="542925"/>
                </a:lnTo>
                <a:lnTo>
                  <a:pt x="244475" y="688975"/>
                </a:lnTo>
                <a:lnTo>
                  <a:pt x="0" y="444500"/>
                </a:lnTo>
                <a:cubicBezTo>
                  <a:pt x="1058" y="335492"/>
                  <a:pt x="2117" y="226483"/>
                  <a:pt x="3175" y="104775"/>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3" name="Gear 1"/>
          <p:cNvGrpSpPr/>
          <p:nvPr/>
        </p:nvGrpSpPr>
        <p:grpSpPr>
          <a:xfrm>
            <a:off x="5973391" y="4009512"/>
            <a:ext cx="421236" cy="423568"/>
            <a:chOff x="642225" y="708036"/>
            <a:chExt cx="576154" cy="579343"/>
          </a:xfrm>
          <a:solidFill>
            <a:schemeClr val="tx2"/>
          </a:solidFill>
        </p:grpSpPr>
        <p:sp>
          <p:nvSpPr>
            <p:cNvPr id="64" name="Oval 87"/>
            <p:cNvSpPr>
              <a:spLocks noChangeArrowheads="1"/>
            </p:cNvSpPr>
            <p:nvPr/>
          </p:nvSpPr>
          <p:spPr bwMode="black">
            <a:xfrm>
              <a:off x="876862" y="954299"/>
              <a:ext cx="106881" cy="10685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6" rIns="91414" bIns="45706" numCol="1" anchor="t" anchorCtr="0" compatLnSpc="1">
              <a:prstTxWarp prst="textNoShape">
                <a:avLst/>
              </a:prstTxWarp>
            </a:bodyPr>
            <a:lstStyle/>
            <a:p>
              <a:pPr algn="ctr" defTabSz="914012"/>
              <a:endParaRPr lang="en-US" sz="1598">
                <a:gradFill>
                  <a:gsLst>
                    <a:gs pos="0">
                      <a:srgbClr val="FFFFFF"/>
                    </a:gs>
                    <a:gs pos="100000">
                      <a:srgbClr val="FFFFFF"/>
                    </a:gs>
                  </a:gsLst>
                  <a:lin ang="5400000" scaled="0"/>
                </a:gradFill>
              </a:endParaRPr>
            </a:p>
          </p:txBody>
        </p:sp>
        <p:sp>
          <p:nvSpPr>
            <p:cNvPr id="65" name="Freeform 86"/>
            <p:cNvSpPr>
              <a:spLocks noEditPoints="1"/>
            </p:cNvSpPr>
            <p:nvPr/>
          </p:nvSpPr>
          <p:spPr bwMode="black">
            <a:xfrm>
              <a:off x="642225" y="708036"/>
              <a:ext cx="576154" cy="579343"/>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6" rIns="91414" bIns="45706" numCol="1" anchor="t" anchorCtr="0" compatLnSpc="1">
              <a:prstTxWarp prst="textNoShape">
                <a:avLst/>
              </a:prstTxWarp>
            </a:bodyPr>
            <a:lstStyle/>
            <a:p>
              <a:pPr algn="ctr" defTabSz="914012"/>
              <a:endParaRPr lang="en-US" sz="1598">
                <a:gradFill>
                  <a:gsLst>
                    <a:gs pos="0">
                      <a:srgbClr val="FFFFFF"/>
                    </a:gs>
                    <a:gs pos="100000">
                      <a:srgbClr val="FFFFFF"/>
                    </a:gs>
                  </a:gsLst>
                  <a:lin ang="5400000" scaled="0"/>
                </a:gradFill>
              </a:endParaRPr>
            </a:p>
          </p:txBody>
        </p:sp>
      </p:grpSp>
      <p:sp>
        <p:nvSpPr>
          <p:cNvPr id="66" name="new software"/>
          <p:cNvSpPr>
            <a:spLocks noEditPoints="1"/>
          </p:cNvSpPr>
          <p:nvPr/>
        </p:nvSpPr>
        <p:spPr bwMode="auto">
          <a:xfrm>
            <a:off x="5932358" y="3972445"/>
            <a:ext cx="503510" cy="519587"/>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rgbClr val="92D050"/>
          </a:solidFill>
          <a:ln>
            <a:noFill/>
          </a:ln>
        </p:spPr>
        <p:txBody>
          <a:bodyPr vert="horz" wrap="square" lIns="91414" tIns="45706" rIns="91414" bIns="45706" numCol="1" anchor="t" anchorCtr="0" compatLnSpc="1">
            <a:prstTxWarp prst="textNoShape">
              <a:avLst/>
            </a:prstTxWarp>
          </a:bodyPr>
          <a:lstStyle/>
          <a:p>
            <a:pPr defTabSz="913833"/>
            <a:endParaRPr lang="en-US" sz="1700">
              <a:solidFill>
                <a:srgbClr val="000000"/>
              </a:solidFill>
            </a:endParaRPr>
          </a:p>
        </p:txBody>
      </p:sp>
      <p:pic>
        <p:nvPicPr>
          <p:cNvPr id="67" name="Alert 3" descr="Down:  Alert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5225" y="2481032"/>
            <a:ext cx="729831" cy="662349"/>
          </a:xfrm>
          <a:prstGeom prst="rect">
            <a:avLst/>
          </a:prstGeom>
        </p:spPr>
      </p:pic>
      <p:grpSp>
        <p:nvGrpSpPr>
          <p:cNvPr id="30" name="Group 29"/>
          <p:cNvGrpSpPr/>
          <p:nvPr/>
        </p:nvGrpSpPr>
        <p:grpSpPr>
          <a:xfrm>
            <a:off x="797293" y="5237019"/>
            <a:ext cx="2038101" cy="1175582"/>
            <a:chOff x="940119" y="5293964"/>
            <a:chExt cx="1940093" cy="1119051"/>
          </a:xfrm>
        </p:grpSpPr>
        <p:sp>
          <p:nvSpPr>
            <p:cNvPr id="34" name="Rectangle 154"/>
            <p:cNvSpPr>
              <a:spLocks noChangeArrowheads="1"/>
            </p:cNvSpPr>
            <p:nvPr/>
          </p:nvSpPr>
          <p:spPr bwMode="auto">
            <a:xfrm>
              <a:off x="1171231" y="5293964"/>
              <a:ext cx="1505245" cy="1027824"/>
            </a:xfrm>
            <a:prstGeom prst="rect">
              <a:avLst/>
            </a:prstGeom>
            <a:solidFill>
              <a:schemeClr val="bg2">
                <a:lumMod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36" name="Rectangle 156"/>
            <p:cNvSpPr>
              <a:spLocks noChangeArrowheads="1"/>
            </p:cNvSpPr>
            <p:nvPr/>
          </p:nvSpPr>
          <p:spPr bwMode="auto">
            <a:xfrm>
              <a:off x="1224447" y="5359343"/>
              <a:ext cx="1398813" cy="897066"/>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39" name="Freeform 158"/>
            <p:cNvSpPr>
              <a:spLocks/>
            </p:cNvSpPr>
            <p:nvPr/>
          </p:nvSpPr>
          <p:spPr bwMode="auto">
            <a:xfrm>
              <a:off x="940119" y="6336991"/>
              <a:ext cx="1940093" cy="76024"/>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chemeClr val="bg2">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grpSp>
      <p:pic>
        <p:nvPicPr>
          <p:cNvPr id="40" name="Picture 39"/>
          <p:cNvPicPr>
            <a:picLocks noChangeAspect="1"/>
          </p:cNvPicPr>
          <p:nvPr/>
        </p:nvPicPr>
        <p:blipFill rotWithShape="1">
          <a:blip r:embed="rId4"/>
          <a:srcRect r="31790"/>
          <a:stretch/>
        </p:blipFill>
        <p:spPr>
          <a:xfrm>
            <a:off x="2825394" y="4815840"/>
            <a:ext cx="606773" cy="1754296"/>
          </a:xfrm>
          <a:prstGeom prst="rect">
            <a:avLst/>
          </a:prstGeom>
        </p:spPr>
      </p:pic>
      <p:pic>
        <p:nvPicPr>
          <p:cNvPr id="41" name="Picture 40"/>
          <p:cNvPicPr>
            <a:picLocks noChangeAspect="1"/>
          </p:cNvPicPr>
          <p:nvPr/>
        </p:nvPicPr>
        <p:blipFill rotWithShape="1">
          <a:blip r:embed="rId5"/>
          <a:srcRect l="40545"/>
          <a:stretch/>
        </p:blipFill>
        <p:spPr>
          <a:xfrm>
            <a:off x="191873" y="4562856"/>
            <a:ext cx="692978" cy="2090768"/>
          </a:xfrm>
          <a:prstGeom prst="rect">
            <a:avLst/>
          </a:prstGeom>
        </p:spPr>
      </p:pic>
    </p:spTree>
    <p:extLst>
      <p:ext uri="{BB962C8B-B14F-4D97-AF65-F5344CB8AC3E}">
        <p14:creationId xmlns:p14="http://schemas.microsoft.com/office/powerpoint/2010/main" val="2912553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1000"/>
                                        <p:tgtEl>
                                          <p:spTgt spid="48"/>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left)">
                                      <p:cBhvr>
                                        <p:cTn id="11" dur="1000"/>
                                        <p:tgtEl>
                                          <p:spTgt spid="50"/>
                                        </p:tgtEl>
                                      </p:cBhvr>
                                    </p:animEffect>
                                  </p:childTnLst>
                                </p:cTn>
                              </p:par>
                            </p:childTnLst>
                          </p:cTn>
                        </p:par>
                        <p:par>
                          <p:cTn id="12" fill="hold">
                            <p:stCondLst>
                              <p:cond delay="2000"/>
                            </p:stCondLst>
                            <p:childTnLst>
                              <p:par>
                                <p:cTn id="13" presetID="10" presetClass="entr" presetSubtype="0" fill="hold" grpId="0" nodeType="afterEffect">
                                  <p:stCondLst>
                                    <p:cond delay="5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650"/>
                                        <p:tgtEl>
                                          <p:spTgt spid="6"/>
                                        </p:tgtEl>
                                      </p:cBhvr>
                                    </p:animEffect>
                                  </p:childTnLst>
                                </p:cTn>
                              </p:par>
                            </p:childTnLst>
                          </p:cTn>
                        </p:par>
                        <p:par>
                          <p:cTn id="16" fill="hold">
                            <p:stCondLst>
                              <p:cond delay="3150"/>
                            </p:stCondLst>
                            <p:childTnLst>
                              <p:par>
                                <p:cTn id="17" presetID="10" presetClass="entr" presetSubtype="0" fill="hold" nodeType="after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650"/>
                                        <p:tgtEl>
                                          <p:spTgt spid="63"/>
                                        </p:tgtEl>
                                      </p:cBhvr>
                                    </p:animEffect>
                                  </p:childTnLst>
                                </p:cTn>
                              </p:par>
                              <p:par>
                                <p:cTn id="20" presetID="8" presetClass="emph" presetSubtype="0" fill="hold" nodeType="withEffect">
                                  <p:stCondLst>
                                    <p:cond delay="500"/>
                                  </p:stCondLst>
                                  <p:childTnLst>
                                    <p:animRot by="21600000">
                                      <p:cBhvr>
                                        <p:cTn id="21" dur="3500" fill="hold"/>
                                        <p:tgtEl>
                                          <p:spTgt spid="63"/>
                                        </p:tgtEl>
                                        <p:attrNameLst>
                                          <p:attrName>r</p:attrName>
                                        </p:attrNameLst>
                                      </p:cBhvr>
                                    </p:animRot>
                                  </p:childTnLst>
                                </p:cTn>
                              </p:par>
                            </p:childTnLst>
                          </p:cTn>
                        </p:par>
                        <p:par>
                          <p:cTn id="22" fill="hold">
                            <p:stCondLst>
                              <p:cond delay="7150"/>
                            </p:stCondLst>
                            <p:childTnLst>
                              <p:par>
                                <p:cTn id="23" presetID="10" presetClass="exit" presetSubtype="0" fill="hold" nodeType="afterEffect">
                                  <p:stCondLst>
                                    <p:cond delay="0"/>
                                  </p:stCondLst>
                                  <p:childTnLst>
                                    <p:animEffect transition="out" filter="fade">
                                      <p:cBhvr>
                                        <p:cTn id="24" dur="650"/>
                                        <p:tgtEl>
                                          <p:spTgt spid="63"/>
                                        </p:tgtEl>
                                      </p:cBhvr>
                                    </p:animEffect>
                                    <p:set>
                                      <p:cBhvr>
                                        <p:cTn id="25" dur="1" fill="hold">
                                          <p:stCondLst>
                                            <p:cond delay="649"/>
                                          </p:stCondLst>
                                        </p:cTn>
                                        <p:tgtEl>
                                          <p:spTgt spid="63"/>
                                        </p:tgtEl>
                                        <p:attrNameLst>
                                          <p:attrName>style.visibility</p:attrName>
                                        </p:attrNameLst>
                                      </p:cBhvr>
                                      <p:to>
                                        <p:strVal val="hidden"/>
                                      </p:to>
                                    </p:set>
                                  </p:childTnLst>
                                </p:cTn>
                              </p:par>
                            </p:childTnLst>
                          </p:cTn>
                        </p:par>
                        <p:par>
                          <p:cTn id="26" fill="hold">
                            <p:stCondLst>
                              <p:cond delay="7800"/>
                            </p:stCondLst>
                            <p:childTnLst>
                              <p:par>
                                <p:cTn id="27" presetID="10" presetClass="entr" presetSubtype="0" fill="hold" grpId="0" nodeType="afterEffect">
                                  <p:stCondLst>
                                    <p:cond delay="0"/>
                                  </p:stCondLst>
                                  <p:childTnLst>
                                    <p:set>
                                      <p:cBhvr>
                                        <p:cTn id="28" dur="1" fill="hold">
                                          <p:stCondLst>
                                            <p:cond delay="0"/>
                                          </p:stCondLst>
                                        </p:cTn>
                                        <p:tgtEl>
                                          <p:spTgt spid="66"/>
                                        </p:tgtEl>
                                        <p:attrNameLst>
                                          <p:attrName>style.visibility</p:attrName>
                                        </p:attrNameLst>
                                      </p:cBhvr>
                                      <p:to>
                                        <p:strVal val="visible"/>
                                      </p:to>
                                    </p:set>
                                    <p:animEffect transition="in" filter="fade">
                                      <p:cBhvr>
                                        <p:cTn id="29" dur="650"/>
                                        <p:tgtEl>
                                          <p:spTgt spid="6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wipe(down)">
                                      <p:cBhvr>
                                        <p:cTn id="34" dur="600"/>
                                        <p:tgtEl>
                                          <p:spTgt spid="62"/>
                                        </p:tgtEl>
                                      </p:cBhvr>
                                    </p:animEffect>
                                  </p:childTnLst>
                                </p:cTn>
                              </p:par>
                            </p:childTnLst>
                          </p:cTn>
                        </p:par>
                        <p:par>
                          <p:cTn id="35" fill="hold">
                            <p:stCondLst>
                              <p:cond delay="600"/>
                            </p:stCondLst>
                            <p:childTnLst>
                              <p:par>
                                <p:cTn id="36" presetID="22" presetClass="entr" presetSubtype="2" fill="hold" nodeType="afterEffect">
                                  <p:stCondLst>
                                    <p:cond delay="0"/>
                                  </p:stCondLst>
                                  <p:childTnLst>
                                    <p:set>
                                      <p:cBhvr>
                                        <p:cTn id="37" dur="1" fill="hold">
                                          <p:stCondLst>
                                            <p:cond delay="0"/>
                                          </p:stCondLst>
                                        </p:cTn>
                                        <p:tgtEl>
                                          <p:spTgt spid="61"/>
                                        </p:tgtEl>
                                        <p:attrNameLst>
                                          <p:attrName>style.visibility</p:attrName>
                                        </p:attrNameLst>
                                      </p:cBhvr>
                                      <p:to>
                                        <p:strVal val="visible"/>
                                      </p:to>
                                    </p:set>
                                    <p:animEffect transition="in" filter="wipe(right)">
                                      <p:cBhvr>
                                        <p:cTn id="38" dur="1000"/>
                                        <p:tgtEl>
                                          <p:spTgt spid="61"/>
                                        </p:tgtEl>
                                      </p:cBhvr>
                                    </p:animEffect>
                                  </p:childTnLst>
                                </p:cTn>
                              </p:par>
                            </p:childTnLst>
                          </p:cTn>
                        </p:par>
                        <p:par>
                          <p:cTn id="39" fill="hold">
                            <p:stCondLst>
                              <p:cond delay="1600"/>
                            </p:stCondLst>
                            <p:childTnLst>
                              <p:par>
                                <p:cTn id="40" presetID="42" presetClass="path" presetSubtype="0" accel="50000" decel="50000" fill="hold" grpId="0" nodeType="afterEffect">
                                  <p:stCondLst>
                                    <p:cond delay="0"/>
                                  </p:stCondLst>
                                  <p:childTnLst>
                                    <p:animMotion origin="layout" path="M -1.72836E-6 -4.35315E-6 L 2.40745E-6 -0.12778 " pathEditMode="relative" rAng="0" ptsTypes="AA">
                                      <p:cBhvr>
                                        <p:cTn id="41" dur="1000" fill="hold"/>
                                        <p:tgtEl>
                                          <p:spTgt spid="54"/>
                                        </p:tgtEl>
                                        <p:attrNameLst>
                                          <p:attrName>ppt_x</p:attrName>
                                          <p:attrName>ppt_y</p:attrName>
                                        </p:attrNameLst>
                                      </p:cBhvr>
                                      <p:rCtr x="-77" y="-6537"/>
                                    </p:animMotion>
                                  </p:childTnLst>
                                </p:cTn>
                              </p:par>
                              <p:par>
                                <p:cTn id="42" presetID="42" presetClass="path" presetSubtype="0" accel="50000" decel="50000" fill="hold" grpId="0" nodeType="withEffect">
                                  <p:stCondLst>
                                    <p:cond delay="500"/>
                                  </p:stCondLst>
                                  <p:childTnLst>
                                    <p:animMotion origin="layout" path="M -1.72836E-6 -1.31639E-6 L -1.72836E-6 -0.12778 " pathEditMode="relative" rAng="0" ptsTypes="AA">
                                      <p:cBhvr>
                                        <p:cTn id="43" dur="1000" fill="hold"/>
                                        <p:tgtEl>
                                          <p:spTgt spid="56"/>
                                        </p:tgtEl>
                                        <p:attrNameLst>
                                          <p:attrName>ppt_x</p:attrName>
                                          <p:attrName>ppt_y</p:attrName>
                                        </p:attrNameLst>
                                      </p:cBhvr>
                                      <p:rCtr x="0" y="-6400"/>
                                    </p:animMotion>
                                  </p:childTnLst>
                                </p:cTn>
                              </p:par>
                              <p:par>
                                <p:cTn id="44" presetID="42" presetClass="path" presetSubtype="0" accel="50000" decel="50000" fill="hold" grpId="0" nodeType="withEffect">
                                  <p:stCondLst>
                                    <p:cond delay="1000"/>
                                  </p:stCondLst>
                                  <p:childTnLst>
                                    <p:animMotion origin="layout" path="M -1.72836E-6 -3.09578E-6 L -1.72836E-6 -0.12778 " pathEditMode="relative" rAng="0" ptsTypes="AA">
                                      <p:cBhvr>
                                        <p:cTn id="45" dur="1000" fill="hold"/>
                                        <p:tgtEl>
                                          <p:spTgt spid="58"/>
                                        </p:tgtEl>
                                        <p:attrNameLst>
                                          <p:attrName>ppt_x</p:attrName>
                                          <p:attrName>ppt_y</p:attrName>
                                        </p:attrNameLst>
                                      </p:cBhvr>
                                      <p:rCtr x="0" y="-6400"/>
                                    </p:animMotion>
                                  </p:childTnLst>
                                </p:cTn>
                              </p:par>
                              <p:par>
                                <p:cTn id="46" presetID="42" presetClass="path" presetSubtype="0" accel="50000" decel="50000" fill="hold" grpId="1" nodeType="withEffect">
                                  <p:stCondLst>
                                    <p:cond delay="1000"/>
                                  </p:stCondLst>
                                  <p:childTnLst>
                                    <p:animMotion origin="layout" path="M -1.72836E-6 -0.12778 L -0.24815 -0.13095 " pathEditMode="relative" rAng="0" ptsTypes="AA">
                                      <p:cBhvr>
                                        <p:cTn id="47" dur="2000" fill="hold"/>
                                        <p:tgtEl>
                                          <p:spTgt spid="54"/>
                                        </p:tgtEl>
                                        <p:attrNameLst>
                                          <p:attrName>ppt_x</p:attrName>
                                          <p:attrName>ppt_y</p:attrName>
                                        </p:attrNameLst>
                                      </p:cBhvr>
                                      <p:rCtr x="-12548" y="-91"/>
                                    </p:animMotion>
                                  </p:childTnLst>
                                </p:cTn>
                              </p:par>
                              <p:par>
                                <p:cTn id="48" presetID="42" presetClass="path" presetSubtype="0" accel="50000" decel="50000" fill="hold" grpId="1" nodeType="withEffect">
                                  <p:stCondLst>
                                    <p:cond delay="1500"/>
                                  </p:stCondLst>
                                  <p:childTnLst>
                                    <p:animMotion origin="layout" path="M -1.72836E-6 -0.12778 L -0.24815 -0.13096 " pathEditMode="relative" rAng="0" ptsTypes="AA">
                                      <p:cBhvr>
                                        <p:cTn id="49" dur="2000" fill="hold"/>
                                        <p:tgtEl>
                                          <p:spTgt spid="56"/>
                                        </p:tgtEl>
                                        <p:attrNameLst>
                                          <p:attrName>ppt_x</p:attrName>
                                          <p:attrName>ppt_y</p:attrName>
                                        </p:attrNameLst>
                                      </p:cBhvr>
                                      <p:rCtr x="-12407" y="-159"/>
                                    </p:animMotion>
                                  </p:childTnLst>
                                </p:cTn>
                              </p:par>
                              <p:par>
                                <p:cTn id="50" presetID="42" presetClass="path" presetSubtype="0" accel="50000" decel="50000" fill="hold" grpId="1" nodeType="withEffect">
                                  <p:stCondLst>
                                    <p:cond delay="2000"/>
                                  </p:stCondLst>
                                  <p:childTnLst>
                                    <p:animMotion origin="layout" path="M -1.72836E-6 -0.12778 L -0.24815 -0.13095 " pathEditMode="relative" rAng="0" ptsTypes="AA">
                                      <p:cBhvr>
                                        <p:cTn id="51" dur="2000" fill="hold"/>
                                        <p:tgtEl>
                                          <p:spTgt spid="58"/>
                                        </p:tgtEl>
                                        <p:attrNameLst>
                                          <p:attrName>ppt_x</p:attrName>
                                          <p:attrName>ppt_y</p:attrName>
                                        </p:attrNameLst>
                                      </p:cBhvr>
                                      <p:rCtr x="-12407" y="-159"/>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0"/>
                                        </p:tgtEl>
                                        <p:attrNameLst>
                                          <p:attrName>style.visibility</p:attrName>
                                        </p:attrNameLst>
                                      </p:cBhvr>
                                      <p:to>
                                        <p:strVal val="visible"/>
                                      </p:to>
                                    </p:set>
                                    <p:animEffect transition="in" filter="fade">
                                      <p:cBhvr>
                                        <p:cTn id="56" dur="650"/>
                                        <p:tgtEl>
                                          <p:spTgt spid="60"/>
                                        </p:tgtEl>
                                      </p:cBhvr>
                                    </p:animEffect>
                                  </p:childTnLst>
                                </p:cTn>
                              </p:par>
                            </p:childTnLst>
                          </p:cTn>
                        </p:par>
                        <p:par>
                          <p:cTn id="57" fill="hold">
                            <p:stCondLst>
                              <p:cond delay="650"/>
                            </p:stCondLst>
                            <p:childTnLst>
                              <p:par>
                                <p:cTn id="58" presetID="1" presetClass="entr" presetSubtype="0" fill="hold" nodeType="afterEffect">
                                  <p:stCondLst>
                                    <p:cond delay="0"/>
                                  </p:stCondLst>
                                  <p:childTnLst>
                                    <p:set>
                                      <p:cBhvr>
                                        <p:cTn id="59" dur="1" fill="hold">
                                          <p:stCondLst>
                                            <p:cond delay="0"/>
                                          </p:stCondLst>
                                        </p:cTn>
                                        <p:tgtEl>
                                          <p:spTgt spid="67"/>
                                        </p:tgtEl>
                                        <p:attrNameLst>
                                          <p:attrName>style.visibility</p:attrName>
                                        </p:attrNameLst>
                                      </p:cBhvr>
                                      <p:to>
                                        <p:strVal val="visible"/>
                                      </p:to>
                                    </p:set>
                                  </p:childTnLst>
                                </p:cTn>
                              </p:par>
                            </p:childTnLst>
                          </p:cTn>
                        </p:par>
                        <p:par>
                          <p:cTn id="60" fill="hold">
                            <p:stCondLst>
                              <p:cond delay="650"/>
                            </p:stCondLst>
                            <p:childTnLst>
                              <p:par>
                                <p:cTn id="61" presetID="42" presetClass="path" presetSubtype="0" accel="50000" decel="50000" fill="hold" nodeType="afterEffect">
                                  <p:stCondLst>
                                    <p:cond delay="0"/>
                                  </p:stCondLst>
                                  <p:childTnLst>
                                    <p:animMotion origin="layout" path="M -9.446E-7 -1.88379E-6 L -0.01302 0.24036 " pathEditMode="relative" rAng="0" ptsTypes="AA">
                                      <p:cBhvr>
                                        <p:cTn id="62" dur="2000" fill="hold"/>
                                        <p:tgtEl>
                                          <p:spTgt spid="67"/>
                                        </p:tgtEl>
                                        <p:attrNameLst>
                                          <p:attrName>ppt_x</p:attrName>
                                          <p:attrName>ppt_y</p:attrName>
                                        </p:attrNameLst>
                                      </p:cBhvr>
                                      <p:rCtr x="-651" y="12006"/>
                                    </p:animMotion>
                                  </p:childTnLst>
                                </p:cTn>
                              </p:par>
                            </p:childTnLst>
                          </p:cTn>
                        </p:par>
                        <p:par>
                          <p:cTn id="63" fill="hold">
                            <p:stCondLst>
                              <p:cond delay="2650"/>
                            </p:stCondLst>
                            <p:childTnLst>
                              <p:par>
                                <p:cTn id="64" presetID="10" presetClass="entr" presetSubtype="0" fill="hold" grpId="0" nodeType="afterEffect">
                                  <p:stCondLst>
                                    <p:cond delay="500"/>
                                  </p:stCondLst>
                                  <p:childTnLst>
                                    <p:set>
                                      <p:cBhvr>
                                        <p:cTn id="65" dur="1" fill="hold">
                                          <p:stCondLst>
                                            <p:cond delay="0"/>
                                          </p:stCondLst>
                                        </p:cTn>
                                        <p:tgtEl>
                                          <p:spTgt spid="38"/>
                                        </p:tgtEl>
                                        <p:attrNameLst>
                                          <p:attrName>style.visibility</p:attrName>
                                        </p:attrNameLst>
                                      </p:cBhvr>
                                      <p:to>
                                        <p:strVal val="visible"/>
                                      </p:to>
                                    </p:set>
                                    <p:animEffect transition="in" filter="fade">
                                      <p:cBhvr>
                                        <p:cTn id="66" dur="500"/>
                                        <p:tgtEl>
                                          <p:spTgt spid="38"/>
                                        </p:tgtEl>
                                      </p:cBhvr>
                                    </p:animEffect>
                                  </p:childTnLst>
                                </p:cTn>
                              </p:par>
                              <p:par>
                                <p:cTn id="67" presetID="10" presetClass="entr" presetSubtype="0" fill="hold" grpId="0" nodeType="withEffect">
                                  <p:stCondLst>
                                    <p:cond delay="500"/>
                                  </p:stCondLst>
                                  <p:childTnLst>
                                    <p:set>
                                      <p:cBhvr>
                                        <p:cTn id="68" dur="1" fill="hold">
                                          <p:stCondLst>
                                            <p:cond delay="0"/>
                                          </p:stCondLst>
                                        </p:cTn>
                                        <p:tgtEl>
                                          <p:spTgt spid="37"/>
                                        </p:tgtEl>
                                        <p:attrNameLst>
                                          <p:attrName>style.visibility</p:attrName>
                                        </p:attrNameLst>
                                      </p:cBhvr>
                                      <p:to>
                                        <p:strVal val="visible"/>
                                      </p:to>
                                    </p:set>
                                    <p:animEffect transition="in" filter="fade">
                                      <p:cBhvr>
                                        <p:cTn id="6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54" grpId="0" animBg="1"/>
      <p:bldP spid="54" grpId="1" animBg="1"/>
      <p:bldP spid="56" grpId="0" animBg="1"/>
      <p:bldP spid="56" grpId="1" animBg="1"/>
      <p:bldP spid="58" grpId="0" animBg="1"/>
      <p:bldP spid="58" grpId="1" animBg="1"/>
      <p:bldP spid="6" grpId="0" animBg="1"/>
      <p:bldP spid="6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p:cNvGrpSpPr/>
          <p:nvPr/>
        </p:nvGrpSpPr>
        <p:grpSpPr>
          <a:xfrm>
            <a:off x="797293" y="5237019"/>
            <a:ext cx="2038101" cy="1175582"/>
            <a:chOff x="940119" y="5293964"/>
            <a:chExt cx="1940093" cy="1119051"/>
          </a:xfrm>
        </p:grpSpPr>
        <p:sp>
          <p:nvSpPr>
            <p:cNvPr id="90" name="Rectangle 154"/>
            <p:cNvSpPr>
              <a:spLocks noChangeArrowheads="1"/>
            </p:cNvSpPr>
            <p:nvPr/>
          </p:nvSpPr>
          <p:spPr bwMode="auto">
            <a:xfrm>
              <a:off x="1171231" y="5293964"/>
              <a:ext cx="1505245" cy="1027824"/>
            </a:xfrm>
            <a:prstGeom prst="rect">
              <a:avLst/>
            </a:prstGeom>
            <a:solidFill>
              <a:schemeClr val="bg2">
                <a:lumMod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93" name="Rectangle 156"/>
            <p:cNvSpPr>
              <a:spLocks noChangeArrowheads="1"/>
            </p:cNvSpPr>
            <p:nvPr/>
          </p:nvSpPr>
          <p:spPr bwMode="auto">
            <a:xfrm>
              <a:off x="1224447" y="5359343"/>
              <a:ext cx="1398813" cy="897066"/>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94" name="Freeform 158"/>
            <p:cNvSpPr>
              <a:spLocks/>
            </p:cNvSpPr>
            <p:nvPr/>
          </p:nvSpPr>
          <p:spPr bwMode="auto">
            <a:xfrm>
              <a:off x="940119" y="6336991"/>
              <a:ext cx="1940093" cy="76024"/>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chemeClr val="bg2">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grpSp>
      <p:pic>
        <p:nvPicPr>
          <p:cNvPr id="95" name="Picture 94"/>
          <p:cNvPicPr>
            <a:picLocks noChangeAspect="1"/>
          </p:cNvPicPr>
          <p:nvPr/>
        </p:nvPicPr>
        <p:blipFill rotWithShape="1">
          <a:blip r:embed="rId2"/>
          <a:srcRect r="31790"/>
          <a:stretch/>
        </p:blipFill>
        <p:spPr>
          <a:xfrm>
            <a:off x="2825394" y="4815840"/>
            <a:ext cx="606773" cy="1754296"/>
          </a:xfrm>
          <a:prstGeom prst="rect">
            <a:avLst/>
          </a:prstGeom>
        </p:spPr>
      </p:pic>
      <p:pic>
        <p:nvPicPr>
          <p:cNvPr id="96" name="Picture 95"/>
          <p:cNvPicPr>
            <a:picLocks noChangeAspect="1"/>
          </p:cNvPicPr>
          <p:nvPr/>
        </p:nvPicPr>
        <p:blipFill rotWithShape="1">
          <a:blip r:embed="rId3"/>
          <a:srcRect l="40545"/>
          <a:stretch/>
        </p:blipFill>
        <p:spPr>
          <a:xfrm>
            <a:off x="191873" y="4562856"/>
            <a:ext cx="692978" cy="2090768"/>
          </a:xfrm>
          <a:prstGeom prst="rect">
            <a:avLst/>
          </a:prstGeom>
        </p:spPr>
      </p:pic>
      <p:sp>
        <p:nvSpPr>
          <p:cNvPr id="5" name="Production"/>
          <p:cNvSpPr/>
          <p:nvPr/>
        </p:nvSpPr>
        <p:spPr bwMode="auto">
          <a:xfrm>
            <a:off x="4344482" y="2307003"/>
            <a:ext cx="2667137" cy="1826931"/>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r>
              <a:rPr lang="en-US" sz="1598" dirty="0">
                <a:gradFill>
                  <a:gsLst>
                    <a:gs pos="0">
                      <a:srgbClr val="FFFFFF"/>
                    </a:gs>
                    <a:gs pos="100000">
                      <a:srgbClr val="FFFFFF"/>
                    </a:gs>
                  </a:gsLst>
                  <a:lin ang="5400000" scaled="0"/>
                </a:gradFill>
                <a:ea typeface="Segoe UI" pitchFamily="34" charset="0"/>
                <a:cs typeface="Segoe UI" pitchFamily="34" charset="0"/>
              </a:rPr>
              <a:t>PRODUCTION</a:t>
            </a:r>
          </a:p>
        </p:txBody>
      </p:sp>
      <p:cxnSp>
        <p:nvCxnSpPr>
          <p:cNvPr id="6" name="Straight Connector"/>
          <p:cNvCxnSpPr/>
          <p:nvPr/>
        </p:nvCxnSpPr>
        <p:spPr>
          <a:xfrm>
            <a:off x="1886451" y="3846188"/>
            <a:ext cx="0" cy="1335024"/>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4807652" y="5211510"/>
            <a:ext cx="1841709" cy="933819"/>
            <a:chOff x="8020362" y="5240026"/>
            <a:chExt cx="1841970" cy="933952"/>
          </a:xfrm>
        </p:grpSpPr>
        <p:grpSp>
          <p:nvGrpSpPr>
            <p:cNvPr id="108" name="Group 107"/>
            <p:cNvGrpSpPr/>
            <p:nvPr/>
          </p:nvGrpSpPr>
          <p:grpSpPr>
            <a:xfrm>
              <a:off x="8020362" y="5240026"/>
              <a:ext cx="883301" cy="933952"/>
              <a:chOff x="8968422" y="1945240"/>
              <a:chExt cx="972643" cy="1028418"/>
            </a:xfrm>
          </p:grpSpPr>
          <p:grpSp>
            <p:nvGrpSpPr>
              <p:cNvPr id="109" name="Group 108"/>
              <p:cNvGrpSpPr/>
              <p:nvPr/>
            </p:nvGrpSpPr>
            <p:grpSpPr>
              <a:xfrm>
                <a:off x="8968422" y="2142553"/>
                <a:ext cx="318232" cy="696493"/>
                <a:chOff x="9458597" y="2993206"/>
                <a:chExt cx="291678" cy="638376"/>
              </a:xfrm>
            </p:grpSpPr>
            <p:sp>
              <p:nvSpPr>
                <p:cNvPr id="115" name="Oval 114"/>
                <p:cNvSpPr/>
                <p:nvPr/>
              </p:nvSpPr>
              <p:spPr bwMode="auto">
                <a:xfrm>
                  <a:off x="9497057" y="2993206"/>
                  <a:ext cx="195809" cy="195809"/>
                </a:xfrm>
                <a:prstGeom prst="ellipse">
                  <a:avLst/>
                </a:pr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115"/>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0" name="Group 109"/>
              <p:cNvGrpSpPr/>
              <p:nvPr/>
            </p:nvGrpSpPr>
            <p:grpSpPr>
              <a:xfrm>
                <a:off x="9622833" y="2142553"/>
                <a:ext cx="318232" cy="696493"/>
                <a:chOff x="9458597" y="2993206"/>
                <a:chExt cx="291678" cy="638376"/>
              </a:xfrm>
            </p:grpSpPr>
            <p:sp>
              <p:nvSpPr>
                <p:cNvPr id="113" name="Oval 112"/>
                <p:cNvSpPr/>
                <p:nvPr/>
              </p:nvSpPr>
              <p:spPr bwMode="auto">
                <a:xfrm>
                  <a:off x="9497057" y="2993206"/>
                  <a:ext cx="195809" cy="195809"/>
                </a:xfrm>
                <a:prstGeom prst="ellipse">
                  <a:avLst/>
                </a:pr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Freeform 113"/>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1" name="Freeform 110"/>
              <p:cNvSpPr/>
              <p:nvPr/>
            </p:nvSpPr>
            <p:spPr bwMode="auto">
              <a:xfrm>
                <a:off x="9192270" y="2277165"/>
                <a:ext cx="491910" cy="696493"/>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bg2">
                  <a:lumMod val="50000"/>
                </a:schemeClr>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p:cNvSpPr/>
              <p:nvPr/>
            </p:nvSpPr>
            <p:spPr bwMode="auto">
              <a:xfrm>
                <a:off x="9257133" y="1945240"/>
                <a:ext cx="330228" cy="330228"/>
              </a:xfrm>
              <a:prstGeom prst="ellipse">
                <a:avLst/>
              </a:prstGeom>
              <a:solidFill>
                <a:schemeClr val="bg2">
                  <a:lumMod val="50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7" name="Group 116"/>
            <p:cNvGrpSpPr/>
            <p:nvPr/>
          </p:nvGrpSpPr>
          <p:grpSpPr>
            <a:xfrm>
              <a:off x="8979031" y="5240026"/>
              <a:ext cx="883301" cy="933952"/>
              <a:chOff x="8968422" y="1945240"/>
              <a:chExt cx="972643" cy="1028418"/>
            </a:xfrm>
          </p:grpSpPr>
          <p:grpSp>
            <p:nvGrpSpPr>
              <p:cNvPr id="118" name="Group 117"/>
              <p:cNvGrpSpPr/>
              <p:nvPr/>
            </p:nvGrpSpPr>
            <p:grpSpPr>
              <a:xfrm>
                <a:off x="8968422" y="2142553"/>
                <a:ext cx="318232" cy="696493"/>
                <a:chOff x="9458597" y="2993206"/>
                <a:chExt cx="291678" cy="638376"/>
              </a:xfrm>
            </p:grpSpPr>
            <p:sp>
              <p:nvSpPr>
                <p:cNvPr id="124" name="Oval 123"/>
                <p:cNvSpPr/>
                <p:nvPr/>
              </p:nvSpPr>
              <p:spPr bwMode="auto">
                <a:xfrm>
                  <a:off x="9497057" y="2993206"/>
                  <a:ext cx="195809" cy="195809"/>
                </a:xfrm>
                <a:prstGeom prst="ellipse">
                  <a:avLst/>
                </a:pr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Freeform 124"/>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9" name="Group 118"/>
              <p:cNvGrpSpPr/>
              <p:nvPr/>
            </p:nvGrpSpPr>
            <p:grpSpPr>
              <a:xfrm>
                <a:off x="9622833" y="2142553"/>
                <a:ext cx="318232" cy="696493"/>
                <a:chOff x="9458597" y="2993206"/>
                <a:chExt cx="291678" cy="638376"/>
              </a:xfrm>
            </p:grpSpPr>
            <p:sp>
              <p:nvSpPr>
                <p:cNvPr id="122" name="Oval 121"/>
                <p:cNvSpPr/>
                <p:nvPr/>
              </p:nvSpPr>
              <p:spPr bwMode="auto">
                <a:xfrm>
                  <a:off x="9497057" y="2993206"/>
                  <a:ext cx="195809" cy="195809"/>
                </a:xfrm>
                <a:prstGeom prst="ellipse">
                  <a:avLst/>
                </a:pr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Freeform 122"/>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20" name="Freeform 119"/>
              <p:cNvSpPr/>
              <p:nvPr/>
            </p:nvSpPr>
            <p:spPr bwMode="auto">
              <a:xfrm>
                <a:off x="9192270" y="2277165"/>
                <a:ext cx="491910" cy="696493"/>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bg2">
                  <a:lumMod val="50000"/>
                </a:schemeClr>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Oval 120"/>
              <p:cNvSpPr/>
              <p:nvPr/>
            </p:nvSpPr>
            <p:spPr bwMode="auto">
              <a:xfrm>
                <a:off x="9257133" y="1945240"/>
                <a:ext cx="330228" cy="330228"/>
              </a:xfrm>
              <a:prstGeom prst="ellipse">
                <a:avLst/>
              </a:prstGeom>
              <a:solidFill>
                <a:schemeClr val="bg2">
                  <a:lumMod val="50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7" name="Straight Arrow Connector 6"/>
          <p:cNvCxnSpPr/>
          <p:nvPr/>
        </p:nvCxnSpPr>
        <p:spPr>
          <a:xfrm flipV="1">
            <a:off x="5697413" y="4169096"/>
            <a:ext cx="0" cy="1189984"/>
          </a:xfrm>
          <a:prstGeom prst="straightConnector1">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9" name="Group 128"/>
          <p:cNvGrpSpPr/>
          <p:nvPr/>
        </p:nvGrpSpPr>
        <p:grpSpPr>
          <a:xfrm>
            <a:off x="5462897" y="4514063"/>
            <a:ext cx="459917" cy="459917"/>
            <a:chOff x="9746629" y="4274151"/>
            <a:chExt cx="459982" cy="459982"/>
          </a:xfrm>
        </p:grpSpPr>
        <p:sp>
          <p:nvSpPr>
            <p:cNvPr id="130" name="Oval 129"/>
            <p:cNvSpPr/>
            <p:nvPr/>
          </p:nvSpPr>
          <p:spPr bwMode="auto">
            <a:xfrm>
              <a:off x="9746629" y="4274151"/>
              <a:ext cx="459982" cy="459982"/>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Freeform 26"/>
            <p:cNvSpPr>
              <a:spLocks/>
            </p:cNvSpPr>
            <p:nvPr/>
          </p:nvSpPr>
          <p:spPr bwMode="auto">
            <a:xfrm>
              <a:off x="9826070" y="4370877"/>
              <a:ext cx="301100" cy="266531"/>
            </a:xfrm>
            <a:custGeom>
              <a:avLst/>
              <a:gdLst>
                <a:gd name="T0" fmla="*/ 1202 w 1202"/>
                <a:gd name="T1" fmla="*/ 175 h 1064"/>
                <a:gd name="T2" fmla="*/ 975 w 1202"/>
                <a:gd name="T3" fmla="*/ 0 h 1064"/>
                <a:gd name="T4" fmla="*/ 458 w 1202"/>
                <a:gd name="T5" fmla="*/ 676 h 1064"/>
                <a:gd name="T6" fmla="*/ 163 w 1202"/>
                <a:gd name="T7" fmla="*/ 449 h 1064"/>
                <a:gd name="T8" fmla="*/ 0 w 1202"/>
                <a:gd name="T9" fmla="*/ 662 h 1064"/>
                <a:gd name="T10" fmla="*/ 522 w 1202"/>
                <a:gd name="T11" fmla="*/ 1064 h 1064"/>
                <a:gd name="T12" fmla="*/ 685 w 1202"/>
                <a:gd name="T13" fmla="*/ 851 h 1064"/>
                <a:gd name="T14" fmla="*/ 685 w 1202"/>
                <a:gd name="T15" fmla="*/ 851 h 1064"/>
                <a:gd name="T16" fmla="*/ 1202 w 1202"/>
                <a:gd name="T17" fmla="*/ 17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2" h="1064">
                  <a:moveTo>
                    <a:pt x="1202" y="175"/>
                  </a:moveTo>
                  <a:lnTo>
                    <a:pt x="975" y="0"/>
                  </a:lnTo>
                  <a:lnTo>
                    <a:pt x="458" y="676"/>
                  </a:lnTo>
                  <a:lnTo>
                    <a:pt x="163" y="449"/>
                  </a:lnTo>
                  <a:lnTo>
                    <a:pt x="0" y="662"/>
                  </a:lnTo>
                  <a:lnTo>
                    <a:pt x="522" y="1064"/>
                  </a:lnTo>
                  <a:lnTo>
                    <a:pt x="685" y="851"/>
                  </a:lnTo>
                  <a:lnTo>
                    <a:pt x="685" y="851"/>
                  </a:lnTo>
                  <a:lnTo>
                    <a:pt x="1202" y="175"/>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009"/>
              <a:endParaRPr lang="en-US" sz="1700">
                <a:solidFill>
                  <a:srgbClr val="000000"/>
                </a:solidFill>
              </a:endParaRPr>
            </a:p>
          </p:txBody>
        </p:sp>
      </p:grpSp>
      <p:sp>
        <p:nvSpPr>
          <p:cNvPr id="133" name="Production"/>
          <p:cNvSpPr/>
          <p:nvPr/>
        </p:nvSpPr>
        <p:spPr bwMode="auto">
          <a:xfrm>
            <a:off x="972351" y="2307004"/>
            <a:ext cx="1848989" cy="1387820"/>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r>
              <a:rPr lang="en-US" sz="1598" dirty="0">
                <a:gradFill>
                  <a:gsLst>
                    <a:gs pos="0">
                      <a:srgbClr val="FFFFFF"/>
                    </a:gs>
                    <a:gs pos="100000">
                      <a:srgbClr val="FFFFFF"/>
                    </a:gs>
                  </a:gsLst>
                  <a:lin ang="5400000" scaled="0"/>
                </a:gradFill>
                <a:ea typeface="Segoe UI" pitchFamily="34" charset="0"/>
                <a:cs typeface="Segoe UI" pitchFamily="34" charset="0"/>
              </a:rPr>
              <a:t>SOURCE REPO</a:t>
            </a:r>
          </a:p>
        </p:txBody>
      </p:sp>
      <p:grpSp>
        <p:nvGrpSpPr>
          <p:cNvPr id="145" name="Gear 1"/>
          <p:cNvGrpSpPr/>
          <p:nvPr/>
        </p:nvGrpSpPr>
        <p:grpSpPr>
          <a:xfrm>
            <a:off x="1462064" y="2995386"/>
            <a:ext cx="575991" cy="579178"/>
            <a:chOff x="642225" y="708036"/>
            <a:chExt cx="576154" cy="579343"/>
          </a:xfrm>
          <a:solidFill>
            <a:schemeClr val="bg1"/>
          </a:solidFill>
        </p:grpSpPr>
        <p:sp>
          <p:nvSpPr>
            <p:cNvPr id="146" name="Oval 87"/>
            <p:cNvSpPr>
              <a:spLocks noChangeArrowheads="1"/>
            </p:cNvSpPr>
            <p:nvPr/>
          </p:nvSpPr>
          <p:spPr bwMode="black">
            <a:xfrm>
              <a:off x="876862" y="954299"/>
              <a:ext cx="106881" cy="1068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6" rIns="91414" bIns="45706" numCol="1" anchor="t" anchorCtr="0" compatLnSpc="1">
              <a:prstTxWarp prst="textNoShape">
                <a:avLst/>
              </a:prstTxWarp>
            </a:bodyPr>
            <a:lstStyle/>
            <a:p>
              <a:pPr algn="ctr" defTabSz="914012"/>
              <a:endParaRPr lang="en-US" sz="1598">
                <a:gradFill>
                  <a:gsLst>
                    <a:gs pos="0">
                      <a:srgbClr val="FFFFFF"/>
                    </a:gs>
                    <a:gs pos="100000">
                      <a:srgbClr val="FFFFFF"/>
                    </a:gs>
                  </a:gsLst>
                  <a:lin ang="5400000" scaled="0"/>
                </a:gradFill>
              </a:endParaRPr>
            </a:p>
          </p:txBody>
        </p:sp>
        <p:sp>
          <p:nvSpPr>
            <p:cNvPr id="147" name="Freeform 86"/>
            <p:cNvSpPr>
              <a:spLocks noEditPoints="1"/>
            </p:cNvSpPr>
            <p:nvPr/>
          </p:nvSpPr>
          <p:spPr bwMode="black">
            <a:xfrm>
              <a:off x="642225" y="708036"/>
              <a:ext cx="576154" cy="579343"/>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6" rIns="91414" bIns="45706" numCol="1" anchor="t" anchorCtr="0" compatLnSpc="1">
              <a:prstTxWarp prst="textNoShape">
                <a:avLst/>
              </a:prstTxWarp>
            </a:bodyPr>
            <a:lstStyle/>
            <a:p>
              <a:pPr algn="ctr" defTabSz="914012"/>
              <a:endParaRPr lang="en-US" sz="1598">
                <a:gradFill>
                  <a:gsLst>
                    <a:gs pos="0">
                      <a:srgbClr val="FFFFFF"/>
                    </a:gs>
                    <a:gs pos="100000">
                      <a:srgbClr val="FFFFFF"/>
                    </a:gs>
                  </a:gsLst>
                  <a:lin ang="5400000" scaled="0"/>
                </a:gradFill>
              </a:endParaRPr>
            </a:p>
          </p:txBody>
        </p:sp>
      </p:grpSp>
      <p:sp>
        <p:nvSpPr>
          <p:cNvPr id="148" name="Gear 2"/>
          <p:cNvSpPr>
            <a:spLocks noEditPoints="1"/>
          </p:cNvSpPr>
          <p:nvPr/>
        </p:nvSpPr>
        <p:spPr bwMode="black">
          <a:xfrm>
            <a:off x="2033246" y="2882780"/>
            <a:ext cx="292170" cy="314626"/>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bg1"/>
          </a:solidFill>
          <a:ln>
            <a:noFill/>
          </a:ln>
          <a:extLst/>
        </p:spPr>
        <p:txBody>
          <a:bodyPr vert="horz" wrap="square" lIns="0" tIns="45706" rIns="91414" bIns="45706" numCol="1" anchor="t" anchorCtr="0" compatLnSpc="1">
            <a:prstTxWarp prst="textNoShape">
              <a:avLst/>
            </a:prstTxWarp>
          </a:bodyPr>
          <a:lstStyle/>
          <a:p>
            <a:pPr algn="ctr" defTabSz="914012"/>
            <a:endParaRPr lang="en-US" sz="1598">
              <a:gradFill>
                <a:gsLst>
                  <a:gs pos="0">
                    <a:srgbClr val="FFFFFF"/>
                  </a:gs>
                  <a:gs pos="100000">
                    <a:srgbClr val="FFFFFF"/>
                  </a:gs>
                </a:gsLst>
                <a:lin ang="5400000" scaled="0"/>
              </a:gradFill>
            </a:endParaRPr>
          </a:p>
        </p:txBody>
      </p:sp>
      <p:grpSp>
        <p:nvGrpSpPr>
          <p:cNvPr id="150" name="Group 149"/>
          <p:cNvGrpSpPr/>
          <p:nvPr/>
        </p:nvGrpSpPr>
        <p:grpSpPr>
          <a:xfrm>
            <a:off x="5321915" y="2958680"/>
            <a:ext cx="712274" cy="1077167"/>
            <a:chOff x="2900328" y="2923509"/>
            <a:chExt cx="712375" cy="1077320"/>
          </a:xfrm>
        </p:grpSpPr>
        <p:grpSp>
          <p:nvGrpSpPr>
            <p:cNvPr id="134" name="Group 133"/>
            <p:cNvGrpSpPr/>
            <p:nvPr/>
          </p:nvGrpSpPr>
          <p:grpSpPr>
            <a:xfrm>
              <a:off x="2937250" y="2923509"/>
              <a:ext cx="638530" cy="665533"/>
              <a:chOff x="2328300" y="3506767"/>
              <a:chExt cx="551703" cy="575034"/>
            </a:xfrm>
          </p:grpSpPr>
          <p:sp>
            <p:nvSpPr>
              <p:cNvPr id="135"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grpSp>
            <p:nvGrpSpPr>
              <p:cNvPr id="136" name="Group 135"/>
              <p:cNvGrpSpPr/>
              <p:nvPr/>
            </p:nvGrpSpPr>
            <p:grpSpPr>
              <a:xfrm>
                <a:off x="2328300" y="3506767"/>
                <a:ext cx="551703" cy="575034"/>
                <a:chOff x="3937001" y="4448175"/>
                <a:chExt cx="638175" cy="665163"/>
              </a:xfrm>
            </p:grpSpPr>
            <p:grpSp>
              <p:nvGrpSpPr>
                <p:cNvPr id="137" name="Group 10"/>
                <p:cNvGrpSpPr>
                  <a:grpSpLocks noChangeAspect="1"/>
                </p:cNvGrpSpPr>
                <p:nvPr/>
              </p:nvGrpSpPr>
              <p:grpSpPr bwMode="auto">
                <a:xfrm>
                  <a:off x="3937001" y="4448175"/>
                  <a:ext cx="638175" cy="665163"/>
                  <a:chOff x="2480" y="2802"/>
                  <a:chExt cx="402" cy="419"/>
                </a:xfrm>
              </p:grpSpPr>
              <p:sp>
                <p:nvSpPr>
                  <p:cNvPr id="141"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sp>
                <p:nvSpPr>
                  <p:cNvPr id="142"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sp>
                <p:nvSpPr>
                  <p:cNvPr id="143"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grpSp>
            <p:grpSp>
              <p:nvGrpSpPr>
                <p:cNvPr id="138" name="Group 137"/>
                <p:cNvGrpSpPr/>
                <p:nvPr/>
              </p:nvGrpSpPr>
              <p:grpSpPr>
                <a:xfrm>
                  <a:off x="4120302" y="4618868"/>
                  <a:ext cx="293550" cy="349134"/>
                  <a:chOff x="4662074" y="4335997"/>
                  <a:chExt cx="234105" cy="278433"/>
                </a:xfrm>
              </p:grpSpPr>
              <p:sp>
                <p:nvSpPr>
                  <p:cNvPr id="139"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sp>
                <p:nvSpPr>
                  <p:cNvPr id="140"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grpSp>
          </p:grpSp>
        </p:grpSp>
        <p:sp>
          <p:nvSpPr>
            <p:cNvPr id="149" name="TextBox 148"/>
            <p:cNvSpPr txBox="1"/>
            <p:nvPr/>
          </p:nvSpPr>
          <p:spPr>
            <a:xfrm>
              <a:off x="2900328" y="3511464"/>
              <a:ext cx="712375" cy="489365"/>
            </a:xfrm>
            <a:prstGeom prst="rect">
              <a:avLst/>
            </a:prstGeom>
            <a:noFill/>
          </p:spPr>
          <p:txBody>
            <a:bodyPr wrap="none" lIns="182854" tIns="146283" rIns="182854" bIns="146283" rtlCol="0">
              <a:spAutoFit/>
            </a:bodyPr>
            <a:lstStyle/>
            <a:p>
              <a:pPr>
                <a:lnSpc>
                  <a:spcPct val="90000"/>
                </a:lnSpc>
                <a:spcAft>
                  <a:spcPts val="600"/>
                </a:spcAft>
              </a:pPr>
              <a:r>
                <a:rPr lang="en-US" sz="1399" dirty="0">
                  <a:gradFill>
                    <a:gsLst>
                      <a:gs pos="2917">
                        <a:srgbClr val="FFFFFF"/>
                      </a:gs>
                      <a:gs pos="30000">
                        <a:srgbClr val="FFFFFF"/>
                      </a:gs>
                    </a:gsLst>
                    <a:lin ang="5400000" scaled="0"/>
                  </a:gradFill>
                </a:rPr>
                <a:t>V1.0</a:t>
              </a:r>
            </a:p>
          </p:txBody>
        </p:sp>
      </p:grpSp>
      <p:grpSp>
        <p:nvGrpSpPr>
          <p:cNvPr id="126" name="Group 125"/>
          <p:cNvGrpSpPr/>
          <p:nvPr/>
        </p:nvGrpSpPr>
        <p:grpSpPr>
          <a:xfrm>
            <a:off x="5873994" y="3393735"/>
            <a:ext cx="318779" cy="318779"/>
            <a:chOff x="9746629" y="4274151"/>
            <a:chExt cx="459982" cy="459982"/>
          </a:xfrm>
        </p:grpSpPr>
        <p:sp>
          <p:nvSpPr>
            <p:cNvPr id="127" name="Oval 126"/>
            <p:cNvSpPr/>
            <p:nvPr/>
          </p:nvSpPr>
          <p:spPr bwMode="auto">
            <a:xfrm>
              <a:off x="9746629" y="4274151"/>
              <a:ext cx="459982" cy="459982"/>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Freeform 26"/>
            <p:cNvSpPr>
              <a:spLocks/>
            </p:cNvSpPr>
            <p:nvPr/>
          </p:nvSpPr>
          <p:spPr bwMode="auto">
            <a:xfrm>
              <a:off x="9826070" y="4370877"/>
              <a:ext cx="301100" cy="266531"/>
            </a:xfrm>
            <a:custGeom>
              <a:avLst/>
              <a:gdLst>
                <a:gd name="T0" fmla="*/ 1202 w 1202"/>
                <a:gd name="T1" fmla="*/ 175 h 1064"/>
                <a:gd name="T2" fmla="*/ 975 w 1202"/>
                <a:gd name="T3" fmla="*/ 0 h 1064"/>
                <a:gd name="T4" fmla="*/ 458 w 1202"/>
                <a:gd name="T5" fmla="*/ 676 h 1064"/>
                <a:gd name="T6" fmla="*/ 163 w 1202"/>
                <a:gd name="T7" fmla="*/ 449 h 1064"/>
                <a:gd name="T8" fmla="*/ 0 w 1202"/>
                <a:gd name="T9" fmla="*/ 662 h 1064"/>
                <a:gd name="T10" fmla="*/ 522 w 1202"/>
                <a:gd name="T11" fmla="*/ 1064 h 1064"/>
                <a:gd name="T12" fmla="*/ 685 w 1202"/>
                <a:gd name="T13" fmla="*/ 851 h 1064"/>
                <a:gd name="T14" fmla="*/ 685 w 1202"/>
                <a:gd name="T15" fmla="*/ 851 h 1064"/>
                <a:gd name="T16" fmla="*/ 1202 w 1202"/>
                <a:gd name="T17" fmla="*/ 17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2" h="1064">
                  <a:moveTo>
                    <a:pt x="1202" y="175"/>
                  </a:moveTo>
                  <a:lnTo>
                    <a:pt x="975" y="0"/>
                  </a:lnTo>
                  <a:lnTo>
                    <a:pt x="458" y="676"/>
                  </a:lnTo>
                  <a:lnTo>
                    <a:pt x="163" y="449"/>
                  </a:lnTo>
                  <a:lnTo>
                    <a:pt x="0" y="662"/>
                  </a:lnTo>
                  <a:lnTo>
                    <a:pt x="522" y="1064"/>
                  </a:lnTo>
                  <a:lnTo>
                    <a:pt x="685" y="851"/>
                  </a:lnTo>
                  <a:lnTo>
                    <a:pt x="685" y="851"/>
                  </a:lnTo>
                  <a:lnTo>
                    <a:pt x="1202" y="175"/>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009"/>
              <a:endParaRPr lang="en-US" sz="1700">
                <a:solidFill>
                  <a:srgbClr val="000000"/>
                </a:solidFill>
              </a:endParaRPr>
            </a:p>
          </p:txBody>
        </p:sp>
      </p:grpSp>
      <p:cxnSp>
        <p:nvCxnSpPr>
          <p:cNvPr id="172" name="Straight Connector 171"/>
          <p:cNvCxnSpPr>
            <a:endCxn id="5" idx="1"/>
          </p:cNvCxnSpPr>
          <p:nvPr/>
        </p:nvCxnSpPr>
        <p:spPr>
          <a:xfrm flipV="1">
            <a:off x="2821340" y="3220468"/>
            <a:ext cx="1523143" cy="8849"/>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3" name="Title 1"/>
          <p:cNvSpPr>
            <a:spLocks noGrp="1"/>
          </p:cNvSpPr>
          <p:nvPr>
            <p:ph type="title"/>
          </p:nvPr>
        </p:nvSpPr>
        <p:spPr/>
        <p:txBody>
          <a:bodyPr/>
          <a:lstStyle/>
          <a:p>
            <a:r>
              <a:rPr lang="en-US" dirty="0" smtClean="0">
                <a:gradFill>
                  <a:gsLst>
                    <a:gs pos="0">
                      <a:schemeClr val="tx2"/>
                    </a:gs>
                    <a:gs pos="100000">
                      <a:schemeClr val="tx2"/>
                    </a:gs>
                  </a:gsLst>
                  <a:lin ang="5400000" scaled="0"/>
                </a:gradFill>
              </a:rPr>
              <a:t>Automated Recovery</a:t>
            </a:r>
            <a:endParaRPr lang="en-US" dirty="0">
              <a:gradFill>
                <a:gsLst>
                  <a:gs pos="0">
                    <a:schemeClr val="tx2"/>
                  </a:gs>
                  <a:gs pos="100000">
                    <a:schemeClr val="tx2"/>
                  </a:gs>
                </a:gsLst>
                <a:lin ang="5400000" scaled="0"/>
              </a:gradFill>
            </a:endParaRPr>
          </a:p>
        </p:txBody>
      </p:sp>
      <p:grpSp>
        <p:nvGrpSpPr>
          <p:cNvPr id="151" name="Code2"/>
          <p:cNvGrpSpPr/>
          <p:nvPr/>
        </p:nvGrpSpPr>
        <p:grpSpPr>
          <a:xfrm>
            <a:off x="2900801" y="2923591"/>
            <a:ext cx="712274" cy="1077167"/>
            <a:chOff x="2900329" y="2923509"/>
            <a:chExt cx="712375" cy="1077320"/>
          </a:xfrm>
        </p:grpSpPr>
        <p:grpSp>
          <p:nvGrpSpPr>
            <p:cNvPr id="152" name="Group 151"/>
            <p:cNvGrpSpPr/>
            <p:nvPr/>
          </p:nvGrpSpPr>
          <p:grpSpPr>
            <a:xfrm>
              <a:off x="2937250" y="2923509"/>
              <a:ext cx="638530" cy="665533"/>
              <a:chOff x="2328300" y="3506767"/>
              <a:chExt cx="551703" cy="575034"/>
            </a:xfrm>
          </p:grpSpPr>
          <p:sp>
            <p:nvSpPr>
              <p:cNvPr id="154"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grpSp>
            <p:nvGrpSpPr>
              <p:cNvPr id="155" name="Group 154"/>
              <p:cNvGrpSpPr/>
              <p:nvPr/>
            </p:nvGrpSpPr>
            <p:grpSpPr>
              <a:xfrm>
                <a:off x="2328300" y="3506767"/>
                <a:ext cx="551703" cy="575034"/>
                <a:chOff x="3937001" y="4448175"/>
                <a:chExt cx="638175" cy="665163"/>
              </a:xfrm>
            </p:grpSpPr>
            <p:grpSp>
              <p:nvGrpSpPr>
                <p:cNvPr id="156" name="Group 10"/>
                <p:cNvGrpSpPr>
                  <a:grpSpLocks noChangeAspect="1"/>
                </p:cNvGrpSpPr>
                <p:nvPr/>
              </p:nvGrpSpPr>
              <p:grpSpPr bwMode="auto">
                <a:xfrm>
                  <a:off x="3937001" y="4448175"/>
                  <a:ext cx="638175" cy="665163"/>
                  <a:chOff x="2480" y="2802"/>
                  <a:chExt cx="402" cy="419"/>
                </a:xfrm>
              </p:grpSpPr>
              <p:sp>
                <p:nvSpPr>
                  <p:cNvPr id="160"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sp>
                <p:nvSpPr>
                  <p:cNvPr id="161"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sp>
                <p:nvSpPr>
                  <p:cNvPr id="162"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grpSp>
            <p:grpSp>
              <p:nvGrpSpPr>
                <p:cNvPr id="157" name="Group 156"/>
                <p:cNvGrpSpPr/>
                <p:nvPr/>
              </p:nvGrpSpPr>
              <p:grpSpPr>
                <a:xfrm>
                  <a:off x="4120302" y="4618868"/>
                  <a:ext cx="293550" cy="349134"/>
                  <a:chOff x="4662074" y="4335997"/>
                  <a:chExt cx="234105" cy="278433"/>
                </a:xfrm>
              </p:grpSpPr>
              <p:sp>
                <p:nvSpPr>
                  <p:cNvPr id="158"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accent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sp>
                <p:nvSpPr>
                  <p:cNvPr id="159"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accent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grpSp>
          </p:grpSp>
        </p:grpSp>
        <p:sp>
          <p:nvSpPr>
            <p:cNvPr id="153" name="TextBox 152"/>
            <p:cNvSpPr txBox="1"/>
            <p:nvPr/>
          </p:nvSpPr>
          <p:spPr>
            <a:xfrm>
              <a:off x="2900329" y="3511464"/>
              <a:ext cx="712375" cy="489365"/>
            </a:xfrm>
            <a:prstGeom prst="rect">
              <a:avLst/>
            </a:prstGeom>
            <a:noFill/>
          </p:spPr>
          <p:txBody>
            <a:bodyPr wrap="none" lIns="182854" tIns="146283" rIns="182854" bIns="146283" rtlCol="0">
              <a:spAutoFit/>
            </a:bodyPr>
            <a:lstStyle/>
            <a:p>
              <a:pPr>
                <a:lnSpc>
                  <a:spcPct val="90000"/>
                </a:lnSpc>
                <a:spcAft>
                  <a:spcPts val="600"/>
                </a:spcAft>
              </a:pPr>
              <a:r>
                <a:rPr lang="en-US" sz="1399" dirty="0">
                  <a:gradFill>
                    <a:gsLst>
                      <a:gs pos="2917">
                        <a:schemeClr val="bg1"/>
                      </a:gs>
                      <a:gs pos="31000">
                        <a:schemeClr val="bg1"/>
                      </a:gs>
                    </a:gsLst>
                    <a:lin ang="5400000" scaled="0"/>
                  </a:gradFill>
                </a:rPr>
                <a:t>V2.0</a:t>
              </a:r>
            </a:p>
          </p:txBody>
        </p:sp>
      </p:grpSp>
      <p:sp>
        <p:nvSpPr>
          <p:cNvPr id="167" name="Oval 166"/>
          <p:cNvSpPr/>
          <p:nvPr/>
        </p:nvSpPr>
        <p:spPr bwMode="auto">
          <a:xfrm>
            <a:off x="5873994" y="3393735"/>
            <a:ext cx="319995" cy="319995"/>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b="1" dirty="0">
                <a:gradFill>
                  <a:gsLst>
                    <a:gs pos="2917">
                      <a:srgbClr val="FFFFFF"/>
                    </a:gs>
                    <a:gs pos="30000">
                      <a:srgbClr val="FFFFFF"/>
                    </a:gs>
                  </a:gsLst>
                  <a:lin ang="5400000" scaled="0"/>
                </a:gradFill>
              </a:rPr>
              <a:t>X</a:t>
            </a:r>
          </a:p>
        </p:txBody>
      </p:sp>
      <p:sp>
        <p:nvSpPr>
          <p:cNvPr id="164" name="Oval 163"/>
          <p:cNvSpPr/>
          <p:nvPr/>
        </p:nvSpPr>
        <p:spPr bwMode="auto">
          <a:xfrm>
            <a:off x="5462897" y="4514063"/>
            <a:ext cx="459917" cy="459917"/>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800" b="1" dirty="0">
                <a:gradFill>
                  <a:gsLst>
                    <a:gs pos="2917">
                      <a:srgbClr val="FFFFFF"/>
                    </a:gs>
                    <a:gs pos="30000">
                      <a:srgbClr val="FFFFFF"/>
                    </a:gs>
                  </a:gsLst>
                  <a:lin ang="5400000" scaled="0"/>
                </a:gradFill>
              </a:rPr>
              <a:t>X</a:t>
            </a:r>
          </a:p>
        </p:txBody>
      </p:sp>
      <p:sp>
        <p:nvSpPr>
          <p:cNvPr id="2" name="TextBox 1"/>
          <p:cNvSpPr txBox="1"/>
          <p:nvPr/>
        </p:nvSpPr>
        <p:spPr>
          <a:xfrm>
            <a:off x="314419" y="1213538"/>
            <a:ext cx="4764256" cy="749534"/>
          </a:xfrm>
          <a:prstGeom prst="rect">
            <a:avLst/>
          </a:prstGeom>
        </p:spPr>
        <p:txBody>
          <a:bodyPr vert="horz" wrap="square" lIns="146283" tIns="91427" rIns="146283" bIns="91427" rtlCol="0">
            <a:spAutoFit/>
          </a:bodyPr>
          <a:lstStyle>
            <a:lvl1pPr marL="342900" marR="0" indent="-342900" fontAlgn="auto">
              <a:lnSpc>
                <a:spcPct val="90000"/>
              </a:lnSpc>
              <a:spcBef>
                <a:spcPct val="20000"/>
              </a:spcBef>
              <a:spcAft>
                <a:spcPts val="0"/>
              </a:spcAft>
              <a:buClr>
                <a:schemeClr val="tx1"/>
              </a:buClr>
              <a:buSzPct val="100000"/>
              <a:buFontTx/>
              <a:buBlip>
                <a:blip r:embed="rId4"/>
              </a:buBlip>
              <a:tabLst/>
              <a:defRPr sz="4000" spc="0" baseline="0">
                <a:gradFill>
                  <a:gsLst>
                    <a:gs pos="1250">
                      <a:schemeClr val="tx1"/>
                    </a:gs>
                    <a:gs pos="100000">
                      <a:schemeClr val="tx1"/>
                    </a:gs>
                  </a:gsLst>
                  <a:lin ang="5400000" scaled="0"/>
                </a:gradFill>
                <a:latin typeface="+mj-lt"/>
              </a:defRPr>
            </a:lvl1pPr>
            <a:lvl2pPr marL="584200" marR="0" lvl="1" indent="-241300" fontAlgn="auto">
              <a:lnSpc>
                <a:spcPct val="90000"/>
              </a:lnSpc>
              <a:spcBef>
                <a:spcPct val="20000"/>
              </a:spcBef>
              <a:spcAft>
                <a:spcPts val="0"/>
              </a:spcAft>
              <a:buClr>
                <a:schemeClr val="tx1"/>
              </a:buClr>
              <a:buSzPct val="100000"/>
              <a:buFontTx/>
              <a:buBlip>
                <a:blip r:embed="rId4"/>
              </a:buBlip>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
                <a:schemeClr val="tx1"/>
              </a:buClr>
              <a:buSzPct val="100000"/>
              <a:buFontTx/>
              <a:buBlip>
                <a:blip r:embed="rId4"/>
              </a:buBlip>
              <a:tabLst/>
              <a:defRPr sz="24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
                <a:schemeClr val="tx1"/>
              </a:buClr>
              <a:buSzPct val="100000"/>
              <a:buFontTx/>
              <a:buBlip>
                <a:blip r:embed="rId4"/>
              </a:buBlip>
              <a:tabLst/>
              <a:defRPr sz="2000"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
                <a:schemeClr val="tx1"/>
              </a:buClr>
              <a:buSzPct val="100000"/>
              <a:buFontTx/>
              <a:buBlip>
                <a:blip r:embed="rId4"/>
              </a:buBlip>
              <a:tabLst/>
              <a:defRPr sz="2000"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marL="0" indent="0">
              <a:buClr>
                <a:srgbClr val="FFFFFF"/>
              </a:buClr>
              <a:buNone/>
            </a:pPr>
            <a:r>
              <a:rPr lang="en-US" sz="3999" dirty="0"/>
              <a:t>Rollback</a:t>
            </a:r>
          </a:p>
        </p:txBody>
      </p:sp>
      <p:grpSp>
        <p:nvGrpSpPr>
          <p:cNvPr id="73" name="Code2"/>
          <p:cNvGrpSpPr/>
          <p:nvPr/>
        </p:nvGrpSpPr>
        <p:grpSpPr>
          <a:xfrm>
            <a:off x="1491002" y="5359080"/>
            <a:ext cx="719151" cy="994637"/>
            <a:chOff x="2835024" y="2923509"/>
            <a:chExt cx="842983" cy="1165908"/>
          </a:xfrm>
        </p:grpSpPr>
        <p:grpSp>
          <p:nvGrpSpPr>
            <p:cNvPr id="74" name="Group 73"/>
            <p:cNvGrpSpPr/>
            <p:nvPr/>
          </p:nvGrpSpPr>
          <p:grpSpPr>
            <a:xfrm>
              <a:off x="2937250" y="2923509"/>
              <a:ext cx="638530" cy="665533"/>
              <a:chOff x="2328300" y="3506767"/>
              <a:chExt cx="551703" cy="575034"/>
            </a:xfrm>
          </p:grpSpPr>
          <p:sp>
            <p:nvSpPr>
              <p:cNvPr id="76"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grpSp>
            <p:nvGrpSpPr>
              <p:cNvPr id="77" name="Group 76"/>
              <p:cNvGrpSpPr/>
              <p:nvPr/>
            </p:nvGrpSpPr>
            <p:grpSpPr>
              <a:xfrm>
                <a:off x="2328300" y="3506767"/>
                <a:ext cx="551703" cy="575034"/>
                <a:chOff x="3937001" y="4448175"/>
                <a:chExt cx="638175" cy="665163"/>
              </a:xfrm>
            </p:grpSpPr>
            <p:grpSp>
              <p:nvGrpSpPr>
                <p:cNvPr id="78" name="Group 10"/>
                <p:cNvGrpSpPr>
                  <a:grpSpLocks noChangeAspect="1"/>
                </p:cNvGrpSpPr>
                <p:nvPr/>
              </p:nvGrpSpPr>
              <p:grpSpPr bwMode="auto">
                <a:xfrm>
                  <a:off x="3937001" y="4448175"/>
                  <a:ext cx="638175" cy="665163"/>
                  <a:chOff x="2480" y="2802"/>
                  <a:chExt cx="402" cy="419"/>
                </a:xfrm>
              </p:grpSpPr>
              <p:sp>
                <p:nvSpPr>
                  <p:cNvPr id="82"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sp>
                <p:nvSpPr>
                  <p:cNvPr id="83"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sp>
                <p:nvSpPr>
                  <p:cNvPr id="84"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grpSp>
            <p:grpSp>
              <p:nvGrpSpPr>
                <p:cNvPr id="79" name="Group 78"/>
                <p:cNvGrpSpPr/>
                <p:nvPr/>
              </p:nvGrpSpPr>
              <p:grpSpPr>
                <a:xfrm>
                  <a:off x="4120302" y="4618868"/>
                  <a:ext cx="293550" cy="349134"/>
                  <a:chOff x="4662074" y="4335997"/>
                  <a:chExt cx="234105" cy="278433"/>
                </a:xfrm>
              </p:grpSpPr>
              <p:sp>
                <p:nvSpPr>
                  <p:cNvPr id="80"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accent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sp>
                <p:nvSpPr>
                  <p:cNvPr id="81"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accent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grpSp>
          </p:grpSp>
        </p:grpSp>
        <p:sp>
          <p:nvSpPr>
            <p:cNvPr id="75" name="TextBox 74"/>
            <p:cNvSpPr txBox="1"/>
            <p:nvPr/>
          </p:nvSpPr>
          <p:spPr>
            <a:xfrm>
              <a:off x="2835024" y="3511465"/>
              <a:ext cx="842983" cy="577952"/>
            </a:xfrm>
            <a:prstGeom prst="rect">
              <a:avLst/>
            </a:prstGeom>
            <a:noFill/>
          </p:spPr>
          <p:txBody>
            <a:bodyPr wrap="none" lIns="182854" tIns="146283" rIns="182854" bIns="146283" rtlCol="0">
              <a:spAutoFit/>
            </a:bodyPr>
            <a:lstStyle/>
            <a:p>
              <a:pPr algn="ctr">
                <a:lnSpc>
                  <a:spcPct val="90000"/>
                </a:lnSpc>
                <a:spcAft>
                  <a:spcPts val="600"/>
                </a:spcAft>
              </a:pPr>
              <a:r>
                <a:rPr lang="en-US" sz="1399" dirty="0">
                  <a:gradFill>
                    <a:gsLst>
                      <a:gs pos="2917">
                        <a:schemeClr val="tx1"/>
                      </a:gs>
                      <a:gs pos="30000">
                        <a:schemeClr val="tx1"/>
                      </a:gs>
                    </a:gsLst>
                    <a:lin ang="5400000" scaled="0"/>
                  </a:gradFill>
                </a:rPr>
                <a:t>V2.0</a:t>
              </a:r>
            </a:p>
          </p:txBody>
        </p:sp>
      </p:grpSp>
      <p:sp>
        <p:nvSpPr>
          <p:cNvPr id="86" name="Text Value"/>
          <p:cNvSpPr txBox="1"/>
          <p:nvPr/>
        </p:nvSpPr>
        <p:spPr>
          <a:xfrm>
            <a:off x="7898187" y="1415269"/>
            <a:ext cx="4079873" cy="2473610"/>
          </a:xfrm>
          <a:prstGeom prst="rect">
            <a:avLst/>
          </a:prstGeom>
          <a:noFill/>
        </p:spPr>
        <p:txBody>
          <a:bodyPr wrap="square" lIns="182828" tIns="146262" rIns="182828" bIns="146262" rtlCol="0">
            <a:spAutoFit/>
          </a:bodyPr>
          <a:lstStyle/>
          <a:p>
            <a:pPr defTabSz="932384">
              <a:lnSpc>
                <a:spcPct val="90000"/>
              </a:lnSpc>
              <a:spcAft>
                <a:spcPts val="1198"/>
              </a:spcAft>
              <a:buSzPct val="90000"/>
            </a:pPr>
            <a:r>
              <a:rPr lang="en-US" sz="3598" dirty="0">
                <a:gradFill>
                  <a:gsLst>
                    <a:gs pos="0">
                      <a:schemeClr val="accent1"/>
                    </a:gs>
                    <a:gs pos="100000">
                      <a:schemeClr val="accent1"/>
                    </a:gs>
                  </a:gsLst>
                  <a:lin ang="5400000" scaled="0"/>
                </a:gradFill>
                <a:latin typeface="Segoe UI Light"/>
              </a:rPr>
              <a:t>Value</a:t>
            </a:r>
          </a:p>
          <a:p>
            <a:pPr marL="290401" indent="-290401" defTabSz="932384">
              <a:lnSpc>
                <a:spcPct val="90000"/>
              </a:lnSpc>
              <a:spcAft>
                <a:spcPts val="1198"/>
              </a:spcAft>
              <a:buSzPct val="90000"/>
              <a:buFont typeface="Arial" panose="020B0604020202020204" pitchFamily="34" charset="0"/>
              <a:buChar char="•"/>
            </a:pPr>
            <a:r>
              <a:rPr lang="en-US" sz="2400" dirty="0" smtClean="0">
                <a:gradFill>
                  <a:gsLst>
                    <a:gs pos="0">
                      <a:schemeClr val="tx1"/>
                    </a:gs>
                    <a:gs pos="100000">
                      <a:schemeClr val="tx1"/>
                    </a:gs>
                  </a:gsLst>
                  <a:lin ang="5400000" scaled="0"/>
                </a:gradFill>
                <a:latin typeface="Segoe UI Light"/>
              </a:rPr>
              <a:t>Minimal/No business impact</a:t>
            </a:r>
          </a:p>
          <a:p>
            <a:pPr marL="290401" indent="-290401" defTabSz="932384">
              <a:lnSpc>
                <a:spcPct val="90000"/>
              </a:lnSpc>
              <a:spcAft>
                <a:spcPts val="1198"/>
              </a:spcAft>
              <a:buSzPct val="90000"/>
              <a:buFont typeface="Arial" panose="020B0604020202020204" pitchFamily="34" charset="0"/>
              <a:buChar char="•"/>
            </a:pPr>
            <a:r>
              <a:rPr lang="en-US" sz="2400" dirty="0" smtClean="0">
                <a:gradFill>
                  <a:gsLst>
                    <a:gs pos="0">
                      <a:schemeClr val="tx1"/>
                    </a:gs>
                    <a:gs pos="100000">
                      <a:schemeClr val="tx1"/>
                    </a:gs>
                  </a:gsLst>
                  <a:lin ang="5400000" scaled="0"/>
                </a:gradFill>
                <a:latin typeface="Segoe UI Light"/>
              </a:rPr>
              <a:t>Minimal/No manual intervention</a:t>
            </a:r>
            <a:endParaRPr lang="en-US" sz="2400" dirty="0">
              <a:gradFill>
                <a:gsLst>
                  <a:gs pos="0">
                    <a:schemeClr val="tx1"/>
                  </a:gs>
                  <a:gs pos="100000">
                    <a:schemeClr val="tx1"/>
                  </a:gs>
                </a:gsLst>
                <a:lin ang="5400000" scaled="0"/>
              </a:gradFill>
              <a:latin typeface="Segoe UI Light"/>
            </a:endParaRPr>
          </a:p>
        </p:txBody>
      </p:sp>
      <p:sp>
        <p:nvSpPr>
          <p:cNvPr id="88" name="Text Measure"/>
          <p:cNvSpPr txBox="1"/>
          <p:nvPr/>
        </p:nvSpPr>
        <p:spPr>
          <a:xfrm>
            <a:off x="7915518" y="4022257"/>
            <a:ext cx="2015896" cy="1766296"/>
          </a:xfrm>
          <a:prstGeom prst="rect">
            <a:avLst/>
          </a:prstGeom>
          <a:noFill/>
        </p:spPr>
        <p:txBody>
          <a:bodyPr wrap="none" lIns="182828" tIns="146262" rIns="182828" bIns="146262" rtlCol="0">
            <a:spAutoFit/>
          </a:bodyPr>
          <a:lstStyle/>
          <a:p>
            <a:pPr defTabSz="932384">
              <a:lnSpc>
                <a:spcPct val="90000"/>
              </a:lnSpc>
              <a:spcAft>
                <a:spcPts val="1198"/>
              </a:spcAft>
              <a:buSzPct val="90000"/>
            </a:pPr>
            <a:r>
              <a:rPr lang="en-US" sz="3598" dirty="0">
                <a:gradFill>
                  <a:gsLst>
                    <a:gs pos="0">
                      <a:schemeClr val="accent1"/>
                    </a:gs>
                    <a:gs pos="100000">
                      <a:schemeClr val="accent1"/>
                    </a:gs>
                  </a:gsLst>
                  <a:lin ang="5400000" scaled="0"/>
                </a:gradFill>
                <a:latin typeface="Segoe UI Light"/>
              </a:rPr>
              <a:t>Measure</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0">
                      <a:schemeClr val="tx1"/>
                    </a:gs>
                    <a:gs pos="100000">
                      <a:schemeClr val="tx1"/>
                    </a:gs>
                  </a:gsLst>
                </a:gradFill>
                <a:latin typeface="Segoe UI Light"/>
              </a:rPr>
              <a:t>MTTR</a:t>
            </a:r>
          </a:p>
          <a:p>
            <a:pPr marL="290401" indent="-290401" defTabSz="932384">
              <a:lnSpc>
                <a:spcPct val="90000"/>
              </a:lnSpc>
              <a:spcAft>
                <a:spcPts val="1198"/>
              </a:spcAft>
              <a:buSzPct val="90000"/>
              <a:buFont typeface="Arial" panose="020B0604020202020204" pitchFamily="34" charset="0"/>
              <a:buChar char="•"/>
            </a:pPr>
            <a:r>
              <a:rPr lang="en-US" sz="2400" dirty="0" smtClean="0">
                <a:gradFill>
                  <a:gsLst>
                    <a:gs pos="0">
                      <a:schemeClr val="tx1"/>
                    </a:gs>
                    <a:gs pos="100000">
                      <a:schemeClr val="tx1"/>
                    </a:gs>
                  </a:gsLst>
                </a:gradFill>
                <a:latin typeface="Segoe UI Light"/>
              </a:rPr>
              <a:t>Availability</a:t>
            </a:r>
          </a:p>
        </p:txBody>
      </p:sp>
    </p:spTree>
    <p:extLst>
      <p:ext uri="{BB962C8B-B14F-4D97-AF65-F5344CB8AC3E}">
        <p14:creationId xmlns:p14="http://schemas.microsoft.com/office/powerpoint/2010/main" val="900026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1000"/>
                                        <p:tgtEl>
                                          <p:spTgt spid="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500"/>
                            </p:stCondLst>
                            <p:childTnLst>
                              <p:par>
                                <p:cTn id="13" presetID="10" presetClass="entr" presetSubtype="0" fill="hold" nodeType="afterEffect">
                                  <p:stCondLst>
                                    <p:cond delay="300"/>
                                  </p:stCondLst>
                                  <p:childTnLst>
                                    <p:set>
                                      <p:cBhvr>
                                        <p:cTn id="14" dur="1" fill="hold">
                                          <p:stCondLst>
                                            <p:cond delay="0"/>
                                          </p:stCondLst>
                                        </p:cTn>
                                        <p:tgtEl>
                                          <p:spTgt spid="129"/>
                                        </p:tgtEl>
                                        <p:attrNameLst>
                                          <p:attrName>style.visibility</p:attrName>
                                        </p:attrNameLst>
                                      </p:cBhvr>
                                      <p:to>
                                        <p:strVal val="visible"/>
                                      </p:to>
                                    </p:set>
                                    <p:animEffect transition="in" filter="fade">
                                      <p:cBhvr>
                                        <p:cTn id="15" dur="500"/>
                                        <p:tgtEl>
                                          <p:spTgt spid="12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3"/>
                                        </p:tgtEl>
                                        <p:attrNameLst>
                                          <p:attrName>style.visibility</p:attrName>
                                        </p:attrNameLst>
                                      </p:cBhvr>
                                      <p:to>
                                        <p:strVal val="visible"/>
                                      </p:to>
                                    </p:set>
                                    <p:animEffect transition="in" filter="fade">
                                      <p:cBhvr>
                                        <p:cTn id="20" dur="500"/>
                                        <p:tgtEl>
                                          <p:spTgt spid="73"/>
                                        </p:tgtEl>
                                      </p:cBhvr>
                                    </p:animEffect>
                                  </p:childTnLst>
                                </p:cTn>
                              </p:par>
                            </p:childTnLst>
                          </p:cTn>
                        </p:par>
                        <p:par>
                          <p:cTn id="21" fill="hold">
                            <p:stCondLst>
                              <p:cond delay="500"/>
                            </p:stCondLst>
                            <p:childTnLst>
                              <p:par>
                                <p:cTn id="22" presetID="42" presetClass="path" presetSubtype="0" accel="50000" decel="50000" fill="hold" nodeType="afterEffect">
                                  <p:stCondLst>
                                    <p:cond delay="300"/>
                                  </p:stCondLst>
                                  <p:childTnLst>
                                    <p:animMotion origin="layout" path="M -7.48021E-7 2.63731E-6 L 0.00192 -0.38017 " pathEditMode="relative" rAng="0" ptsTypes="AA">
                                      <p:cBhvr>
                                        <p:cTn id="23" dur="1000" fill="hold"/>
                                        <p:tgtEl>
                                          <p:spTgt spid="73"/>
                                        </p:tgtEl>
                                        <p:attrNameLst>
                                          <p:attrName>ppt_x</p:attrName>
                                          <p:attrName>ppt_y</p:attrName>
                                        </p:attrNameLst>
                                      </p:cBhvr>
                                      <p:rCtr x="89" y="-19020"/>
                                    </p:animMotion>
                                  </p:childTnLst>
                                </p:cTn>
                              </p:par>
                            </p:childTnLst>
                          </p:cTn>
                        </p:par>
                        <p:par>
                          <p:cTn id="24" fill="hold">
                            <p:stCondLst>
                              <p:cond delay="1800"/>
                            </p:stCondLst>
                            <p:childTnLst>
                              <p:par>
                                <p:cTn id="25" presetID="10" presetClass="exit" presetSubtype="0" fill="hold" nodeType="afterEffect">
                                  <p:stCondLst>
                                    <p:cond delay="0"/>
                                  </p:stCondLst>
                                  <p:childTnLst>
                                    <p:animEffect transition="out" filter="fade">
                                      <p:cBhvr>
                                        <p:cTn id="26" dur="500"/>
                                        <p:tgtEl>
                                          <p:spTgt spid="73"/>
                                        </p:tgtEl>
                                      </p:cBhvr>
                                    </p:animEffect>
                                    <p:set>
                                      <p:cBhvr>
                                        <p:cTn id="27" dur="1" fill="hold">
                                          <p:stCondLst>
                                            <p:cond delay="499"/>
                                          </p:stCondLst>
                                        </p:cTn>
                                        <p:tgtEl>
                                          <p:spTgt spid="7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8" presetClass="emph" presetSubtype="0" fill="hold" nodeType="clickEffect">
                                  <p:stCondLst>
                                    <p:cond delay="0"/>
                                  </p:stCondLst>
                                  <p:childTnLst>
                                    <p:animRot by="21600000">
                                      <p:cBhvr>
                                        <p:cTn id="31" dur="2000" fill="hold"/>
                                        <p:tgtEl>
                                          <p:spTgt spid="145"/>
                                        </p:tgtEl>
                                        <p:attrNameLst>
                                          <p:attrName>r</p:attrName>
                                        </p:attrNameLst>
                                      </p:cBhvr>
                                    </p:animRot>
                                  </p:childTnLst>
                                </p:cTn>
                              </p:par>
                              <p:par>
                                <p:cTn id="32" presetID="8" presetClass="emph" presetSubtype="0" fill="hold" grpId="0" nodeType="withEffect">
                                  <p:stCondLst>
                                    <p:cond delay="0"/>
                                  </p:stCondLst>
                                  <p:childTnLst>
                                    <p:animRot by="-21600000">
                                      <p:cBhvr>
                                        <p:cTn id="33" dur="2000" fill="hold"/>
                                        <p:tgtEl>
                                          <p:spTgt spid="148"/>
                                        </p:tgtEl>
                                        <p:attrNameLst>
                                          <p:attrName>r</p:attrName>
                                        </p:attrNameLst>
                                      </p:cBhvr>
                                    </p:animRot>
                                  </p:childTnLst>
                                </p:cTn>
                              </p:par>
                            </p:childTnLst>
                          </p:cTn>
                        </p:par>
                        <p:par>
                          <p:cTn id="34" fill="hold">
                            <p:stCondLst>
                              <p:cond delay="2000"/>
                            </p:stCondLst>
                            <p:childTnLst>
                              <p:par>
                                <p:cTn id="35" presetID="10" presetClass="entr" presetSubtype="0" fill="hold" nodeType="afterEffect">
                                  <p:stCondLst>
                                    <p:cond delay="0"/>
                                  </p:stCondLst>
                                  <p:childTnLst>
                                    <p:set>
                                      <p:cBhvr>
                                        <p:cTn id="36" dur="1" fill="hold">
                                          <p:stCondLst>
                                            <p:cond delay="0"/>
                                          </p:stCondLst>
                                        </p:cTn>
                                        <p:tgtEl>
                                          <p:spTgt spid="151"/>
                                        </p:tgtEl>
                                        <p:attrNameLst>
                                          <p:attrName>style.visibility</p:attrName>
                                        </p:attrNameLst>
                                      </p:cBhvr>
                                      <p:to>
                                        <p:strVal val="visible"/>
                                      </p:to>
                                    </p:set>
                                    <p:animEffect transition="in" filter="fade">
                                      <p:cBhvr>
                                        <p:cTn id="37" dur="500"/>
                                        <p:tgtEl>
                                          <p:spTgt spid="151"/>
                                        </p:tgtEl>
                                      </p:cBhvr>
                                    </p:animEffect>
                                  </p:childTnLst>
                                </p:cTn>
                              </p:par>
                            </p:childTnLst>
                          </p:cTn>
                        </p:par>
                        <p:par>
                          <p:cTn id="38" fill="hold">
                            <p:stCondLst>
                              <p:cond delay="2500"/>
                            </p:stCondLst>
                            <p:childTnLst>
                              <p:par>
                                <p:cTn id="39" presetID="42" presetClass="path" presetSubtype="0" accel="50000" decel="50000" fill="hold" nodeType="afterEffect">
                                  <p:stCondLst>
                                    <p:cond delay="300"/>
                                  </p:stCondLst>
                                  <p:childTnLst>
                                    <p:animMotion origin="layout" path="M 2.49426E-6 3.1911E-6 L 0.1939 0.00249 " pathEditMode="relative" rAng="0" ptsTypes="AA">
                                      <p:cBhvr>
                                        <p:cTn id="40" dur="1000" fill="hold"/>
                                        <p:tgtEl>
                                          <p:spTgt spid="151"/>
                                        </p:tgtEl>
                                        <p:attrNameLst>
                                          <p:attrName>ppt_x</p:attrName>
                                          <p:attrName>ppt_y</p:attrName>
                                        </p:attrNameLst>
                                      </p:cBhvr>
                                      <p:rCtr x="9689" y="113"/>
                                    </p:animMotion>
                                  </p:childTnLst>
                                </p:cTn>
                              </p:par>
                            </p:childTnLst>
                          </p:cTn>
                        </p:par>
                        <p:par>
                          <p:cTn id="41" fill="hold">
                            <p:stCondLst>
                              <p:cond delay="3800"/>
                            </p:stCondLst>
                            <p:childTnLst>
                              <p:par>
                                <p:cTn id="42" presetID="10" presetClass="exit" presetSubtype="0" fill="hold" nodeType="afterEffect">
                                  <p:stCondLst>
                                    <p:cond delay="0"/>
                                  </p:stCondLst>
                                  <p:childTnLst>
                                    <p:animEffect transition="out" filter="fade">
                                      <p:cBhvr>
                                        <p:cTn id="43" dur="500"/>
                                        <p:tgtEl>
                                          <p:spTgt spid="150"/>
                                        </p:tgtEl>
                                      </p:cBhvr>
                                    </p:animEffect>
                                    <p:set>
                                      <p:cBhvr>
                                        <p:cTn id="44" dur="1" fill="hold">
                                          <p:stCondLst>
                                            <p:cond delay="499"/>
                                          </p:stCondLst>
                                        </p:cTn>
                                        <p:tgtEl>
                                          <p:spTgt spid="150"/>
                                        </p:tgtEl>
                                        <p:attrNameLst>
                                          <p:attrName>style.visibility</p:attrName>
                                        </p:attrNameLst>
                                      </p:cBhvr>
                                      <p:to>
                                        <p:strVal val="hidden"/>
                                      </p:to>
                                    </p:set>
                                  </p:childTnLst>
                                </p:cTn>
                              </p:par>
                            </p:childTnLst>
                          </p:cTn>
                        </p:par>
                        <p:par>
                          <p:cTn id="45" fill="hold">
                            <p:stCondLst>
                              <p:cond delay="4300"/>
                            </p:stCondLst>
                            <p:childTnLst>
                              <p:par>
                                <p:cTn id="46" presetID="10" presetClass="entr" presetSubtype="0" fill="hold" grpId="0" nodeType="afterEffect">
                                  <p:stCondLst>
                                    <p:cond delay="0"/>
                                  </p:stCondLst>
                                  <p:childTnLst>
                                    <p:set>
                                      <p:cBhvr>
                                        <p:cTn id="47" dur="1" fill="hold">
                                          <p:stCondLst>
                                            <p:cond delay="0"/>
                                          </p:stCondLst>
                                        </p:cTn>
                                        <p:tgtEl>
                                          <p:spTgt spid="167"/>
                                        </p:tgtEl>
                                        <p:attrNameLst>
                                          <p:attrName>style.visibility</p:attrName>
                                        </p:attrNameLst>
                                      </p:cBhvr>
                                      <p:to>
                                        <p:strVal val="visible"/>
                                      </p:to>
                                    </p:set>
                                    <p:animEffect transition="in" filter="fade">
                                      <p:cBhvr>
                                        <p:cTn id="48" dur="500"/>
                                        <p:tgtEl>
                                          <p:spTgt spid="167"/>
                                        </p:tgtEl>
                                      </p:cBhvr>
                                    </p:animEffect>
                                  </p:childTnLst>
                                </p:cTn>
                              </p:par>
                            </p:childTnLst>
                          </p:cTn>
                        </p:par>
                        <p:par>
                          <p:cTn id="49" fill="hold">
                            <p:stCondLst>
                              <p:cond delay="4800"/>
                            </p:stCondLst>
                            <p:childTnLst>
                              <p:par>
                                <p:cTn id="50" presetID="10" presetClass="entr" presetSubtype="0" fill="hold" grpId="0" nodeType="afterEffect">
                                  <p:stCondLst>
                                    <p:cond delay="0"/>
                                  </p:stCondLst>
                                  <p:childTnLst>
                                    <p:set>
                                      <p:cBhvr>
                                        <p:cTn id="51" dur="1" fill="hold">
                                          <p:stCondLst>
                                            <p:cond delay="0"/>
                                          </p:stCondLst>
                                        </p:cTn>
                                        <p:tgtEl>
                                          <p:spTgt spid="164"/>
                                        </p:tgtEl>
                                        <p:attrNameLst>
                                          <p:attrName>style.visibility</p:attrName>
                                        </p:attrNameLst>
                                      </p:cBhvr>
                                      <p:to>
                                        <p:strVal val="visible"/>
                                      </p:to>
                                    </p:set>
                                    <p:animEffect transition="in" filter="fade">
                                      <p:cBhvr>
                                        <p:cTn id="52" dur="500"/>
                                        <p:tgtEl>
                                          <p:spTgt spid="164"/>
                                        </p:tgtEl>
                                      </p:cBhvr>
                                    </p:animEffect>
                                  </p:childTnLst>
                                </p:cTn>
                              </p:par>
                            </p:childTnLst>
                          </p:cTn>
                        </p:par>
                      </p:childTnLst>
                    </p:cTn>
                  </p:par>
                  <p:par>
                    <p:cTn id="53" fill="hold">
                      <p:stCondLst>
                        <p:cond delay="indefinite"/>
                      </p:stCondLst>
                      <p:childTnLst>
                        <p:par>
                          <p:cTn id="54" fill="hold">
                            <p:stCondLst>
                              <p:cond delay="0"/>
                            </p:stCondLst>
                            <p:childTnLst>
                              <p:par>
                                <p:cTn id="55" presetID="8" presetClass="emph" presetSubtype="0" fill="hold" nodeType="clickEffect">
                                  <p:stCondLst>
                                    <p:cond delay="0"/>
                                  </p:stCondLst>
                                  <p:childTnLst>
                                    <p:animRot by="21600000">
                                      <p:cBhvr>
                                        <p:cTn id="56" dur="2000" fill="hold"/>
                                        <p:tgtEl>
                                          <p:spTgt spid="145"/>
                                        </p:tgtEl>
                                        <p:attrNameLst>
                                          <p:attrName>r</p:attrName>
                                        </p:attrNameLst>
                                      </p:cBhvr>
                                    </p:animRot>
                                  </p:childTnLst>
                                </p:cTn>
                              </p:par>
                              <p:par>
                                <p:cTn id="57" presetID="8" presetClass="emph" presetSubtype="0" fill="hold" grpId="1" nodeType="withEffect">
                                  <p:stCondLst>
                                    <p:cond delay="0"/>
                                  </p:stCondLst>
                                  <p:childTnLst>
                                    <p:animRot by="-21600000">
                                      <p:cBhvr>
                                        <p:cTn id="58" dur="2000" fill="hold"/>
                                        <p:tgtEl>
                                          <p:spTgt spid="148"/>
                                        </p:tgtEl>
                                        <p:attrNameLst>
                                          <p:attrName>r</p:attrName>
                                        </p:attrNameLst>
                                      </p:cBhvr>
                                    </p:animRot>
                                  </p:childTnLst>
                                </p:cTn>
                              </p:par>
                            </p:childTnLst>
                          </p:cTn>
                        </p:par>
                        <p:par>
                          <p:cTn id="59" fill="hold">
                            <p:stCondLst>
                              <p:cond delay="2000"/>
                            </p:stCondLst>
                            <p:childTnLst>
                              <p:par>
                                <p:cTn id="60" presetID="22" presetClass="entr" presetSubtype="8" fill="hold" nodeType="afterEffect">
                                  <p:stCondLst>
                                    <p:cond delay="0"/>
                                  </p:stCondLst>
                                  <p:childTnLst>
                                    <p:set>
                                      <p:cBhvr>
                                        <p:cTn id="61" dur="1" fill="hold">
                                          <p:stCondLst>
                                            <p:cond delay="0"/>
                                          </p:stCondLst>
                                        </p:cTn>
                                        <p:tgtEl>
                                          <p:spTgt spid="172"/>
                                        </p:tgtEl>
                                        <p:attrNameLst>
                                          <p:attrName>style.visibility</p:attrName>
                                        </p:attrNameLst>
                                      </p:cBhvr>
                                      <p:to>
                                        <p:strVal val="visible"/>
                                      </p:to>
                                    </p:set>
                                    <p:animEffect transition="in" filter="wipe(left)">
                                      <p:cBhvr>
                                        <p:cTn id="62" dur="1000"/>
                                        <p:tgtEl>
                                          <p:spTgt spid="172"/>
                                        </p:tgtEl>
                                      </p:cBhvr>
                                    </p:animEffect>
                                  </p:childTnLst>
                                </p:cTn>
                              </p:par>
                            </p:childTnLst>
                          </p:cTn>
                        </p:par>
                        <p:par>
                          <p:cTn id="63" fill="hold">
                            <p:stCondLst>
                              <p:cond delay="3000"/>
                            </p:stCondLst>
                            <p:childTnLst>
                              <p:par>
                                <p:cTn id="64" presetID="10" presetClass="entr" presetSubtype="0" fill="hold" nodeType="afterEffect">
                                  <p:stCondLst>
                                    <p:cond delay="0"/>
                                  </p:stCondLst>
                                  <p:childTnLst>
                                    <p:set>
                                      <p:cBhvr>
                                        <p:cTn id="65" dur="1" fill="hold">
                                          <p:stCondLst>
                                            <p:cond delay="0"/>
                                          </p:stCondLst>
                                        </p:cTn>
                                        <p:tgtEl>
                                          <p:spTgt spid="150"/>
                                        </p:tgtEl>
                                        <p:attrNameLst>
                                          <p:attrName>style.visibility</p:attrName>
                                        </p:attrNameLst>
                                      </p:cBhvr>
                                      <p:to>
                                        <p:strVal val="visible"/>
                                      </p:to>
                                    </p:set>
                                    <p:animEffect transition="in" filter="fade">
                                      <p:cBhvr>
                                        <p:cTn id="66" dur="500"/>
                                        <p:tgtEl>
                                          <p:spTgt spid="150"/>
                                        </p:tgtEl>
                                      </p:cBhvr>
                                    </p:animEffect>
                                  </p:childTnLst>
                                </p:cTn>
                              </p:par>
                              <p:par>
                                <p:cTn id="67" presetID="10" presetClass="exit" presetSubtype="0" fill="hold" nodeType="withEffect">
                                  <p:stCondLst>
                                    <p:cond delay="0"/>
                                  </p:stCondLst>
                                  <p:childTnLst>
                                    <p:animEffect transition="out" filter="fade">
                                      <p:cBhvr>
                                        <p:cTn id="68" dur="500"/>
                                        <p:tgtEl>
                                          <p:spTgt spid="151"/>
                                        </p:tgtEl>
                                      </p:cBhvr>
                                    </p:animEffect>
                                    <p:set>
                                      <p:cBhvr>
                                        <p:cTn id="69" dur="1" fill="hold">
                                          <p:stCondLst>
                                            <p:cond delay="499"/>
                                          </p:stCondLst>
                                        </p:cTn>
                                        <p:tgtEl>
                                          <p:spTgt spid="151"/>
                                        </p:tgtEl>
                                        <p:attrNameLst>
                                          <p:attrName>style.visibility</p:attrName>
                                        </p:attrNameLst>
                                      </p:cBhvr>
                                      <p:to>
                                        <p:strVal val="hidden"/>
                                      </p:to>
                                    </p:set>
                                  </p:childTnLst>
                                </p:cTn>
                              </p:par>
                            </p:childTnLst>
                          </p:cTn>
                        </p:par>
                        <p:par>
                          <p:cTn id="70" fill="hold">
                            <p:stCondLst>
                              <p:cond delay="3500"/>
                            </p:stCondLst>
                            <p:childTnLst>
                              <p:par>
                                <p:cTn id="71" presetID="10" presetClass="exit" presetSubtype="0" fill="hold" grpId="1" nodeType="afterEffect">
                                  <p:stCondLst>
                                    <p:cond delay="0"/>
                                  </p:stCondLst>
                                  <p:childTnLst>
                                    <p:animEffect transition="out" filter="fade">
                                      <p:cBhvr>
                                        <p:cTn id="72" dur="500"/>
                                        <p:tgtEl>
                                          <p:spTgt spid="167"/>
                                        </p:tgtEl>
                                      </p:cBhvr>
                                    </p:animEffect>
                                    <p:set>
                                      <p:cBhvr>
                                        <p:cTn id="73" dur="1" fill="hold">
                                          <p:stCondLst>
                                            <p:cond delay="499"/>
                                          </p:stCondLst>
                                        </p:cTn>
                                        <p:tgtEl>
                                          <p:spTgt spid="167"/>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164"/>
                                        </p:tgtEl>
                                      </p:cBhvr>
                                    </p:animEffect>
                                    <p:set>
                                      <p:cBhvr>
                                        <p:cTn id="76" dur="1" fill="hold">
                                          <p:stCondLst>
                                            <p:cond delay="499"/>
                                          </p:stCondLst>
                                        </p:cTn>
                                        <p:tgtEl>
                                          <p:spTgt spid="164"/>
                                        </p:tgtEl>
                                        <p:attrNameLst>
                                          <p:attrName>style.visibility</p:attrName>
                                        </p:attrNameLst>
                                      </p:cBhvr>
                                      <p:to>
                                        <p:strVal val="hidden"/>
                                      </p:to>
                                    </p:set>
                                  </p:childTnLst>
                                </p:cTn>
                              </p:par>
                            </p:childTnLst>
                          </p:cTn>
                        </p:par>
                        <p:par>
                          <p:cTn id="77" fill="hold">
                            <p:stCondLst>
                              <p:cond delay="4000"/>
                            </p:stCondLst>
                            <p:childTnLst>
                              <p:par>
                                <p:cTn id="78" presetID="10" presetClass="entr" presetSubtype="0" fill="hold" grpId="0" nodeType="afterEffect">
                                  <p:stCondLst>
                                    <p:cond delay="500"/>
                                  </p:stCondLst>
                                  <p:childTnLst>
                                    <p:set>
                                      <p:cBhvr>
                                        <p:cTn id="79" dur="1" fill="hold">
                                          <p:stCondLst>
                                            <p:cond delay="0"/>
                                          </p:stCondLst>
                                        </p:cTn>
                                        <p:tgtEl>
                                          <p:spTgt spid="88"/>
                                        </p:tgtEl>
                                        <p:attrNameLst>
                                          <p:attrName>style.visibility</p:attrName>
                                        </p:attrNameLst>
                                      </p:cBhvr>
                                      <p:to>
                                        <p:strVal val="visible"/>
                                      </p:to>
                                    </p:set>
                                    <p:animEffect transition="in" filter="fade">
                                      <p:cBhvr>
                                        <p:cTn id="80" dur="500"/>
                                        <p:tgtEl>
                                          <p:spTgt spid="88"/>
                                        </p:tgtEl>
                                      </p:cBhvr>
                                    </p:animEffect>
                                  </p:childTnLst>
                                </p:cTn>
                              </p:par>
                              <p:par>
                                <p:cTn id="81" presetID="10" presetClass="entr" presetSubtype="0" fill="hold" grpId="0" nodeType="withEffect">
                                  <p:stCondLst>
                                    <p:cond delay="500"/>
                                  </p:stCondLst>
                                  <p:childTnLst>
                                    <p:set>
                                      <p:cBhvr>
                                        <p:cTn id="82" dur="1" fill="hold">
                                          <p:stCondLst>
                                            <p:cond delay="0"/>
                                          </p:stCondLst>
                                        </p:cTn>
                                        <p:tgtEl>
                                          <p:spTgt spid="86"/>
                                        </p:tgtEl>
                                        <p:attrNameLst>
                                          <p:attrName>style.visibility</p:attrName>
                                        </p:attrNameLst>
                                      </p:cBhvr>
                                      <p:to>
                                        <p:strVal val="visible"/>
                                      </p:to>
                                    </p:set>
                                    <p:animEffect transition="in" filter="fade">
                                      <p:cBhvr>
                                        <p:cTn id="83"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animBg="1"/>
      <p:bldP spid="148" grpId="1" animBg="1"/>
      <p:bldP spid="167" grpId="0" animBg="1"/>
      <p:bldP spid="167" grpId="1" animBg="1"/>
      <p:bldP spid="164" grpId="0" animBg="1"/>
      <p:bldP spid="164" grpId="1" animBg="1"/>
      <p:bldP spid="86" grpId="0"/>
      <p:bldP spid="8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p:cNvCxnSpPr/>
          <p:nvPr/>
        </p:nvCxnSpPr>
        <p:spPr>
          <a:xfrm>
            <a:off x="1886451" y="3846188"/>
            <a:ext cx="0" cy="1437012"/>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42" name="Group 141"/>
          <p:cNvGrpSpPr/>
          <p:nvPr/>
        </p:nvGrpSpPr>
        <p:grpSpPr>
          <a:xfrm>
            <a:off x="797293" y="5237019"/>
            <a:ext cx="2038101" cy="1175582"/>
            <a:chOff x="940119" y="5293964"/>
            <a:chExt cx="1940093" cy="1119051"/>
          </a:xfrm>
        </p:grpSpPr>
        <p:sp>
          <p:nvSpPr>
            <p:cNvPr id="143" name="Rectangle 154"/>
            <p:cNvSpPr>
              <a:spLocks noChangeArrowheads="1"/>
            </p:cNvSpPr>
            <p:nvPr/>
          </p:nvSpPr>
          <p:spPr bwMode="auto">
            <a:xfrm>
              <a:off x="1171231" y="5293964"/>
              <a:ext cx="1505245" cy="1027824"/>
            </a:xfrm>
            <a:prstGeom prst="rect">
              <a:avLst/>
            </a:prstGeom>
            <a:solidFill>
              <a:schemeClr val="bg2">
                <a:lumMod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144" name="Rectangle 156"/>
            <p:cNvSpPr>
              <a:spLocks noChangeArrowheads="1"/>
            </p:cNvSpPr>
            <p:nvPr/>
          </p:nvSpPr>
          <p:spPr bwMode="auto">
            <a:xfrm>
              <a:off x="1224447" y="5359343"/>
              <a:ext cx="1398813" cy="897066"/>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149" name="Freeform 158"/>
            <p:cNvSpPr>
              <a:spLocks/>
            </p:cNvSpPr>
            <p:nvPr/>
          </p:nvSpPr>
          <p:spPr bwMode="auto">
            <a:xfrm>
              <a:off x="940119" y="6336991"/>
              <a:ext cx="1940093" cy="76024"/>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chemeClr val="bg2">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grpSp>
      <p:pic>
        <p:nvPicPr>
          <p:cNvPr id="150" name="Picture 149"/>
          <p:cNvPicPr>
            <a:picLocks noChangeAspect="1"/>
          </p:cNvPicPr>
          <p:nvPr/>
        </p:nvPicPr>
        <p:blipFill rotWithShape="1">
          <a:blip r:embed="rId3"/>
          <a:srcRect r="31790"/>
          <a:stretch/>
        </p:blipFill>
        <p:spPr>
          <a:xfrm>
            <a:off x="2825394" y="4815840"/>
            <a:ext cx="606773" cy="1754296"/>
          </a:xfrm>
          <a:prstGeom prst="rect">
            <a:avLst/>
          </a:prstGeom>
        </p:spPr>
      </p:pic>
      <p:pic>
        <p:nvPicPr>
          <p:cNvPr id="151" name="Picture 150"/>
          <p:cNvPicPr>
            <a:picLocks noChangeAspect="1"/>
          </p:cNvPicPr>
          <p:nvPr/>
        </p:nvPicPr>
        <p:blipFill rotWithShape="1">
          <a:blip r:embed="rId4"/>
          <a:srcRect l="40545"/>
          <a:stretch/>
        </p:blipFill>
        <p:spPr>
          <a:xfrm>
            <a:off x="191873" y="4562856"/>
            <a:ext cx="692978" cy="2090768"/>
          </a:xfrm>
          <a:prstGeom prst="rect">
            <a:avLst/>
          </a:prstGeom>
        </p:spPr>
      </p:pic>
      <p:sp>
        <p:nvSpPr>
          <p:cNvPr id="5" name="Production"/>
          <p:cNvSpPr/>
          <p:nvPr/>
        </p:nvSpPr>
        <p:spPr bwMode="auto">
          <a:xfrm>
            <a:off x="4344482" y="2307003"/>
            <a:ext cx="2667137" cy="1826931"/>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r>
              <a:rPr lang="en-US" sz="1598" dirty="0">
                <a:gradFill>
                  <a:gsLst>
                    <a:gs pos="0">
                      <a:srgbClr val="FFFFFF"/>
                    </a:gs>
                    <a:gs pos="100000">
                      <a:srgbClr val="FFFFFF"/>
                    </a:gs>
                  </a:gsLst>
                  <a:lin ang="5400000" scaled="0"/>
                </a:gradFill>
                <a:ea typeface="Segoe UI" pitchFamily="34" charset="0"/>
                <a:cs typeface="Segoe UI" pitchFamily="34" charset="0"/>
              </a:rPr>
              <a:t>PRODUCTION</a:t>
            </a:r>
          </a:p>
        </p:txBody>
      </p:sp>
      <p:grpSp>
        <p:nvGrpSpPr>
          <p:cNvPr id="13" name="Group 12"/>
          <p:cNvGrpSpPr/>
          <p:nvPr/>
        </p:nvGrpSpPr>
        <p:grpSpPr>
          <a:xfrm>
            <a:off x="4807652" y="5211510"/>
            <a:ext cx="1841709" cy="933819"/>
            <a:chOff x="8020362" y="5240026"/>
            <a:chExt cx="1841970" cy="933952"/>
          </a:xfrm>
        </p:grpSpPr>
        <p:grpSp>
          <p:nvGrpSpPr>
            <p:cNvPr id="108" name="Group 107"/>
            <p:cNvGrpSpPr/>
            <p:nvPr/>
          </p:nvGrpSpPr>
          <p:grpSpPr>
            <a:xfrm>
              <a:off x="8020362" y="5240026"/>
              <a:ext cx="883301" cy="933952"/>
              <a:chOff x="8968422" y="1945240"/>
              <a:chExt cx="972643" cy="1028418"/>
            </a:xfrm>
          </p:grpSpPr>
          <p:grpSp>
            <p:nvGrpSpPr>
              <p:cNvPr id="109" name="Group 108"/>
              <p:cNvGrpSpPr/>
              <p:nvPr/>
            </p:nvGrpSpPr>
            <p:grpSpPr>
              <a:xfrm>
                <a:off x="8968422" y="2142553"/>
                <a:ext cx="318232" cy="696493"/>
                <a:chOff x="9458597" y="2993206"/>
                <a:chExt cx="291678" cy="638376"/>
              </a:xfrm>
            </p:grpSpPr>
            <p:sp>
              <p:nvSpPr>
                <p:cNvPr id="115" name="Oval 114"/>
                <p:cNvSpPr/>
                <p:nvPr/>
              </p:nvSpPr>
              <p:spPr bwMode="auto">
                <a:xfrm>
                  <a:off x="9497057" y="2993206"/>
                  <a:ext cx="195809" cy="195809"/>
                </a:xfrm>
                <a:prstGeom prst="ellipse">
                  <a:avLst/>
                </a:pr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115"/>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0" name="Group 109"/>
              <p:cNvGrpSpPr/>
              <p:nvPr/>
            </p:nvGrpSpPr>
            <p:grpSpPr>
              <a:xfrm>
                <a:off x="9622833" y="2142553"/>
                <a:ext cx="318232" cy="696493"/>
                <a:chOff x="9458597" y="2993206"/>
                <a:chExt cx="291678" cy="638376"/>
              </a:xfrm>
            </p:grpSpPr>
            <p:sp>
              <p:nvSpPr>
                <p:cNvPr id="113" name="Oval 112"/>
                <p:cNvSpPr/>
                <p:nvPr/>
              </p:nvSpPr>
              <p:spPr bwMode="auto">
                <a:xfrm>
                  <a:off x="9497057" y="2993206"/>
                  <a:ext cx="195809" cy="195809"/>
                </a:xfrm>
                <a:prstGeom prst="ellipse">
                  <a:avLst/>
                </a:pr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Freeform 113"/>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1" name="Freeform 110"/>
              <p:cNvSpPr/>
              <p:nvPr/>
            </p:nvSpPr>
            <p:spPr bwMode="auto">
              <a:xfrm>
                <a:off x="9192270" y="2277165"/>
                <a:ext cx="491910" cy="696493"/>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bg2">
                  <a:lumMod val="50000"/>
                </a:schemeClr>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p:cNvSpPr/>
              <p:nvPr/>
            </p:nvSpPr>
            <p:spPr bwMode="auto">
              <a:xfrm>
                <a:off x="9257133" y="1945240"/>
                <a:ext cx="330228" cy="330228"/>
              </a:xfrm>
              <a:prstGeom prst="ellipse">
                <a:avLst/>
              </a:prstGeom>
              <a:solidFill>
                <a:schemeClr val="bg2">
                  <a:lumMod val="50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7" name="Group 116"/>
            <p:cNvGrpSpPr/>
            <p:nvPr/>
          </p:nvGrpSpPr>
          <p:grpSpPr>
            <a:xfrm>
              <a:off x="8979031" y="5240026"/>
              <a:ext cx="883301" cy="933952"/>
              <a:chOff x="8968422" y="1945240"/>
              <a:chExt cx="972643" cy="1028418"/>
            </a:xfrm>
          </p:grpSpPr>
          <p:grpSp>
            <p:nvGrpSpPr>
              <p:cNvPr id="118" name="Group 117"/>
              <p:cNvGrpSpPr/>
              <p:nvPr/>
            </p:nvGrpSpPr>
            <p:grpSpPr>
              <a:xfrm>
                <a:off x="8968422" y="2142553"/>
                <a:ext cx="318232" cy="696493"/>
                <a:chOff x="9458597" y="2993206"/>
                <a:chExt cx="291678" cy="638376"/>
              </a:xfrm>
            </p:grpSpPr>
            <p:sp>
              <p:nvSpPr>
                <p:cNvPr id="124" name="Oval 123"/>
                <p:cNvSpPr/>
                <p:nvPr/>
              </p:nvSpPr>
              <p:spPr bwMode="auto">
                <a:xfrm>
                  <a:off x="9497057" y="2993206"/>
                  <a:ext cx="195809" cy="195809"/>
                </a:xfrm>
                <a:prstGeom prst="ellipse">
                  <a:avLst/>
                </a:pr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Freeform 124"/>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9" name="Group 118"/>
              <p:cNvGrpSpPr/>
              <p:nvPr/>
            </p:nvGrpSpPr>
            <p:grpSpPr>
              <a:xfrm>
                <a:off x="9622833" y="2142553"/>
                <a:ext cx="318232" cy="696493"/>
                <a:chOff x="9458597" y="2993206"/>
                <a:chExt cx="291678" cy="638376"/>
              </a:xfrm>
            </p:grpSpPr>
            <p:sp>
              <p:nvSpPr>
                <p:cNvPr id="122" name="Oval 121"/>
                <p:cNvSpPr/>
                <p:nvPr/>
              </p:nvSpPr>
              <p:spPr bwMode="auto">
                <a:xfrm>
                  <a:off x="9497057" y="2993206"/>
                  <a:ext cx="195809" cy="195809"/>
                </a:xfrm>
                <a:prstGeom prst="ellipse">
                  <a:avLst/>
                </a:pr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Freeform 122"/>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20" name="Freeform 119"/>
              <p:cNvSpPr/>
              <p:nvPr/>
            </p:nvSpPr>
            <p:spPr bwMode="auto">
              <a:xfrm>
                <a:off x="9192270" y="2277165"/>
                <a:ext cx="491910" cy="696493"/>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bg2">
                  <a:lumMod val="50000"/>
                </a:schemeClr>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Oval 120"/>
              <p:cNvSpPr/>
              <p:nvPr/>
            </p:nvSpPr>
            <p:spPr bwMode="auto">
              <a:xfrm>
                <a:off x="9257133" y="1945240"/>
                <a:ext cx="330228" cy="330228"/>
              </a:xfrm>
              <a:prstGeom prst="ellipse">
                <a:avLst/>
              </a:prstGeom>
              <a:solidFill>
                <a:schemeClr val="bg2">
                  <a:lumMod val="50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7" name="Straight Arrow Connector 6"/>
          <p:cNvCxnSpPr/>
          <p:nvPr/>
        </p:nvCxnSpPr>
        <p:spPr>
          <a:xfrm flipV="1">
            <a:off x="5697413" y="4169096"/>
            <a:ext cx="0" cy="1189984"/>
          </a:xfrm>
          <a:prstGeom prst="straightConnector1">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3" name="Production"/>
          <p:cNvSpPr/>
          <p:nvPr/>
        </p:nvSpPr>
        <p:spPr bwMode="auto">
          <a:xfrm>
            <a:off x="972351" y="2307004"/>
            <a:ext cx="1848989" cy="1387820"/>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r>
              <a:rPr lang="en-US" sz="1598" dirty="0">
                <a:gradFill>
                  <a:gsLst>
                    <a:gs pos="0">
                      <a:srgbClr val="FFFFFF"/>
                    </a:gs>
                    <a:gs pos="100000">
                      <a:srgbClr val="FFFFFF"/>
                    </a:gs>
                  </a:gsLst>
                  <a:lin ang="5400000" scaled="0"/>
                </a:gradFill>
                <a:ea typeface="Segoe UI" pitchFamily="34" charset="0"/>
                <a:cs typeface="Segoe UI" pitchFamily="34" charset="0"/>
              </a:rPr>
              <a:t>SOURCE REPO</a:t>
            </a:r>
          </a:p>
        </p:txBody>
      </p:sp>
      <p:grpSp>
        <p:nvGrpSpPr>
          <p:cNvPr id="145" name="Gear 1"/>
          <p:cNvGrpSpPr/>
          <p:nvPr/>
        </p:nvGrpSpPr>
        <p:grpSpPr>
          <a:xfrm>
            <a:off x="1462064" y="2995386"/>
            <a:ext cx="575991" cy="579178"/>
            <a:chOff x="642225" y="708036"/>
            <a:chExt cx="576154" cy="579343"/>
          </a:xfrm>
          <a:solidFill>
            <a:schemeClr val="bg1"/>
          </a:solidFill>
        </p:grpSpPr>
        <p:sp>
          <p:nvSpPr>
            <p:cNvPr id="146" name="Oval 87"/>
            <p:cNvSpPr>
              <a:spLocks noChangeArrowheads="1"/>
            </p:cNvSpPr>
            <p:nvPr/>
          </p:nvSpPr>
          <p:spPr bwMode="black">
            <a:xfrm>
              <a:off x="876862" y="954299"/>
              <a:ext cx="106881" cy="1068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6" rIns="91414" bIns="45706" numCol="1" anchor="t" anchorCtr="0" compatLnSpc="1">
              <a:prstTxWarp prst="textNoShape">
                <a:avLst/>
              </a:prstTxWarp>
            </a:bodyPr>
            <a:lstStyle/>
            <a:p>
              <a:pPr algn="ctr" defTabSz="914012"/>
              <a:endParaRPr lang="en-US" sz="1598">
                <a:gradFill>
                  <a:gsLst>
                    <a:gs pos="0">
                      <a:srgbClr val="FFFFFF"/>
                    </a:gs>
                    <a:gs pos="100000">
                      <a:srgbClr val="FFFFFF"/>
                    </a:gs>
                  </a:gsLst>
                  <a:lin ang="5400000" scaled="0"/>
                </a:gradFill>
              </a:endParaRPr>
            </a:p>
          </p:txBody>
        </p:sp>
        <p:sp>
          <p:nvSpPr>
            <p:cNvPr id="147" name="Freeform 86"/>
            <p:cNvSpPr>
              <a:spLocks noEditPoints="1"/>
            </p:cNvSpPr>
            <p:nvPr/>
          </p:nvSpPr>
          <p:spPr bwMode="black">
            <a:xfrm>
              <a:off x="642225" y="708036"/>
              <a:ext cx="576154" cy="579343"/>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6" rIns="91414" bIns="45706" numCol="1" anchor="t" anchorCtr="0" compatLnSpc="1">
              <a:prstTxWarp prst="textNoShape">
                <a:avLst/>
              </a:prstTxWarp>
            </a:bodyPr>
            <a:lstStyle/>
            <a:p>
              <a:pPr algn="ctr" defTabSz="914012"/>
              <a:endParaRPr lang="en-US" sz="1598">
                <a:gradFill>
                  <a:gsLst>
                    <a:gs pos="0">
                      <a:srgbClr val="FFFFFF"/>
                    </a:gs>
                    <a:gs pos="100000">
                      <a:srgbClr val="FFFFFF"/>
                    </a:gs>
                  </a:gsLst>
                  <a:lin ang="5400000" scaled="0"/>
                </a:gradFill>
              </a:endParaRPr>
            </a:p>
          </p:txBody>
        </p:sp>
      </p:grpSp>
      <p:sp>
        <p:nvSpPr>
          <p:cNvPr id="148" name="Gear 2"/>
          <p:cNvSpPr>
            <a:spLocks noEditPoints="1"/>
          </p:cNvSpPr>
          <p:nvPr/>
        </p:nvSpPr>
        <p:spPr bwMode="black">
          <a:xfrm>
            <a:off x="2033246" y="2882780"/>
            <a:ext cx="292170" cy="314626"/>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bg1"/>
          </a:solidFill>
          <a:ln>
            <a:noFill/>
          </a:ln>
          <a:extLst/>
        </p:spPr>
        <p:txBody>
          <a:bodyPr vert="horz" wrap="square" lIns="0" tIns="45706" rIns="91414" bIns="45706" numCol="1" anchor="t" anchorCtr="0" compatLnSpc="1">
            <a:prstTxWarp prst="textNoShape">
              <a:avLst/>
            </a:prstTxWarp>
          </a:bodyPr>
          <a:lstStyle/>
          <a:p>
            <a:pPr algn="ctr" defTabSz="914012"/>
            <a:endParaRPr lang="en-US" sz="1598">
              <a:gradFill>
                <a:gsLst>
                  <a:gs pos="0">
                    <a:srgbClr val="FFFFFF"/>
                  </a:gs>
                  <a:gs pos="100000">
                    <a:srgbClr val="FFFFFF"/>
                  </a:gs>
                </a:gsLst>
                <a:lin ang="5400000" scaled="0"/>
              </a:gradFill>
            </a:endParaRPr>
          </a:p>
        </p:txBody>
      </p:sp>
      <p:cxnSp>
        <p:nvCxnSpPr>
          <p:cNvPr id="172" name="Straight Connector 171"/>
          <p:cNvCxnSpPr>
            <a:endCxn id="5" idx="1"/>
          </p:cNvCxnSpPr>
          <p:nvPr/>
        </p:nvCxnSpPr>
        <p:spPr>
          <a:xfrm flipV="1">
            <a:off x="2821340" y="3220468"/>
            <a:ext cx="1523143" cy="8849"/>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3" name="Title 1"/>
          <p:cNvSpPr>
            <a:spLocks noGrp="1"/>
          </p:cNvSpPr>
          <p:nvPr>
            <p:ph type="title"/>
          </p:nvPr>
        </p:nvSpPr>
        <p:spPr/>
        <p:txBody>
          <a:bodyPr/>
          <a:lstStyle/>
          <a:p>
            <a:r>
              <a:rPr lang="en-US" dirty="0" smtClean="0">
                <a:gradFill>
                  <a:gsLst>
                    <a:gs pos="1250">
                      <a:schemeClr val="tx2"/>
                    </a:gs>
                    <a:gs pos="99000">
                      <a:schemeClr val="tx2"/>
                    </a:gs>
                  </a:gsLst>
                  <a:lin ang="5400000" scaled="0"/>
                </a:gradFill>
              </a:rPr>
              <a:t>Automated Recovery</a:t>
            </a:r>
            <a:endParaRPr lang="en-US" dirty="0">
              <a:gradFill>
                <a:gsLst>
                  <a:gs pos="1250">
                    <a:schemeClr val="tx2"/>
                  </a:gs>
                  <a:gs pos="99000">
                    <a:schemeClr val="tx2"/>
                  </a:gs>
                </a:gsLst>
                <a:lin ang="5400000" scaled="0"/>
              </a:gradFill>
            </a:endParaRPr>
          </a:p>
        </p:txBody>
      </p:sp>
      <p:grpSp>
        <p:nvGrpSpPr>
          <p:cNvPr id="74" name="Code2" descr="Down:  Code2"/>
          <p:cNvGrpSpPr/>
          <p:nvPr/>
        </p:nvGrpSpPr>
        <p:grpSpPr>
          <a:xfrm>
            <a:off x="5311890" y="2941004"/>
            <a:ext cx="712274" cy="1077167"/>
            <a:chOff x="2900328" y="2923509"/>
            <a:chExt cx="712375" cy="1077320"/>
          </a:xfrm>
        </p:grpSpPr>
        <p:grpSp>
          <p:nvGrpSpPr>
            <p:cNvPr id="77" name="Group 76"/>
            <p:cNvGrpSpPr/>
            <p:nvPr/>
          </p:nvGrpSpPr>
          <p:grpSpPr>
            <a:xfrm>
              <a:off x="2937250" y="2923509"/>
              <a:ext cx="638530" cy="665533"/>
              <a:chOff x="2328300" y="3506767"/>
              <a:chExt cx="551703" cy="575034"/>
            </a:xfrm>
          </p:grpSpPr>
          <p:sp>
            <p:nvSpPr>
              <p:cNvPr id="79"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grpSp>
            <p:nvGrpSpPr>
              <p:cNvPr id="80" name="Group 79"/>
              <p:cNvGrpSpPr/>
              <p:nvPr/>
            </p:nvGrpSpPr>
            <p:grpSpPr>
              <a:xfrm>
                <a:off x="2328300" y="3506767"/>
                <a:ext cx="551703" cy="575034"/>
                <a:chOff x="3937001" y="4448175"/>
                <a:chExt cx="638175" cy="665163"/>
              </a:xfrm>
            </p:grpSpPr>
            <p:grpSp>
              <p:nvGrpSpPr>
                <p:cNvPr id="81" name="Group 10"/>
                <p:cNvGrpSpPr>
                  <a:grpSpLocks noChangeAspect="1"/>
                </p:cNvGrpSpPr>
                <p:nvPr/>
              </p:nvGrpSpPr>
              <p:grpSpPr bwMode="auto">
                <a:xfrm>
                  <a:off x="3937001" y="4448175"/>
                  <a:ext cx="638175" cy="665163"/>
                  <a:chOff x="2480" y="2802"/>
                  <a:chExt cx="402" cy="419"/>
                </a:xfrm>
              </p:grpSpPr>
              <p:sp>
                <p:nvSpPr>
                  <p:cNvPr id="85"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sp>
                <p:nvSpPr>
                  <p:cNvPr id="86"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sp>
                <p:nvSpPr>
                  <p:cNvPr id="87"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grpSp>
            <p:grpSp>
              <p:nvGrpSpPr>
                <p:cNvPr id="82" name="Group 81"/>
                <p:cNvGrpSpPr/>
                <p:nvPr/>
              </p:nvGrpSpPr>
              <p:grpSpPr>
                <a:xfrm>
                  <a:off x="4120302" y="4618868"/>
                  <a:ext cx="293550" cy="349134"/>
                  <a:chOff x="4662074" y="4335997"/>
                  <a:chExt cx="234105" cy="278433"/>
                </a:xfrm>
              </p:grpSpPr>
              <p:sp>
                <p:nvSpPr>
                  <p:cNvPr id="83"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accent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sp>
                <p:nvSpPr>
                  <p:cNvPr id="84"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accent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grpSp>
          </p:grpSp>
        </p:grpSp>
        <p:sp>
          <p:nvSpPr>
            <p:cNvPr id="78" name="TextBox 77"/>
            <p:cNvSpPr txBox="1"/>
            <p:nvPr/>
          </p:nvSpPr>
          <p:spPr>
            <a:xfrm>
              <a:off x="2900328" y="3511464"/>
              <a:ext cx="712375" cy="489365"/>
            </a:xfrm>
            <a:prstGeom prst="rect">
              <a:avLst/>
            </a:prstGeom>
            <a:noFill/>
          </p:spPr>
          <p:txBody>
            <a:bodyPr wrap="none" lIns="182854" tIns="146283" rIns="182854" bIns="146283" rtlCol="0">
              <a:spAutoFit/>
            </a:bodyPr>
            <a:lstStyle/>
            <a:p>
              <a:pPr>
                <a:lnSpc>
                  <a:spcPct val="90000"/>
                </a:lnSpc>
                <a:spcAft>
                  <a:spcPts val="600"/>
                </a:spcAft>
              </a:pPr>
              <a:r>
                <a:rPr lang="en-US" sz="1399" dirty="0">
                  <a:gradFill>
                    <a:gsLst>
                      <a:gs pos="2917">
                        <a:srgbClr val="FFFFFF"/>
                      </a:gs>
                      <a:gs pos="30000">
                        <a:srgbClr val="FFFFFF"/>
                      </a:gs>
                    </a:gsLst>
                    <a:lin ang="5400000" scaled="0"/>
                  </a:gradFill>
                </a:rPr>
                <a:t>V2.0</a:t>
              </a:r>
            </a:p>
          </p:txBody>
        </p:sp>
      </p:grpSp>
      <p:sp>
        <p:nvSpPr>
          <p:cNvPr id="75" name="Text Value"/>
          <p:cNvSpPr txBox="1"/>
          <p:nvPr/>
        </p:nvSpPr>
        <p:spPr>
          <a:xfrm>
            <a:off x="7898187" y="1415269"/>
            <a:ext cx="4079873" cy="2473610"/>
          </a:xfrm>
          <a:prstGeom prst="rect">
            <a:avLst/>
          </a:prstGeom>
          <a:noFill/>
        </p:spPr>
        <p:txBody>
          <a:bodyPr wrap="square" lIns="182828" tIns="146262" rIns="182828" bIns="146262" rtlCol="0">
            <a:spAutoFit/>
          </a:bodyPr>
          <a:lstStyle/>
          <a:p>
            <a:pPr defTabSz="932384">
              <a:lnSpc>
                <a:spcPct val="90000"/>
              </a:lnSpc>
              <a:spcAft>
                <a:spcPts val="1198"/>
              </a:spcAft>
              <a:buSzPct val="90000"/>
            </a:pPr>
            <a:r>
              <a:rPr lang="en-US" sz="3598" dirty="0">
                <a:gradFill>
                  <a:gsLst>
                    <a:gs pos="0">
                      <a:schemeClr val="accent1"/>
                    </a:gs>
                    <a:gs pos="100000">
                      <a:schemeClr val="accent1"/>
                    </a:gs>
                  </a:gsLst>
                  <a:lin ang="5400000" scaled="0"/>
                </a:gradFill>
                <a:latin typeface="Segoe UI Light"/>
              </a:rPr>
              <a:t>Value</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0">
                      <a:schemeClr val="tx1"/>
                    </a:gs>
                    <a:gs pos="100000">
                      <a:schemeClr val="tx1"/>
                    </a:gs>
                  </a:gsLst>
                  <a:lin ang="5400000" scaled="0"/>
                </a:gradFill>
                <a:latin typeface="Segoe UI Light"/>
              </a:rPr>
              <a:t>Minimal/No business impact</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0">
                      <a:schemeClr val="tx1"/>
                    </a:gs>
                    <a:gs pos="100000">
                      <a:schemeClr val="tx1"/>
                    </a:gs>
                  </a:gsLst>
                  <a:lin ang="5400000" scaled="0"/>
                </a:gradFill>
                <a:latin typeface="Segoe UI Light"/>
              </a:rPr>
              <a:t>Minimal/No manual intervention</a:t>
            </a:r>
          </a:p>
        </p:txBody>
      </p:sp>
      <p:sp>
        <p:nvSpPr>
          <p:cNvPr id="76" name="Text Measure"/>
          <p:cNvSpPr txBox="1"/>
          <p:nvPr/>
        </p:nvSpPr>
        <p:spPr>
          <a:xfrm>
            <a:off x="7915518" y="4022257"/>
            <a:ext cx="2015896" cy="1766296"/>
          </a:xfrm>
          <a:prstGeom prst="rect">
            <a:avLst/>
          </a:prstGeom>
          <a:noFill/>
        </p:spPr>
        <p:txBody>
          <a:bodyPr wrap="none" lIns="182828" tIns="146262" rIns="182828" bIns="146262" rtlCol="0">
            <a:spAutoFit/>
          </a:bodyPr>
          <a:lstStyle/>
          <a:p>
            <a:pPr defTabSz="932384">
              <a:lnSpc>
                <a:spcPct val="90000"/>
              </a:lnSpc>
              <a:spcAft>
                <a:spcPts val="1198"/>
              </a:spcAft>
              <a:buSzPct val="90000"/>
            </a:pPr>
            <a:r>
              <a:rPr lang="en-US" sz="3598" dirty="0">
                <a:gradFill>
                  <a:gsLst>
                    <a:gs pos="0">
                      <a:schemeClr val="accent1"/>
                    </a:gs>
                    <a:gs pos="100000">
                      <a:schemeClr val="accent1"/>
                    </a:gs>
                  </a:gsLst>
                  <a:lin ang="5400000" scaled="0"/>
                </a:gradFill>
                <a:latin typeface="Segoe UI Light"/>
              </a:rPr>
              <a:t>Measure</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0">
                      <a:schemeClr val="tx1"/>
                    </a:gs>
                    <a:gs pos="100000">
                      <a:schemeClr val="tx1"/>
                    </a:gs>
                  </a:gsLst>
                </a:gradFill>
                <a:latin typeface="Segoe UI Light"/>
              </a:rPr>
              <a:t>MTTR</a:t>
            </a:r>
          </a:p>
          <a:p>
            <a:pPr marL="290401" indent="-290401" defTabSz="932384">
              <a:lnSpc>
                <a:spcPct val="90000"/>
              </a:lnSpc>
              <a:spcAft>
                <a:spcPts val="1198"/>
              </a:spcAft>
              <a:buSzPct val="90000"/>
              <a:buFont typeface="Arial" panose="020B0604020202020204" pitchFamily="34" charset="0"/>
              <a:buChar char="•"/>
            </a:pPr>
            <a:r>
              <a:rPr lang="en-US" sz="2400" dirty="0" smtClean="0">
                <a:gradFill>
                  <a:gsLst>
                    <a:gs pos="0">
                      <a:schemeClr val="tx1"/>
                    </a:gs>
                    <a:gs pos="100000">
                      <a:schemeClr val="tx1"/>
                    </a:gs>
                  </a:gsLst>
                </a:gradFill>
                <a:latin typeface="Segoe UI Light"/>
              </a:rPr>
              <a:t>Availability</a:t>
            </a:r>
            <a:endParaRPr lang="en-US" sz="2400" dirty="0">
              <a:gradFill>
                <a:gsLst>
                  <a:gs pos="0">
                    <a:schemeClr val="tx1"/>
                  </a:gs>
                  <a:gs pos="100000">
                    <a:schemeClr val="tx1"/>
                  </a:gs>
                </a:gsLst>
              </a:gradFill>
              <a:latin typeface="Segoe UI Light"/>
            </a:endParaRPr>
          </a:p>
        </p:txBody>
      </p:sp>
      <p:grpSp>
        <p:nvGrpSpPr>
          <p:cNvPr id="88" name="Code2" descr="Down:  Code2"/>
          <p:cNvGrpSpPr/>
          <p:nvPr/>
        </p:nvGrpSpPr>
        <p:grpSpPr>
          <a:xfrm>
            <a:off x="2908487" y="2875091"/>
            <a:ext cx="712274" cy="1077167"/>
            <a:chOff x="2900328" y="2923509"/>
            <a:chExt cx="712375" cy="1077320"/>
          </a:xfrm>
        </p:grpSpPr>
        <p:grpSp>
          <p:nvGrpSpPr>
            <p:cNvPr id="89" name="Group 88"/>
            <p:cNvGrpSpPr/>
            <p:nvPr/>
          </p:nvGrpSpPr>
          <p:grpSpPr>
            <a:xfrm>
              <a:off x="2937250" y="2923509"/>
              <a:ext cx="638530" cy="665533"/>
              <a:chOff x="2328300" y="3506767"/>
              <a:chExt cx="551703" cy="575034"/>
            </a:xfrm>
          </p:grpSpPr>
          <p:sp>
            <p:nvSpPr>
              <p:cNvPr id="91"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grpSp>
            <p:nvGrpSpPr>
              <p:cNvPr id="92" name="Group 91"/>
              <p:cNvGrpSpPr/>
              <p:nvPr/>
            </p:nvGrpSpPr>
            <p:grpSpPr>
              <a:xfrm>
                <a:off x="2328300" y="3506767"/>
                <a:ext cx="551703" cy="575034"/>
                <a:chOff x="3937001" y="4448175"/>
                <a:chExt cx="638175" cy="665163"/>
              </a:xfrm>
            </p:grpSpPr>
            <p:grpSp>
              <p:nvGrpSpPr>
                <p:cNvPr id="93" name="Group 10"/>
                <p:cNvGrpSpPr>
                  <a:grpSpLocks noChangeAspect="1"/>
                </p:cNvGrpSpPr>
                <p:nvPr/>
              </p:nvGrpSpPr>
              <p:grpSpPr bwMode="auto">
                <a:xfrm>
                  <a:off x="3937001" y="4448175"/>
                  <a:ext cx="638175" cy="665163"/>
                  <a:chOff x="2480" y="2802"/>
                  <a:chExt cx="402" cy="419"/>
                </a:xfrm>
              </p:grpSpPr>
              <p:sp>
                <p:nvSpPr>
                  <p:cNvPr id="97"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sp>
                <p:nvSpPr>
                  <p:cNvPr id="98"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sp>
                <p:nvSpPr>
                  <p:cNvPr id="99"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grpSp>
            <p:grpSp>
              <p:nvGrpSpPr>
                <p:cNvPr id="94" name="Group 93"/>
                <p:cNvGrpSpPr/>
                <p:nvPr/>
              </p:nvGrpSpPr>
              <p:grpSpPr>
                <a:xfrm>
                  <a:off x="4120302" y="4618868"/>
                  <a:ext cx="293550" cy="349134"/>
                  <a:chOff x="4662074" y="4335997"/>
                  <a:chExt cx="234105" cy="278433"/>
                </a:xfrm>
              </p:grpSpPr>
              <p:sp>
                <p:nvSpPr>
                  <p:cNvPr id="95"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accent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sp>
                <p:nvSpPr>
                  <p:cNvPr id="96"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accent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grpSp>
          </p:grpSp>
        </p:grpSp>
        <p:sp>
          <p:nvSpPr>
            <p:cNvPr id="90" name="TextBox 89"/>
            <p:cNvSpPr txBox="1"/>
            <p:nvPr/>
          </p:nvSpPr>
          <p:spPr>
            <a:xfrm>
              <a:off x="2900328" y="3511464"/>
              <a:ext cx="712375" cy="489365"/>
            </a:xfrm>
            <a:prstGeom prst="rect">
              <a:avLst/>
            </a:prstGeom>
            <a:noFill/>
          </p:spPr>
          <p:txBody>
            <a:bodyPr wrap="none" lIns="182854" tIns="146283" rIns="182854" bIns="146283" rtlCol="0">
              <a:spAutoFit/>
            </a:bodyPr>
            <a:lstStyle/>
            <a:p>
              <a:pPr>
                <a:lnSpc>
                  <a:spcPct val="90000"/>
                </a:lnSpc>
                <a:spcAft>
                  <a:spcPts val="600"/>
                </a:spcAft>
              </a:pPr>
              <a:r>
                <a:rPr lang="en-US" sz="1399" dirty="0">
                  <a:gradFill>
                    <a:gsLst>
                      <a:gs pos="2917">
                        <a:schemeClr val="bg1"/>
                      </a:gs>
                      <a:gs pos="31000">
                        <a:schemeClr val="bg1"/>
                      </a:gs>
                    </a:gsLst>
                    <a:lin ang="5400000" scaled="0"/>
                  </a:gradFill>
                </a:rPr>
                <a:t>V2.1</a:t>
              </a:r>
            </a:p>
          </p:txBody>
        </p:sp>
      </p:grpSp>
      <p:grpSp>
        <p:nvGrpSpPr>
          <p:cNvPr id="126" name="Group 125"/>
          <p:cNvGrpSpPr/>
          <p:nvPr/>
        </p:nvGrpSpPr>
        <p:grpSpPr>
          <a:xfrm>
            <a:off x="5873994" y="3393735"/>
            <a:ext cx="318779" cy="318779"/>
            <a:chOff x="9746629" y="4274151"/>
            <a:chExt cx="459982" cy="459982"/>
          </a:xfrm>
        </p:grpSpPr>
        <p:sp>
          <p:nvSpPr>
            <p:cNvPr id="127" name="Oval 126"/>
            <p:cNvSpPr/>
            <p:nvPr/>
          </p:nvSpPr>
          <p:spPr bwMode="auto">
            <a:xfrm>
              <a:off x="9746629" y="4274151"/>
              <a:ext cx="459982" cy="459982"/>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Freeform 26"/>
            <p:cNvSpPr>
              <a:spLocks/>
            </p:cNvSpPr>
            <p:nvPr/>
          </p:nvSpPr>
          <p:spPr bwMode="auto">
            <a:xfrm>
              <a:off x="9826070" y="4370877"/>
              <a:ext cx="301100" cy="266531"/>
            </a:xfrm>
            <a:custGeom>
              <a:avLst/>
              <a:gdLst>
                <a:gd name="T0" fmla="*/ 1202 w 1202"/>
                <a:gd name="T1" fmla="*/ 175 h 1064"/>
                <a:gd name="T2" fmla="*/ 975 w 1202"/>
                <a:gd name="T3" fmla="*/ 0 h 1064"/>
                <a:gd name="T4" fmla="*/ 458 w 1202"/>
                <a:gd name="T5" fmla="*/ 676 h 1064"/>
                <a:gd name="T6" fmla="*/ 163 w 1202"/>
                <a:gd name="T7" fmla="*/ 449 h 1064"/>
                <a:gd name="T8" fmla="*/ 0 w 1202"/>
                <a:gd name="T9" fmla="*/ 662 h 1064"/>
                <a:gd name="T10" fmla="*/ 522 w 1202"/>
                <a:gd name="T11" fmla="*/ 1064 h 1064"/>
                <a:gd name="T12" fmla="*/ 685 w 1202"/>
                <a:gd name="T13" fmla="*/ 851 h 1064"/>
                <a:gd name="T14" fmla="*/ 685 w 1202"/>
                <a:gd name="T15" fmla="*/ 851 h 1064"/>
                <a:gd name="T16" fmla="*/ 1202 w 1202"/>
                <a:gd name="T17" fmla="*/ 17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2" h="1064">
                  <a:moveTo>
                    <a:pt x="1202" y="175"/>
                  </a:moveTo>
                  <a:lnTo>
                    <a:pt x="975" y="0"/>
                  </a:lnTo>
                  <a:lnTo>
                    <a:pt x="458" y="676"/>
                  </a:lnTo>
                  <a:lnTo>
                    <a:pt x="163" y="449"/>
                  </a:lnTo>
                  <a:lnTo>
                    <a:pt x="0" y="662"/>
                  </a:lnTo>
                  <a:lnTo>
                    <a:pt x="522" y="1064"/>
                  </a:lnTo>
                  <a:lnTo>
                    <a:pt x="685" y="851"/>
                  </a:lnTo>
                  <a:lnTo>
                    <a:pt x="685" y="851"/>
                  </a:lnTo>
                  <a:lnTo>
                    <a:pt x="1202" y="175"/>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009"/>
              <a:endParaRPr lang="en-US" sz="1700">
                <a:solidFill>
                  <a:srgbClr val="000000"/>
                </a:solidFill>
              </a:endParaRPr>
            </a:p>
          </p:txBody>
        </p:sp>
      </p:grpSp>
      <p:sp>
        <p:nvSpPr>
          <p:cNvPr id="167" name="Oval 166"/>
          <p:cNvSpPr/>
          <p:nvPr/>
        </p:nvSpPr>
        <p:spPr bwMode="auto">
          <a:xfrm>
            <a:off x="5873994" y="3393735"/>
            <a:ext cx="319995" cy="319995"/>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b="1" dirty="0">
                <a:gradFill>
                  <a:gsLst>
                    <a:gs pos="2917">
                      <a:srgbClr val="FFFFFF"/>
                    </a:gs>
                    <a:gs pos="30000">
                      <a:srgbClr val="FFFFFF"/>
                    </a:gs>
                  </a:gsLst>
                  <a:lin ang="5400000" scaled="0"/>
                </a:gradFill>
              </a:rPr>
              <a:t>X</a:t>
            </a:r>
          </a:p>
        </p:txBody>
      </p:sp>
      <p:grpSp>
        <p:nvGrpSpPr>
          <p:cNvPr id="129" name="Group 128"/>
          <p:cNvGrpSpPr/>
          <p:nvPr/>
        </p:nvGrpSpPr>
        <p:grpSpPr>
          <a:xfrm>
            <a:off x="5462897" y="4514063"/>
            <a:ext cx="459917" cy="459917"/>
            <a:chOff x="9746629" y="4274151"/>
            <a:chExt cx="459982" cy="459982"/>
          </a:xfrm>
        </p:grpSpPr>
        <p:sp>
          <p:nvSpPr>
            <p:cNvPr id="130" name="Oval 129"/>
            <p:cNvSpPr/>
            <p:nvPr/>
          </p:nvSpPr>
          <p:spPr bwMode="auto">
            <a:xfrm>
              <a:off x="9746629" y="4274151"/>
              <a:ext cx="459982" cy="459982"/>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Freeform 26"/>
            <p:cNvSpPr>
              <a:spLocks/>
            </p:cNvSpPr>
            <p:nvPr/>
          </p:nvSpPr>
          <p:spPr bwMode="auto">
            <a:xfrm>
              <a:off x="9826070" y="4370877"/>
              <a:ext cx="301100" cy="266531"/>
            </a:xfrm>
            <a:custGeom>
              <a:avLst/>
              <a:gdLst>
                <a:gd name="T0" fmla="*/ 1202 w 1202"/>
                <a:gd name="T1" fmla="*/ 175 h 1064"/>
                <a:gd name="T2" fmla="*/ 975 w 1202"/>
                <a:gd name="T3" fmla="*/ 0 h 1064"/>
                <a:gd name="T4" fmla="*/ 458 w 1202"/>
                <a:gd name="T5" fmla="*/ 676 h 1064"/>
                <a:gd name="T6" fmla="*/ 163 w 1202"/>
                <a:gd name="T7" fmla="*/ 449 h 1064"/>
                <a:gd name="T8" fmla="*/ 0 w 1202"/>
                <a:gd name="T9" fmla="*/ 662 h 1064"/>
                <a:gd name="T10" fmla="*/ 522 w 1202"/>
                <a:gd name="T11" fmla="*/ 1064 h 1064"/>
                <a:gd name="T12" fmla="*/ 685 w 1202"/>
                <a:gd name="T13" fmla="*/ 851 h 1064"/>
                <a:gd name="T14" fmla="*/ 685 w 1202"/>
                <a:gd name="T15" fmla="*/ 851 h 1064"/>
                <a:gd name="T16" fmla="*/ 1202 w 1202"/>
                <a:gd name="T17" fmla="*/ 17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2" h="1064">
                  <a:moveTo>
                    <a:pt x="1202" y="175"/>
                  </a:moveTo>
                  <a:lnTo>
                    <a:pt x="975" y="0"/>
                  </a:lnTo>
                  <a:lnTo>
                    <a:pt x="458" y="676"/>
                  </a:lnTo>
                  <a:lnTo>
                    <a:pt x="163" y="449"/>
                  </a:lnTo>
                  <a:lnTo>
                    <a:pt x="0" y="662"/>
                  </a:lnTo>
                  <a:lnTo>
                    <a:pt x="522" y="1064"/>
                  </a:lnTo>
                  <a:lnTo>
                    <a:pt x="685" y="851"/>
                  </a:lnTo>
                  <a:lnTo>
                    <a:pt x="685" y="851"/>
                  </a:lnTo>
                  <a:lnTo>
                    <a:pt x="1202" y="175"/>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009"/>
              <a:endParaRPr lang="en-US" sz="1700">
                <a:solidFill>
                  <a:srgbClr val="000000"/>
                </a:solidFill>
              </a:endParaRPr>
            </a:p>
          </p:txBody>
        </p:sp>
      </p:grpSp>
      <p:sp>
        <p:nvSpPr>
          <p:cNvPr id="164" name="Oval 163"/>
          <p:cNvSpPr/>
          <p:nvPr/>
        </p:nvSpPr>
        <p:spPr bwMode="auto">
          <a:xfrm>
            <a:off x="5462897" y="4514063"/>
            <a:ext cx="459917" cy="459917"/>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800" b="1" dirty="0">
                <a:gradFill>
                  <a:gsLst>
                    <a:gs pos="2917">
                      <a:srgbClr val="FFFFFF"/>
                    </a:gs>
                    <a:gs pos="30000">
                      <a:srgbClr val="FFFFFF"/>
                    </a:gs>
                  </a:gsLst>
                  <a:lin ang="5400000" scaled="0"/>
                </a:gradFill>
              </a:rPr>
              <a:t>X</a:t>
            </a:r>
          </a:p>
        </p:txBody>
      </p:sp>
      <p:sp>
        <p:nvSpPr>
          <p:cNvPr id="100" name="TextBox 99"/>
          <p:cNvSpPr txBox="1"/>
          <p:nvPr/>
        </p:nvSpPr>
        <p:spPr>
          <a:xfrm>
            <a:off x="314419" y="1213538"/>
            <a:ext cx="4764256" cy="749534"/>
          </a:xfrm>
          <a:prstGeom prst="rect">
            <a:avLst/>
          </a:prstGeom>
        </p:spPr>
        <p:txBody>
          <a:bodyPr vert="horz" wrap="square" lIns="146283" tIns="91427" rIns="146283" bIns="91427" rtlCol="0">
            <a:spAutoFit/>
          </a:bodyPr>
          <a:lstStyle>
            <a:lvl1pPr marL="342900" marR="0" indent="-342900" fontAlgn="auto">
              <a:lnSpc>
                <a:spcPct val="90000"/>
              </a:lnSpc>
              <a:spcBef>
                <a:spcPct val="20000"/>
              </a:spcBef>
              <a:spcAft>
                <a:spcPts val="0"/>
              </a:spcAft>
              <a:buClr>
                <a:schemeClr val="tx1"/>
              </a:buClr>
              <a:buSzPct val="100000"/>
              <a:buFontTx/>
              <a:buBlip>
                <a:blip r:embed="rId5"/>
              </a:buBlip>
              <a:tabLst/>
              <a:defRPr sz="4000" spc="0" baseline="0">
                <a:gradFill>
                  <a:gsLst>
                    <a:gs pos="1250">
                      <a:schemeClr val="tx1"/>
                    </a:gs>
                    <a:gs pos="100000">
                      <a:schemeClr val="tx1"/>
                    </a:gs>
                  </a:gsLst>
                  <a:lin ang="5400000" scaled="0"/>
                </a:gradFill>
                <a:latin typeface="+mj-lt"/>
              </a:defRPr>
            </a:lvl1pPr>
            <a:lvl2pPr marL="584200" marR="0" lvl="1" indent="-241300" fontAlgn="auto">
              <a:lnSpc>
                <a:spcPct val="90000"/>
              </a:lnSpc>
              <a:spcBef>
                <a:spcPct val="20000"/>
              </a:spcBef>
              <a:spcAft>
                <a:spcPts val="0"/>
              </a:spcAft>
              <a:buClr>
                <a:schemeClr val="tx1"/>
              </a:buClr>
              <a:buSzPct val="100000"/>
              <a:buFontTx/>
              <a:buBlip>
                <a:blip r:embed="rId5"/>
              </a:buBlip>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
                <a:schemeClr val="tx1"/>
              </a:buClr>
              <a:buSzPct val="100000"/>
              <a:buFontTx/>
              <a:buBlip>
                <a:blip r:embed="rId5"/>
              </a:buBlip>
              <a:tabLst/>
              <a:defRPr sz="24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
                <a:schemeClr val="tx1"/>
              </a:buClr>
              <a:buSzPct val="100000"/>
              <a:buFontTx/>
              <a:buBlip>
                <a:blip r:embed="rId5"/>
              </a:buBlip>
              <a:tabLst/>
              <a:defRPr sz="2000"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
                <a:schemeClr val="tx1"/>
              </a:buClr>
              <a:buSzPct val="100000"/>
              <a:buFontTx/>
              <a:buBlip>
                <a:blip r:embed="rId5"/>
              </a:buBlip>
              <a:tabLst/>
              <a:defRPr sz="2000"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marL="0" indent="0">
              <a:buClr>
                <a:srgbClr val="FFFFFF"/>
              </a:buClr>
              <a:buNone/>
            </a:pPr>
            <a:r>
              <a:rPr lang="en-US" sz="3999" dirty="0"/>
              <a:t>Roll-forward</a:t>
            </a:r>
          </a:p>
        </p:txBody>
      </p:sp>
      <p:grpSp>
        <p:nvGrpSpPr>
          <p:cNvPr id="101" name="Code2"/>
          <p:cNvGrpSpPr/>
          <p:nvPr/>
        </p:nvGrpSpPr>
        <p:grpSpPr>
          <a:xfrm>
            <a:off x="1548511" y="5381184"/>
            <a:ext cx="661365" cy="919588"/>
            <a:chOff x="2838857" y="2923512"/>
            <a:chExt cx="835317" cy="1161459"/>
          </a:xfrm>
        </p:grpSpPr>
        <p:grpSp>
          <p:nvGrpSpPr>
            <p:cNvPr id="102" name="Group 101"/>
            <p:cNvGrpSpPr/>
            <p:nvPr/>
          </p:nvGrpSpPr>
          <p:grpSpPr>
            <a:xfrm>
              <a:off x="2937250" y="2923512"/>
              <a:ext cx="638530" cy="665534"/>
              <a:chOff x="2328300" y="3506767"/>
              <a:chExt cx="551703" cy="575034"/>
            </a:xfrm>
          </p:grpSpPr>
          <p:sp>
            <p:nvSpPr>
              <p:cNvPr id="104"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grpSp>
            <p:nvGrpSpPr>
              <p:cNvPr id="105" name="Group 104"/>
              <p:cNvGrpSpPr/>
              <p:nvPr/>
            </p:nvGrpSpPr>
            <p:grpSpPr>
              <a:xfrm>
                <a:off x="2328300" y="3506767"/>
                <a:ext cx="551703" cy="575034"/>
                <a:chOff x="3937001" y="4448175"/>
                <a:chExt cx="638175" cy="665163"/>
              </a:xfrm>
            </p:grpSpPr>
            <p:grpSp>
              <p:nvGrpSpPr>
                <p:cNvPr id="106" name="Group 10"/>
                <p:cNvGrpSpPr>
                  <a:grpSpLocks noChangeAspect="1"/>
                </p:cNvGrpSpPr>
                <p:nvPr/>
              </p:nvGrpSpPr>
              <p:grpSpPr bwMode="auto">
                <a:xfrm>
                  <a:off x="3937001" y="4448175"/>
                  <a:ext cx="638175" cy="665163"/>
                  <a:chOff x="2480" y="2802"/>
                  <a:chExt cx="402" cy="419"/>
                </a:xfrm>
              </p:grpSpPr>
              <p:sp>
                <p:nvSpPr>
                  <p:cNvPr id="135"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sp>
                <p:nvSpPr>
                  <p:cNvPr id="136"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sp>
                <p:nvSpPr>
                  <p:cNvPr id="137"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grpSp>
            <p:grpSp>
              <p:nvGrpSpPr>
                <p:cNvPr id="107" name="Group 106"/>
                <p:cNvGrpSpPr/>
                <p:nvPr/>
              </p:nvGrpSpPr>
              <p:grpSpPr>
                <a:xfrm>
                  <a:off x="4120302" y="4618868"/>
                  <a:ext cx="293550" cy="349134"/>
                  <a:chOff x="4662074" y="4335997"/>
                  <a:chExt cx="234105" cy="278433"/>
                </a:xfrm>
              </p:grpSpPr>
              <p:sp>
                <p:nvSpPr>
                  <p:cNvPr id="132"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accent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sp>
                <p:nvSpPr>
                  <p:cNvPr id="134"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accent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grpSp>
          </p:grpSp>
        </p:grpSp>
        <p:sp>
          <p:nvSpPr>
            <p:cNvPr id="103" name="TextBox 102"/>
            <p:cNvSpPr txBox="1"/>
            <p:nvPr/>
          </p:nvSpPr>
          <p:spPr>
            <a:xfrm>
              <a:off x="2838857" y="3511465"/>
              <a:ext cx="835317" cy="573506"/>
            </a:xfrm>
            <a:prstGeom prst="rect">
              <a:avLst/>
            </a:prstGeom>
            <a:noFill/>
          </p:spPr>
          <p:txBody>
            <a:bodyPr wrap="none" lIns="182854" tIns="146283" rIns="182854" bIns="146283" rtlCol="0">
              <a:spAutoFit/>
            </a:bodyPr>
            <a:lstStyle/>
            <a:p>
              <a:pPr algn="ctr">
                <a:lnSpc>
                  <a:spcPct val="90000"/>
                </a:lnSpc>
                <a:spcAft>
                  <a:spcPts val="600"/>
                </a:spcAft>
              </a:pPr>
              <a:r>
                <a:rPr lang="en-US" sz="1399" dirty="0">
                  <a:gradFill>
                    <a:gsLst>
                      <a:gs pos="2917">
                        <a:schemeClr val="tx1"/>
                      </a:gs>
                      <a:gs pos="30000">
                        <a:schemeClr val="tx1"/>
                      </a:gs>
                    </a:gsLst>
                    <a:lin ang="5400000" scaled="0"/>
                  </a:gradFill>
                </a:rPr>
                <a:t>V2.1</a:t>
              </a:r>
            </a:p>
          </p:txBody>
        </p:sp>
      </p:grpSp>
    </p:spTree>
    <p:extLst>
      <p:ext uri="{BB962C8B-B14F-4D97-AF65-F5344CB8AC3E}">
        <p14:creationId xmlns:p14="http://schemas.microsoft.com/office/powerpoint/2010/main" val="2589791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childTnLst>
                          </p:cTn>
                        </p:par>
                        <p:par>
                          <p:cTn id="8" fill="hold">
                            <p:stCondLst>
                              <p:cond delay="500"/>
                            </p:stCondLst>
                            <p:childTnLst>
                              <p:par>
                                <p:cTn id="9" presetID="42" presetClass="path" presetSubtype="0" accel="50000" decel="50000" fill="hold" nodeType="afterEffect">
                                  <p:stCondLst>
                                    <p:cond delay="300"/>
                                  </p:stCondLst>
                                  <p:childTnLst>
                                    <p:animMotion origin="layout" path="M 1.57519E-6 2.26963E-6 L 0.00013 -0.36314 " pathEditMode="relative" rAng="0" ptsTypes="AA">
                                      <p:cBhvr>
                                        <p:cTn id="10" dur="1000" fill="hold"/>
                                        <p:tgtEl>
                                          <p:spTgt spid="101"/>
                                        </p:tgtEl>
                                        <p:attrNameLst>
                                          <p:attrName>ppt_x</p:attrName>
                                          <p:attrName>ppt_y</p:attrName>
                                        </p:attrNameLst>
                                      </p:cBhvr>
                                      <p:rCtr x="0" y="-18157"/>
                                    </p:animMotion>
                                  </p:childTnLst>
                                </p:cTn>
                              </p:par>
                            </p:childTnLst>
                          </p:cTn>
                        </p:par>
                        <p:par>
                          <p:cTn id="11" fill="hold">
                            <p:stCondLst>
                              <p:cond delay="1800"/>
                            </p:stCondLst>
                            <p:childTnLst>
                              <p:par>
                                <p:cTn id="12" presetID="10" presetClass="exit" presetSubtype="0" fill="hold" nodeType="afterEffect">
                                  <p:stCondLst>
                                    <p:cond delay="0"/>
                                  </p:stCondLst>
                                  <p:childTnLst>
                                    <p:animEffect transition="out" filter="fade">
                                      <p:cBhvr>
                                        <p:cTn id="13" dur="500"/>
                                        <p:tgtEl>
                                          <p:spTgt spid="101"/>
                                        </p:tgtEl>
                                      </p:cBhvr>
                                    </p:animEffect>
                                    <p:set>
                                      <p:cBhvr>
                                        <p:cTn id="14" dur="1" fill="hold">
                                          <p:stCondLst>
                                            <p:cond delay="499"/>
                                          </p:stCondLst>
                                        </p:cTn>
                                        <p:tgtEl>
                                          <p:spTgt spid="10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8" presetClass="emph" presetSubtype="0" fill="hold" nodeType="clickEffect">
                                  <p:stCondLst>
                                    <p:cond delay="0"/>
                                  </p:stCondLst>
                                  <p:childTnLst>
                                    <p:animRot by="21600000">
                                      <p:cBhvr>
                                        <p:cTn id="18" dur="2000" fill="hold"/>
                                        <p:tgtEl>
                                          <p:spTgt spid="145"/>
                                        </p:tgtEl>
                                        <p:attrNameLst>
                                          <p:attrName>r</p:attrName>
                                        </p:attrNameLst>
                                      </p:cBhvr>
                                    </p:animRot>
                                  </p:childTnLst>
                                </p:cTn>
                              </p:par>
                              <p:par>
                                <p:cTn id="19" presetID="8" presetClass="emph" presetSubtype="0" fill="hold" grpId="0" nodeType="withEffect">
                                  <p:stCondLst>
                                    <p:cond delay="0"/>
                                  </p:stCondLst>
                                  <p:childTnLst>
                                    <p:animRot by="-21600000">
                                      <p:cBhvr>
                                        <p:cTn id="20" dur="2000" fill="hold"/>
                                        <p:tgtEl>
                                          <p:spTgt spid="148"/>
                                        </p:tgtEl>
                                        <p:attrNameLst>
                                          <p:attrName>r</p:attrName>
                                        </p:attrNameLst>
                                      </p:cBhvr>
                                    </p:animRo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88"/>
                                        </p:tgtEl>
                                        <p:attrNameLst>
                                          <p:attrName>style.visibility</p:attrName>
                                        </p:attrNameLst>
                                      </p:cBhvr>
                                      <p:to>
                                        <p:strVal val="visible"/>
                                      </p:to>
                                    </p:set>
                                    <p:animEffect transition="in" filter="fade">
                                      <p:cBhvr>
                                        <p:cTn id="24" dur="500"/>
                                        <p:tgtEl>
                                          <p:spTgt spid="88"/>
                                        </p:tgtEl>
                                      </p:cBhvr>
                                    </p:animEffect>
                                  </p:childTnLst>
                                </p:cTn>
                              </p:par>
                            </p:childTnLst>
                          </p:cTn>
                        </p:par>
                        <p:par>
                          <p:cTn id="25" fill="hold">
                            <p:stCondLst>
                              <p:cond delay="2500"/>
                            </p:stCondLst>
                            <p:childTnLst>
                              <p:par>
                                <p:cTn id="26" presetID="42" presetClass="path" presetSubtype="0" accel="50000" decel="50000" fill="hold" nodeType="afterEffect">
                                  <p:stCondLst>
                                    <p:cond delay="300"/>
                                  </p:stCondLst>
                                  <p:childTnLst>
                                    <p:animMotion origin="layout" path="M 4.2507E-6 -9.48706E-7 L 0.19377 0.01067 " pathEditMode="relative" rAng="0" ptsTypes="AA">
                                      <p:cBhvr>
                                        <p:cTn id="27" dur="1000" fill="hold"/>
                                        <p:tgtEl>
                                          <p:spTgt spid="88"/>
                                        </p:tgtEl>
                                        <p:attrNameLst>
                                          <p:attrName>ppt_x</p:attrName>
                                          <p:attrName>ppt_y</p:attrName>
                                        </p:attrNameLst>
                                      </p:cBhvr>
                                      <p:rCtr x="9689" y="522"/>
                                    </p:animMotion>
                                  </p:childTnLst>
                                </p:cTn>
                              </p:par>
                            </p:childTnLst>
                          </p:cTn>
                        </p:par>
                        <p:par>
                          <p:cTn id="28" fill="hold">
                            <p:stCondLst>
                              <p:cond delay="3800"/>
                            </p:stCondLst>
                            <p:childTnLst>
                              <p:par>
                                <p:cTn id="29" presetID="10" presetClass="exit" presetSubtype="0" fill="hold" nodeType="afterEffect">
                                  <p:stCondLst>
                                    <p:cond delay="0"/>
                                  </p:stCondLst>
                                  <p:childTnLst>
                                    <p:animEffect transition="out" filter="fade">
                                      <p:cBhvr>
                                        <p:cTn id="30" dur="500"/>
                                        <p:tgtEl>
                                          <p:spTgt spid="74"/>
                                        </p:tgtEl>
                                      </p:cBhvr>
                                    </p:animEffect>
                                    <p:set>
                                      <p:cBhvr>
                                        <p:cTn id="31" dur="1" fill="hold">
                                          <p:stCondLst>
                                            <p:cond delay="499"/>
                                          </p:stCondLst>
                                        </p:cTn>
                                        <p:tgtEl>
                                          <p:spTgt spid="74"/>
                                        </p:tgtEl>
                                        <p:attrNameLst>
                                          <p:attrName>style.visibility</p:attrName>
                                        </p:attrNameLst>
                                      </p:cBhvr>
                                      <p:to>
                                        <p:strVal val="hidden"/>
                                      </p:to>
                                    </p:set>
                                  </p:childTnLst>
                                </p:cTn>
                              </p:par>
                            </p:childTnLst>
                          </p:cTn>
                        </p:par>
                        <p:par>
                          <p:cTn id="32" fill="hold">
                            <p:stCondLst>
                              <p:cond delay="4300"/>
                            </p:stCondLst>
                            <p:childTnLst>
                              <p:par>
                                <p:cTn id="33" presetID="10" presetClass="exit" presetSubtype="0" fill="hold" grpId="0" nodeType="afterEffect">
                                  <p:stCondLst>
                                    <p:cond delay="300"/>
                                  </p:stCondLst>
                                  <p:childTnLst>
                                    <p:animEffect transition="out" filter="fade">
                                      <p:cBhvr>
                                        <p:cTn id="34" dur="500"/>
                                        <p:tgtEl>
                                          <p:spTgt spid="167"/>
                                        </p:tgtEl>
                                      </p:cBhvr>
                                    </p:animEffect>
                                    <p:set>
                                      <p:cBhvr>
                                        <p:cTn id="35" dur="1" fill="hold">
                                          <p:stCondLst>
                                            <p:cond delay="499"/>
                                          </p:stCondLst>
                                        </p:cTn>
                                        <p:tgtEl>
                                          <p:spTgt spid="167"/>
                                        </p:tgtEl>
                                        <p:attrNameLst>
                                          <p:attrName>style.visibility</p:attrName>
                                        </p:attrNameLst>
                                      </p:cBhvr>
                                      <p:to>
                                        <p:strVal val="hidden"/>
                                      </p:to>
                                    </p:set>
                                  </p:childTnLst>
                                </p:cTn>
                              </p:par>
                              <p:par>
                                <p:cTn id="36" presetID="10" presetClass="exit" presetSubtype="0" fill="hold" grpId="0" nodeType="withEffect">
                                  <p:stCondLst>
                                    <p:cond delay="300"/>
                                  </p:stCondLst>
                                  <p:childTnLst>
                                    <p:animEffect transition="out" filter="fade">
                                      <p:cBhvr>
                                        <p:cTn id="37" dur="500"/>
                                        <p:tgtEl>
                                          <p:spTgt spid="164"/>
                                        </p:tgtEl>
                                      </p:cBhvr>
                                    </p:animEffect>
                                    <p:set>
                                      <p:cBhvr>
                                        <p:cTn id="38" dur="1" fill="hold">
                                          <p:stCondLst>
                                            <p:cond delay="499"/>
                                          </p:stCondLst>
                                        </p:cTn>
                                        <p:tgtEl>
                                          <p:spTgt spid="164"/>
                                        </p:tgtEl>
                                        <p:attrNameLst>
                                          <p:attrName>style.visibility</p:attrName>
                                        </p:attrNameLst>
                                      </p:cBhvr>
                                      <p:to>
                                        <p:strVal val="hidden"/>
                                      </p:to>
                                    </p:set>
                                  </p:childTnLst>
                                </p:cTn>
                              </p:par>
                            </p:childTnLst>
                          </p:cTn>
                        </p:par>
                        <p:par>
                          <p:cTn id="39" fill="hold">
                            <p:stCondLst>
                              <p:cond delay="5100"/>
                            </p:stCondLst>
                            <p:childTnLst>
                              <p:par>
                                <p:cTn id="40" presetID="10" presetClass="entr" presetSubtype="0" fill="hold" grpId="0" nodeType="afterEffect">
                                  <p:stCondLst>
                                    <p:cond delay="500"/>
                                  </p:stCondLst>
                                  <p:childTnLst>
                                    <p:set>
                                      <p:cBhvr>
                                        <p:cTn id="41" dur="1" fill="hold">
                                          <p:stCondLst>
                                            <p:cond delay="0"/>
                                          </p:stCondLst>
                                        </p:cTn>
                                        <p:tgtEl>
                                          <p:spTgt spid="76"/>
                                        </p:tgtEl>
                                        <p:attrNameLst>
                                          <p:attrName>style.visibility</p:attrName>
                                        </p:attrNameLst>
                                      </p:cBhvr>
                                      <p:to>
                                        <p:strVal val="visible"/>
                                      </p:to>
                                    </p:set>
                                    <p:animEffect transition="in" filter="fade">
                                      <p:cBhvr>
                                        <p:cTn id="42" dur="500"/>
                                        <p:tgtEl>
                                          <p:spTgt spid="76"/>
                                        </p:tgtEl>
                                      </p:cBhvr>
                                    </p:animEffect>
                                  </p:childTnLst>
                                </p:cTn>
                              </p:par>
                              <p:par>
                                <p:cTn id="43" presetID="10" presetClass="entr" presetSubtype="0" fill="hold" grpId="0" nodeType="withEffect">
                                  <p:stCondLst>
                                    <p:cond delay="500"/>
                                  </p:stCondLst>
                                  <p:childTnLst>
                                    <p:set>
                                      <p:cBhvr>
                                        <p:cTn id="44" dur="1" fill="hold">
                                          <p:stCondLst>
                                            <p:cond delay="0"/>
                                          </p:stCondLst>
                                        </p:cTn>
                                        <p:tgtEl>
                                          <p:spTgt spid="75"/>
                                        </p:tgtEl>
                                        <p:attrNameLst>
                                          <p:attrName>style.visibility</p:attrName>
                                        </p:attrNameLst>
                                      </p:cBhvr>
                                      <p:to>
                                        <p:strVal val="visible"/>
                                      </p:to>
                                    </p:set>
                                    <p:animEffect transition="in" filter="fade">
                                      <p:cBhvr>
                                        <p:cTn id="45"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animBg="1"/>
      <p:bldP spid="75" grpId="0"/>
      <p:bldP spid="76" grpId="0"/>
      <p:bldP spid="167" grpId="0" animBg="1"/>
      <p:bldP spid="16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47663" y="3781139"/>
            <a:ext cx="7083651" cy="2590632"/>
          </a:xfrm>
        </p:spPr>
        <p:txBody>
          <a:bodyPr>
            <a:noAutofit/>
          </a:bodyPr>
          <a:lstStyle/>
          <a:p>
            <a:r>
              <a:rPr lang="en-US" dirty="0" smtClean="0"/>
              <a:t>Automated Monitoring</a:t>
            </a:r>
            <a:r>
              <a:rPr lang="en-US" dirty="0"/>
              <a:t/>
            </a:r>
            <a:br>
              <a:rPr lang="en-US" dirty="0"/>
            </a:br>
            <a:r>
              <a:rPr lang="en-US" dirty="0"/>
              <a:t>Parts Unlimited App</a:t>
            </a:r>
          </a:p>
        </p:txBody>
      </p:sp>
    </p:spTree>
    <p:extLst>
      <p:ext uri="{BB962C8B-B14F-4D97-AF65-F5344CB8AC3E}">
        <p14:creationId xmlns:p14="http://schemas.microsoft.com/office/powerpoint/2010/main" val="2055278846"/>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Straight Connector 2"/>
          <p:cNvCxnSpPr/>
          <p:nvPr/>
        </p:nvCxnSpPr>
        <p:spPr>
          <a:xfrm>
            <a:off x="3232407" y="2481031"/>
            <a:ext cx="2951601" cy="0"/>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p:cNvCxnSpPr/>
          <p:nvPr/>
        </p:nvCxnSpPr>
        <p:spPr>
          <a:xfrm>
            <a:off x="6184008" y="2501886"/>
            <a:ext cx="0" cy="725986"/>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gradFill>
                  <a:gsLst>
                    <a:gs pos="0">
                      <a:schemeClr val="tx2"/>
                    </a:gs>
                    <a:gs pos="100000">
                      <a:schemeClr val="tx2"/>
                    </a:gs>
                  </a:gsLst>
                  <a:lin ang="5400000" scaled="0"/>
                </a:gradFill>
              </a:rPr>
              <a:t>Configuration Management</a:t>
            </a:r>
            <a:endParaRPr lang="en-US" dirty="0">
              <a:gradFill>
                <a:gsLst>
                  <a:gs pos="0">
                    <a:schemeClr val="tx2"/>
                  </a:gs>
                  <a:gs pos="100000">
                    <a:schemeClr val="tx2"/>
                  </a:gs>
                </a:gsLst>
                <a:lin ang="5400000" scaled="0"/>
              </a:gradFill>
            </a:endParaRPr>
          </a:p>
        </p:txBody>
      </p:sp>
      <p:sp>
        <p:nvSpPr>
          <p:cNvPr id="37" name="Value"/>
          <p:cNvSpPr txBox="1"/>
          <p:nvPr/>
        </p:nvSpPr>
        <p:spPr>
          <a:xfrm>
            <a:off x="7898188" y="1387463"/>
            <a:ext cx="3387617" cy="2584982"/>
          </a:xfrm>
          <a:prstGeom prst="rect">
            <a:avLst/>
          </a:prstGeom>
          <a:noFill/>
        </p:spPr>
        <p:txBody>
          <a:bodyPr wrap="none" lIns="182828" tIns="146262" rIns="182828" bIns="146262" rtlCol="0">
            <a:spAutoFit/>
          </a:bodyPr>
          <a:lstStyle/>
          <a:p>
            <a:pPr defTabSz="932384">
              <a:lnSpc>
                <a:spcPct val="90000"/>
              </a:lnSpc>
              <a:spcAft>
                <a:spcPts val="1198"/>
              </a:spcAft>
              <a:buSzPct val="90000"/>
            </a:pPr>
            <a:r>
              <a:rPr lang="en-US" sz="3598" dirty="0">
                <a:gradFill>
                  <a:gsLst>
                    <a:gs pos="0">
                      <a:schemeClr val="accent1"/>
                    </a:gs>
                    <a:gs pos="100000">
                      <a:schemeClr val="accent1"/>
                    </a:gs>
                  </a:gsLst>
                  <a:lin ang="5400000" scaled="0"/>
                </a:gradFill>
                <a:latin typeface="Segoe UI Light"/>
              </a:rPr>
              <a:t>Value</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2917">
                      <a:schemeClr val="tx1"/>
                    </a:gs>
                    <a:gs pos="30000">
                      <a:schemeClr val="tx1"/>
                    </a:gs>
                  </a:gsLst>
                  <a:lin ang="5400000" scaled="0"/>
                </a:gradFill>
                <a:latin typeface="Segoe UI Light"/>
              </a:rPr>
              <a:t>Faster Detection </a:t>
            </a:r>
            <a:r>
              <a:rPr lang="en-US" sz="2400" dirty="0" smtClean="0">
                <a:gradFill>
                  <a:gsLst>
                    <a:gs pos="2917">
                      <a:schemeClr val="tx1"/>
                    </a:gs>
                    <a:gs pos="30000">
                      <a:schemeClr val="tx1"/>
                    </a:gs>
                  </a:gsLst>
                  <a:lin ang="5400000" scaled="0"/>
                </a:gradFill>
                <a:latin typeface="Segoe UI Light"/>
              </a:rPr>
              <a:t/>
            </a:r>
            <a:br>
              <a:rPr lang="en-US" sz="2400" dirty="0" smtClean="0">
                <a:gradFill>
                  <a:gsLst>
                    <a:gs pos="2917">
                      <a:schemeClr val="tx1"/>
                    </a:gs>
                    <a:gs pos="30000">
                      <a:schemeClr val="tx1"/>
                    </a:gs>
                  </a:gsLst>
                  <a:lin ang="5400000" scaled="0"/>
                </a:gradFill>
                <a:latin typeface="Segoe UI Light"/>
              </a:rPr>
            </a:br>
            <a:r>
              <a:rPr lang="en-US" sz="2400" dirty="0" smtClean="0">
                <a:gradFill>
                  <a:gsLst>
                    <a:gs pos="2917">
                      <a:schemeClr val="tx1"/>
                    </a:gs>
                    <a:gs pos="30000">
                      <a:schemeClr val="tx1"/>
                    </a:gs>
                  </a:gsLst>
                  <a:lin ang="5400000" scaled="0"/>
                </a:gradFill>
                <a:latin typeface="Segoe UI Light"/>
              </a:rPr>
              <a:t>&amp; </a:t>
            </a:r>
            <a:r>
              <a:rPr lang="en-US" sz="2400" dirty="0">
                <a:gradFill>
                  <a:gsLst>
                    <a:gs pos="2917">
                      <a:schemeClr val="tx1"/>
                    </a:gs>
                    <a:gs pos="30000">
                      <a:schemeClr val="tx1"/>
                    </a:gs>
                  </a:gsLst>
                  <a:lin ang="5400000" scaled="0"/>
                </a:gradFill>
                <a:latin typeface="Segoe UI Light"/>
              </a:rPr>
              <a:t>Remediation</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2917">
                      <a:schemeClr val="tx1"/>
                    </a:gs>
                    <a:gs pos="30000">
                      <a:schemeClr val="tx1"/>
                    </a:gs>
                  </a:gsLst>
                  <a:lin ang="5400000" scaled="0"/>
                </a:gradFill>
                <a:latin typeface="Segoe UI Light"/>
              </a:rPr>
              <a:t>Optimized Resources</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2917">
                      <a:schemeClr val="tx1"/>
                    </a:gs>
                    <a:gs pos="30000">
                      <a:schemeClr val="tx1"/>
                    </a:gs>
                  </a:gsLst>
                  <a:lin ang="5400000" scaled="0"/>
                </a:gradFill>
                <a:latin typeface="Segoe UI Light"/>
              </a:rPr>
              <a:t>More Resilience</a:t>
            </a:r>
          </a:p>
        </p:txBody>
      </p:sp>
      <p:sp>
        <p:nvSpPr>
          <p:cNvPr id="38" name="Measure"/>
          <p:cNvSpPr txBox="1"/>
          <p:nvPr/>
        </p:nvSpPr>
        <p:spPr>
          <a:xfrm>
            <a:off x="7898188" y="3887050"/>
            <a:ext cx="2048439" cy="2291395"/>
          </a:xfrm>
          <a:prstGeom prst="rect">
            <a:avLst/>
          </a:prstGeom>
          <a:noFill/>
        </p:spPr>
        <p:txBody>
          <a:bodyPr wrap="none" lIns="182828" tIns="146262" rIns="182828" bIns="146262" rtlCol="0">
            <a:spAutoFit/>
          </a:bodyPr>
          <a:lstStyle/>
          <a:p>
            <a:pPr defTabSz="932384">
              <a:lnSpc>
                <a:spcPct val="90000"/>
              </a:lnSpc>
              <a:spcAft>
                <a:spcPts val="1198"/>
              </a:spcAft>
              <a:buSzPct val="90000"/>
            </a:pPr>
            <a:r>
              <a:rPr lang="en-US" sz="3598" dirty="0">
                <a:gradFill>
                  <a:gsLst>
                    <a:gs pos="0">
                      <a:schemeClr val="accent1"/>
                    </a:gs>
                    <a:gs pos="100000">
                      <a:schemeClr val="accent1"/>
                    </a:gs>
                  </a:gsLst>
                  <a:lin ang="5400000" scaled="0"/>
                </a:gradFill>
                <a:latin typeface="Segoe UI Light"/>
              </a:rPr>
              <a:t>Measure</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2917">
                      <a:schemeClr val="tx1"/>
                    </a:gs>
                    <a:gs pos="30000">
                      <a:schemeClr val="tx1"/>
                    </a:gs>
                  </a:gsLst>
                  <a:lin ang="5400000" scaled="0"/>
                </a:gradFill>
                <a:latin typeface="Segoe UI Light"/>
              </a:rPr>
              <a:t>MTTD</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2917">
                      <a:schemeClr val="tx1"/>
                    </a:gs>
                    <a:gs pos="30000">
                      <a:schemeClr val="tx1"/>
                    </a:gs>
                  </a:gsLst>
                  <a:lin ang="5400000" scaled="0"/>
                </a:gradFill>
                <a:latin typeface="Segoe UI Light"/>
              </a:rPr>
              <a:t>MTTR</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2917">
                      <a:schemeClr val="tx1"/>
                    </a:gs>
                    <a:gs pos="30000">
                      <a:schemeClr val="tx1"/>
                    </a:gs>
                  </a:gsLst>
                  <a:lin ang="5400000" scaled="0"/>
                </a:gradFill>
                <a:latin typeface="Segoe UI Light"/>
              </a:rPr>
              <a:t>Availability</a:t>
            </a:r>
          </a:p>
        </p:txBody>
      </p:sp>
      <p:cxnSp>
        <p:nvCxnSpPr>
          <p:cNvPr id="48" name="Straight Connector 3"/>
          <p:cNvCxnSpPr/>
          <p:nvPr/>
        </p:nvCxnSpPr>
        <p:spPr>
          <a:xfrm>
            <a:off x="1886451" y="4001176"/>
            <a:ext cx="0" cy="1357207"/>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2"/>
          <p:cNvCxnSpPr/>
          <p:nvPr/>
        </p:nvCxnSpPr>
        <p:spPr>
          <a:xfrm>
            <a:off x="1922370" y="4001175"/>
            <a:ext cx="3105292" cy="0"/>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54" name="Oval 1 return"/>
          <p:cNvSpPr/>
          <p:nvPr/>
        </p:nvSpPr>
        <p:spPr bwMode="auto">
          <a:xfrm>
            <a:off x="6069130" y="3281263"/>
            <a:ext cx="229758" cy="229758"/>
          </a:xfrm>
          <a:prstGeom prst="ellipse">
            <a:avLst/>
          </a:prstGeom>
          <a:solidFill>
            <a:srgbClr val="25B9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2 return"/>
          <p:cNvSpPr/>
          <p:nvPr/>
        </p:nvSpPr>
        <p:spPr bwMode="auto">
          <a:xfrm>
            <a:off x="6069130" y="3282401"/>
            <a:ext cx="229758" cy="229758"/>
          </a:xfrm>
          <a:prstGeom prst="ellipse">
            <a:avLst/>
          </a:prstGeom>
          <a:solidFill>
            <a:srgbClr val="25B9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Oval 3 return"/>
          <p:cNvSpPr/>
          <p:nvPr/>
        </p:nvSpPr>
        <p:spPr bwMode="auto">
          <a:xfrm>
            <a:off x="6069129" y="3291847"/>
            <a:ext cx="229758" cy="229758"/>
          </a:xfrm>
          <a:prstGeom prst="ellipse">
            <a:avLst/>
          </a:prstGeom>
          <a:solidFill>
            <a:srgbClr val="25B9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1" name="Monitoring"/>
          <p:cNvSpPr/>
          <p:nvPr/>
        </p:nvSpPr>
        <p:spPr bwMode="auto">
          <a:xfrm>
            <a:off x="847875" y="1684819"/>
            <a:ext cx="2384532" cy="1592427"/>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r>
              <a:rPr lang="en-US" sz="1598" dirty="0" smtClean="0">
                <a:gradFill>
                  <a:gsLst>
                    <a:gs pos="0">
                      <a:srgbClr val="FFFFFF"/>
                    </a:gs>
                    <a:gs pos="100000">
                      <a:srgbClr val="FFFFFF"/>
                    </a:gs>
                  </a:gsLst>
                  <a:lin ang="5400000" scaled="0"/>
                </a:gradFill>
                <a:ea typeface="Segoe UI" pitchFamily="34" charset="0"/>
                <a:cs typeface="Segoe UI" pitchFamily="34" charset="0"/>
              </a:rPr>
              <a:t>MANAGEMENT</a:t>
            </a:r>
            <a:endParaRPr lang="en-US" sz="1598" dirty="0">
              <a:gradFill>
                <a:gsLst>
                  <a:gs pos="0">
                    <a:srgbClr val="FFFFFF"/>
                  </a:gs>
                  <a:gs pos="100000">
                    <a:srgbClr val="FFFFFF"/>
                  </a:gs>
                </a:gsLst>
                <a:lin ang="5400000" scaled="0"/>
              </a:gradFill>
              <a:ea typeface="Segoe UI" pitchFamily="34" charset="0"/>
              <a:cs typeface="Segoe UI" pitchFamily="34" charset="0"/>
            </a:endParaRPr>
          </a:p>
          <a:p>
            <a:pPr algn="ctr" defTabSz="932114">
              <a:lnSpc>
                <a:spcPct val="90000"/>
              </a:lnSpc>
            </a:pPr>
            <a:r>
              <a:rPr lang="en-US" sz="1598" dirty="0" smtClean="0">
                <a:gradFill>
                  <a:gsLst>
                    <a:gs pos="0">
                      <a:srgbClr val="FFFFFF"/>
                    </a:gs>
                    <a:gs pos="100000">
                      <a:srgbClr val="FFFFFF"/>
                    </a:gs>
                  </a:gsLst>
                  <a:lin ang="5400000" scaled="0"/>
                </a:gradFill>
                <a:ea typeface="Segoe UI" pitchFamily="34" charset="0"/>
                <a:cs typeface="Segoe UI" pitchFamily="34" charset="0"/>
              </a:rPr>
              <a:t>SERVICE</a:t>
            </a:r>
            <a:endParaRPr lang="en-US" sz="1598" dirty="0">
              <a:gradFill>
                <a:gsLst>
                  <a:gs pos="0">
                    <a:srgbClr val="FFFFFF"/>
                  </a:gs>
                  <a:gs pos="100000">
                    <a:srgbClr val="FFFFFF"/>
                  </a:gs>
                </a:gsLst>
                <a:lin ang="5400000" scaled="0"/>
              </a:gradFill>
              <a:ea typeface="Segoe UI" pitchFamily="34" charset="0"/>
              <a:cs typeface="Segoe UI" pitchFamily="34" charset="0"/>
            </a:endParaRPr>
          </a:p>
        </p:txBody>
      </p:sp>
      <p:sp>
        <p:nvSpPr>
          <p:cNvPr id="80" name="Production"/>
          <p:cNvSpPr/>
          <p:nvPr/>
        </p:nvSpPr>
        <p:spPr bwMode="auto">
          <a:xfrm>
            <a:off x="4991744" y="3227874"/>
            <a:ext cx="2384532" cy="1592427"/>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r>
              <a:rPr lang="en-US" sz="1598" dirty="0">
                <a:gradFill>
                  <a:gsLst>
                    <a:gs pos="0">
                      <a:srgbClr val="FFFFFF"/>
                    </a:gs>
                    <a:gs pos="100000">
                      <a:srgbClr val="FFFFFF"/>
                    </a:gs>
                  </a:gsLst>
                  <a:lin ang="5400000" scaled="0"/>
                </a:gradFill>
                <a:ea typeface="Segoe UI" pitchFamily="34" charset="0"/>
                <a:cs typeface="Segoe UI" pitchFamily="34" charset="0"/>
              </a:rPr>
              <a:t>PRODUCTION</a:t>
            </a:r>
          </a:p>
        </p:txBody>
      </p:sp>
      <p:sp>
        <p:nvSpPr>
          <p:cNvPr id="124" name="APP 3"/>
          <p:cNvSpPr>
            <a:spLocks noEditPoints="1"/>
          </p:cNvSpPr>
          <p:nvPr/>
        </p:nvSpPr>
        <p:spPr bwMode="auto">
          <a:xfrm>
            <a:off x="5785536" y="3825812"/>
            <a:ext cx="796943" cy="822387"/>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rgbClr val="25B9EC"/>
          </a:solidFill>
          <a:ln>
            <a:noFill/>
          </a:ln>
        </p:spPr>
        <p:txBody>
          <a:bodyPr vert="horz" wrap="square" lIns="91414" tIns="45706" rIns="91414" bIns="45706" numCol="1" anchor="t" anchorCtr="0" compatLnSpc="1">
            <a:prstTxWarp prst="textNoShape">
              <a:avLst/>
            </a:prstTxWarp>
          </a:bodyPr>
          <a:lstStyle/>
          <a:p>
            <a:pPr defTabSz="913833"/>
            <a:endParaRPr lang="en-US" sz="1700">
              <a:solidFill>
                <a:srgbClr val="000000"/>
              </a:solidFill>
            </a:endParaRPr>
          </a:p>
        </p:txBody>
      </p:sp>
      <p:pic>
        <p:nvPicPr>
          <p:cNvPr id="60" name="Alert 3" descr="Down:  Alert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5225" y="2481032"/>
            <a:ext cx="729831" cy="662349"/>
          </a:xfrm>
          <a:prstGeom prst="rect">
            <a:avLst/>
          </a:prstGeom>
        </p:spPr>
      </p:pic>
      <p:sp>
        <p:nvSpPr>
          <p:cNvPr id="6" name="Freeform 5"/>
          <p:cNvSpPr/>
          <p:nvPr/>
        </p:nvSpPr>
        <p:spPr bwMode="auto">
          <a:xfrm>
            <a:off x="5845282" y="3889266"/>
            <a:ext cx="672908" cy="688779"/>
          </a:xfrm>
          <a:custGeom>
            <a:avLst/>
            <a:gdLst>
              <a:gd name="connsiteX0" fmla="*/ 3175 w 673100"/>
              <a:gd name="connsiteY0" fmla="*/ 104775 h 688975"/>
              <a:gd name="connsiteX1" fmla="*/ 371475 w 673100"/>
              <a:gd name="connsiteY1" fmla="*/ 0 h 688975"/>
              <a:gd name="connsiteX2" fmla="*/ 673100 w 673100"/>
              <a:gd name="connsiteY2" fmla="*/ 196850 h 688975"/>
              <a:gd name="connsiteX3" fmla="*/ 660400 w 673100"/>
              <a:gd name="connsiteY3" fmla="*/ 542925 h 688975"/>
              <a:gd name="connsiteX4" fmla="*/ 244475 w 673100"/>
              <a:gd name="connsiteY4" fmla="*/ 688975 h 688975"/>
              <a:gd name="connsiteX5" fmla="*/ 0 w 673100"/>
              <a:gd name="connsiteY5" fmla="*/ 444500 h 688975"/>
              <a:gd name="connsiteX6" fmla="*/ 3175 w 673100"/>
              <a:gd name="connsiteY6" fmla="*/ 104775 h 68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3100" h="688975">
                <a:moveTo>
                  <a:pt x="3175" y="104775"/>
                </a:moveTo>
                <a:lnTo>
                  <a:pt x="371475" y="0"/>
                </a:lnTo>
                <a:lnTo>
                  <a:pt x="673100" y="196850"/>
                </a:lnTo>
                <a:lnTo>
                  <a:pt x="660400" y="542925"/>
                </a:lnTo>
                <a:lnTo>
                  <a:pt x="244475" y="688975"/>
                </a:lnTo>
                <a:lnTo>
                  <a:pt x="0" y="444500"/>
                </a:lnTo>
                <a:cubicBezTo>
                  <a:pt x="1058" y="335492"/>
                  <a:pt x="2117" y="226483"/>
                  <a:pt x="3175" y="104775"/>
                </a:cubicBezTo>
                <a:close/>
              </a:path>
            </a:pathLst>
          </a:custGeom>
          <a:solidFill>
            <a:srgbClr val="0031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3" name="Gear 1"/>
          <p:cNvGrpSpPr/>
          <p:nvPr/>
        </p:nvGrpSpPr>
        <p:grpSpPr>
          <a:xfrm>
            <a:off x="5973391" y="4009512"/>
            <a:ext cx="421236" cy="423568"/>
            <a:chOff x="642225" y="708036"/>
            <a:chExt cx="576154" cy="579343"/>
          </a:xfrm>
          <a:solidFill>
            <a:schemeClr val="tx2"/>
          </a:solidFill>
        </p:grpSpPr>
        <p:sp>
          <p:nvSpPr>
            <p:cNvPr id="64" name="Oval 87"/>
            <p:cNvSpPr>
              <a:spLocks noChangeArrowheads="1"/>
            </p:cNvSpPr>
            <p:nvPr/>
          </p:nvSpPr>
          <p:spPr bwMode="black">
            <a:xfrm>
              <a:off x="876862" y="954299"/>
              <a:ext cx="106881" cy="106853"/>
            </a:xfrm>
            <a:prstGeom prst="ellipse">
              <a:avLst/>
            </a:prstGeom>
            <a:solidFill>
              <a:srgbClr val="25B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6" rIns="91414" bIns="45706" numCol="1" anchor="t" anchorCtr="0" compatLnSpc="1">
              <a:prstTxWarp prst="textNoShape">
                <a:avLst/>
              </a:prstTxWarp>
            </a:bodyPr>
            <a:lstStyle/>
            <a:p>
              <a:pPr algn="ctr" defTabSz="914012"/>
              <a:endParaRPr lang="en-US" sz="1598">
                <a:gradFill>
                  <a:gsLst>
                    <a:gs pos="0">
                      <a:srgbClr val="FFFFFF"/>
                    </a:gs>
                    <a:gs pos="100000">
                      <a:srgbClr val="FFFFFF"/>
                    </a:gs>
                  </a:gsLst>
                  <a:lin ang="5400000" scaled="0"/>
                </a:gradFill>
              </a:endParaRPr>
            </a:p>
          </p:txBody>
        </p:sp>
        <p:sp>
          <p:nvSpPr>
            <p:cNvPr id="65" name="Freeform 86"/>
            <p:cNvSpPr>
              <a:spLocks noEditPoints="1"/>
            </p:cNvSpPr>
            <p:nvPr/>
          </p:nvSpPr>
          <p:spPr bwMode="black">
            <a:xfrm>
              <a:off x="642225" y="708036"/>
              <a:ext cx="576154" cy="579343"/>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25B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6" rIns="91414" bIns="45706" numCol="1" anchor="t" anchorCtr="0" compatLnSpc="1">
              <a:prstTxWarp prst="textNoShape">
                <a:avLst/>
              </a:prstTxWarp>
            </a:bodyPr>
            <a:lstStyle/>
            <a:p>
              <a:pPr algn="ctr" defTabSz="914012"/>
              <a:endParaRPr lang="en-US" sz="1598">
                <a:gradFill>
                  <a:gsLst>
                    <a:gs pos="0">
                      <a:srgbClr val="FFFFFF"/>
                    </a:gs>
                    <a:gs pos="100000">
                      <a:srgbClr val="FFFFFF"/>
                    </a:gs>
                  </a:gsLst>
                  <a:lin ang="5400000" scaled="0"/>
                </a:gradFill>
              </a:endParaRPr>
            </a:p>
          </p:txBody>
        </p:sp>
      </p:grpSp>
      <p:sp>
        <p:nvSpPr>
          <p:cNvPr id="66" name="new software"/>
          <p:cNvSpPr>
            <a:spLocks noEditPoints="1"/>
          </p:cNvSpPr>
          <p:nvPr/>
        </p:nvSpPr>
        <p:spPr bwMode="auto">
          <a:xfrm>
            <a:off x="5932358" y="3972445"/>
            <a:ext cx="503510" cy="519587"/>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accent1"/>
          </a:solidFill>
          <a:ln>
            <a:noFill/>
          </a:ln>
        </p:spPr>
        <p:txBody>
          <a:bodyPr vert="horz" wrap="square" lIns="91414" tIns="45706" rIns="91414" bIns="45706" numCol="1" anchor="t" anchorCtr="0" compatLnSpc="1">
            <a:prstTxWarp prst="textNoShape">
              <a:avLst/>
            </a:prstTxWarp>
          </a:bodyPr>
          <a:lstStyle/>
          <a:p>
            <a:pPr defTabSz="913833"/>
            <a:endParaRPr lang="en-US" sz="1700">
              <a:solidFill>
                <a:srgbClr val="000000"/>
              </a:solidFill>
            </a:endParaRPr>
          </a:p>
        </p:txBody>
      </p:sp>
      <p:pic>
        <p:nvPicPr>
          <p:cNvPr id="67" name="Alert 3" descr="Down:  Alert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5225" y="2481032"/>
            <a:ext cx="729831" cy="662349"/>
          </a:xfrm>
          <a:prstGeom prst="rect">
            <a:avLst/>
          </a:prstGeom>
        </p:spPr>
      </p:pic>
      <p:grpSp>
        <p:nvGrpSpPr>
          <p:cNvPr id="32" name="Gear 1"/>
          <p:cNvGrpSpPr/>
          <p:nvPr/>
        </p:nvGrpSpPr>
        <p:grpSpPr>
          <a:xfrm>
            <a:off x="5973391" y="4009512"/>
            <a:ext cx="421236" cy="423568"/>
            <a:chOff x="642225" y="708036"/>
            <a:chExt cx="576154" cy="579343"/>
          </a:xfrm>
          <a:solidFill>
            <a:schemeClr val="tx2"/>
          </a:solidFill>
        </p:grpSpPr>
        <p:sp>
          <p:nvSpPr>
            <p:cNvPr id="33" name="Oval 87"/>
            <p:cNvSpPr>
              <a:spLocks noChangeArrowheads="1"/>
            </p:cNvSpPr>
            <p:nvPr/>
          </p:nvSpPr>
          <p:spPr bwMode="black">
            <a:xfrm>
              <a:off x="876862" y="954299"/>
              <a:ext cx="106881" cy="106853"/>
            </a:xfrm>
            <a:prstGeom prst="ellipse">
              <a:avLst/>
            </a:prstGeom>
            <a:solidFill>
              <a:srgbClr val="25B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6" rIns="91414" bIns="45706" numCol="1" anchor="t" anchorCtr="0" compatLnSpc="1">
              <a:prstTxWarp prst="textNoShape">
                <a:avLst/>
              </a:prstTxWarp>
            </a:bodyPr>
            <a:lstStyle/>
            <a:p>
              <a:pPr algn="ctr" defTabSz="914012"/>
              <a:endParaRPr lang="en-US" sz="1598">
                <a:gradFill>
                  <a:gsLst>
                    <a:gs pos="0">
                      <a:srgbClr val="FFFFFF"/>
                    </a:gs>
                    <a:gs pos="100000">
                      <a:srgbClr val="FFFFFF"/>
                    </a:gs>
                  </a:gsLst>
                  <a:lin ang="5400000" scaled="0"/>
                </a:gradFill>
              </a:endParaRPr>
            </a:p>
          </p:txBody>
        </p:sp>
        <p:sp>
          <p:nvSpPr>
            <p:cNvPr id="34" name="Freeform 86"/>
            <p:cNvSpPr>
              <a:spLocks noEditPoints="1"/>
            </p:cNvSpPr>
            <p:nvPr/>
          </p:nvSpPr>
          <p:spPr bwMode="black">
            <a:xfrm>
              <a:off x="642225" y="708036"/>
              <a:ext cx="576154" cy="579343"/>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25B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6" rIns="91414" bIns="45706" numCol="1" anchor="t" anchorCtr="0" compatLnSpc="1">
              <a:prstTxWarp prst="textNoShape">
                <a:avLst/>
              </a:prstTxWarp>
            </a:bodyPr>
            <a:lstStyle/>
            <a:p>
              <a:pPr algn="ctr" defTabSz="914012"/>
              <a:endParaRPr lang="en-US" sz="1598">
                <a:gradFill>
                  <a:gsLst>
                    <a:gs pos="0">
                      <a:srgbClr val="FFFFFF"/>
                    </a:gs>
                    <a:gs pos="100000">
                      <a:srgbClr val="FFFFFF"/>
                    </a:gs>
                  </a:gsLst>
                  <a:lin ang="5400000" scaled="0"/>
                </a:gradFill>
              </a:endParaRPr>
            </a:p>
          </p:txBody>
        </p:sp>
      </p:grpSp>
      <p:grpSp>
        <p:nvGrpSpPr>
          <p:cNvPr id="35" name="Group 34"/>
          <p:cNvGrpSpPr/>
          <p:nvPr/>
        </p:nvGrpSpPr>
        <p:grpSpPr>
          <a:xfrm>
            <a:off x="6443710" y="4259304"/>
            <a:ext cx="318779" cy="318779"/>
            <a:chOff x="9746629" y="4274151"/>
            <a:chExt cx="459982" cy="459982"/>
          </a:xfrm>
        </p:grpSpPr>
        <p:sp>
          <p:nvSpPr>
            <p:cNvPr id="36" name="Oval 35"/>
            <p:cNvSpPr/>
            <p:nvPr/>
          </p:nvSpPr>
          <p:spPr bwMode="auto">
            <a:xfrm>
              <a:off x="9746629" y="4274151"/>
              <a:ext cx="459982" cy="459982"/>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Freeform 26"/>
            <p:cNvSpPr>
              <a:spLocks/>
            </p:cNvSpPr>
            <p:nvPr/>
          </p:nvSpPr>
          <p:spPr bwMode="auto">
            <a:xfrm>
              <a:off x="9826070" y="4370877"/>
              <a:ext cx="301100" cy="266531"/>
            </a:xfrm>
            <a:custGeom>
              <a:avLst/>
              <a:gdLst>
                <a:gd name="T0" fmla="*/ 1202 w 1202"/>
                <a:gd name="T1" fmla="*/ 175 h 1064"/>
                <a:gd name="T2" fmla="*/ 975 w 1202"/>
                <a:gd name="T3" fmla="*/ 0 h 1064"/>
                <a:gd name="T4" fmla="*/ 458 w 1202"/>
                <a:gd name="T5" fmla="*/ 676 h 1064"/>
                <a:gd name="T6" fmla="*/ 163 w 1202"/>
                <a:gd name="T7" fmla="*/ 449 h 1064"/>
                <a:gd name="T8" fmla="*/ 0 w 1202"/>
                <a:gd name="T9" fmla="*/ 662 h 1064"/>
                <a:gd name="T10" fmla="*/ 522 w 1202"/>
                <a:gd name="T11" fmla="*/ 1064 h 1064"/>
                <a:gd name="T12" fmla="*/ 685 w 1202"/>
                <a:gd name="T13" fmla="*/ 851 h 1064"/>
                <a:gd name="T14" fmla="*/ 685 w 1202"/>
                <a:gd name="T15" fmla="*/ 851 h 1064"/>
                <a:gd name="T16" fmla="*/ 1202 w 1202"/>
                <a:gd name="T17" fmla="*/ 17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2" h="1064">
                  <a:moveTo>
                    <a:pt x="1202" y="175"/>
                  </a:moveTo>
                  <a:lnTo>
                    <a:pt x="975" y="0"/>
                  </a:lnTo>
                  <a:lnTo>
                    <a:pt x="458" y="676"/>
                  </a:lnTo>
                  <a:lnTo>
                    <a:pt x="163" y="449"/>
                  </a:lnTo>
                  <a:lnTo>
                    <a:pt x="0" y="662"/>
                  </a:lnTo>
                  <a:lnTo>
                    <a:pt x="522" y="1064"/>
                  </a:lnTo>
                  <a:lnTo>
                    <a:pt x="685" y="851"/>
                  </a:lnTo>
                  <a:lnTo>
                    <a:pt x="685" y="851"/>
                  </a:lnTo>
                  <a:lnTo>
                    <a:pt x="1202" y="175"/>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009"/>
              <a:endParaRPr lang="en-US" sz="1700">
                <a:solidFill>
                  <a:srgbClr val="000000"/>
                </a:solidFill>
              </a:endParaRPr>
            </a:p>
          </p:txBody>
        </p:sp>
      </p:grpSp>
      <p:grpSp>
        <p:nvGrpSpPr>
          <p:cNvPr id="43" name="Group 42"/>
          <p:cNvGrpSpPr/>
          <p:nvPr/>
        </p:nvGrpSpPr>
        <p:grpSpPr>
          <a:xfrm>
            <a:off x="852470" y="5358383"/>
            <a:ext cx="1827691" cy="1054217"/>
            <a:chOff x="940119" y="5293964"/>
            <a:chExt cx="1940093" cy="1119051"/>
          </a:xfrm>
        </p:grpSpPr>
        <p:sp>
          <p:nvSpPr>
            <p:cNvPr id="45" name="Rectangle 154"/>
            <p:cNvSpPr>
              <a:spLocks noChangeArrowheads="1"/>
            </p:cNvSpPr>
            <p:nvPr/>
          </p:nvSpPr>
          <p:spPr bwMode="auto">
            <a:xfrm>
              <a:off x="1171231" y="5293964"/>
              <a:ext cx="1505245" cy="1027824"/>
            </a:xfrm>
            <a:prstGeom prst="rect">
              <a:avLst/>
            </a:prstGeom>
            <a:solidFill>
              <a:schemeClr val="bg2">
                <a:lumMod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46" name="Rectangle 156"/>
            <p:cNvSpPr>
              <a:spLocks noChangeArrowheads="1"/>
            </p:cNvSpPr>
            <p:nvPr/>
          </p:nvSpPr>
          <p:spPr bwMode="auto">
            <a:xfrm>
              <a:off x="1224447" y="5359343"/>
              <a:ext cx="1398813" cy="897066"/>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47" name="Freeform 158"/>
            <p:cNvSpPr>
              <a:spLocks/>
            </p:cNvSpPr>
            <p:nvPr/>
          </p:nvSpPr>
          <p:spPr bwMode="auto">
            <a:xfrm>
              <a:off x="940119" y="6336991"/>
              <a:ext cx="1940093" cy="76024"/>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chemeClr val="bg2">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grpSp>
      <p:pic>
        <p:nvPicPr>
          <p:cNvPr id="49" name="Picture 48"/>
          <p:cNvPicPr>
            <a:picLocks noChangeAspect="1"/>
          </p:cNvPicPr>
          <p:nvPr/>
        </p:nvPicPr>
        <p:blipFill rotWithShape="1">
          <a:blip r:embed="rId4"/>
          <a:srcRect r="31790"/>
          <a:stretch/>
        </p:blipFill>
        <p:spPr>
          <a:xfrm>
            <a:off x="2641449" y="4815840"/>
            <a:ext cx="606773" cy="1754296"/>
          </a:xfrm>
          <a:prstGeom prst="rect">
            <a:avLst/>
          </a:prstGeom>
        </p:spPr>
      </p:pic>
      <p:pic>
        <p:nvPicPr>
          <p:cNvPr id="51" name="Picture 50"/>
          <p:cNvPicPr>
            <a:picLocks noChangeAspect="1"/>
          </p:cNvPicPr>
          <p:nvPr/>
        </p:nvPicPr>
        <p:blipFill rotWithShape="1">
          <a:blip r:embed="rId5"/>
          <a:srcRect l="40545"/>
          <a:stretch/>
        </p:blipFill>
        <p:spPr>
          <a:xfrm>
            <a:off x="245199" y="4562856"/>
            <a:ext cx="692978" cy="2090768"/>
          </a:xfrm>
          <a:prstGeom prst="rect">
            <a:avLst/>
          </a:prstGeom>
        </p:spPr>
      </p:pic>
    </p:spTree>
    <p:extLst>
      <p:ext uri="{BB962C8B-B14F-4D97-AF65-F5344CB8AC3E}">
        <p14:creationId xmlns:p14="http://schemas.microsoft.com/office/powerpoint/2010/main" val="34513820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1000"/>
                                        <p:tgtEl>
                                          <p:spTgt spid="48"/>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left)">
                                      <p:cBhvr>
                                        <p:cTn id="11" dur="1000"/>
                                        <p:tgtEl>
                                          <p:spTgt spid="50"/>
                                        </p:tgtEl>
                                      </p:cBhvr>
                                    </p:animEffect>
                                  </p:childTnLst>
                                </p:cTn>
                              </p:par>
                            </p:childTnLst>
                          </p:cTn>
                        </p:par>
                        <p:par>
                          <p:cTn id="12" fill="hold">
                            <p:stCondLst>
                              <p:cond delay="2000"/>
                            </p:stCondLst>
                            <p:childTnLst>
                              <p:par>
                                <p:cTn id="13" presetID="10" presetClass="entr" presetSubtype="0" fill="hold" grpId="0" nodeType="afterEffect">
                                  <p:stCondLst>
                                    <p:cond delay="5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650"/>
                                        <p:tgtEl>
                                          <p:spTgt spid="6"/>
                                        </p:tgtEl>
                                      </p:cBhvr>
                                    </p:animEffect>
                                  </p:childTnLst>
                                </p:cTn>
                              </p:par>
                            </p:childTnLst>
                          </p:cTn>
                        </p:par>
                        <p:par>
                          <p:cTn id="16" fill="hold">
                            <p:stCondLst>
                              <p:cond delay="3150"/>
                            </p:stCondLst>
                            <p:childTnLst>
                              <p:par>
                                <p:cTn id="17" presetID="10" presetClass="entr" presetSubtype="0" fill="hold" nodeType="after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650"/>
                                        <p:tgtEl>
                                          <p:spTgt spid="63"/>
                                        </p:tgtEl>
                                      </p:cBhvr>
                                    </p:animEffect>
                                  </p:childTnLst>
                                </p:cTn>
                              </p:par>
                              <p:par>
                                <p:cTn id="20" presetID="8" presetClass="emph" presetSubtype="0" fill="hold" nodeType="withEffect">
                                  <p:stCondLst>
                                    <p:cond delay="500"/>
                                  </p:stCondLst>
                                  <p:childTnLst>
                                    <p:animRot by="21600000">
                                      <p:cBhvr>
                                        <p:cTn id="21" dur="3500" fill="hold"/>
                                        <p:tgtEl>
                                          <p:spTgt spid="63"/>
                                        </p:tgtEl>
                                        <p:attrNameLst>
                                          <p:attrName>r</p:attrName>
                                        </p:attrNameLst>
                                      </p:cBhvr>
                                    </p:animRot>
                                  </p:childTnLst>
                                </p:cTn>
                              </p:par>
                            </p:childTnLst>
                          </p:cTn>
                        </p:par>
                        <p:par>
                          <p:cTn id="22" fill="hold">
                            <p:stCondLst>
                              <p:cond delay="7150"/>
                            </p:stCondLst>
                            <p:childTnLst>
                              <p:par>
                                <p:cTn id="23" presetID="10" presetClass="exit" presetSubtype="0" fill="hold" nodeType="afterEffect">
                                  <p:stCondLst>
                                    <p:cond delay="0"/>
                                  </p:stCondLst>
                                  <p:childTnLst>
                                    <p:animEffect transition="out" filter="fade">
                                      <p:cBhvr>
                                        <p:cTn id="24" dur="650"/>
                                        <p:tgtEl>
                                          <p:spTgt spid="63"/>
                                        </p:tgtEl>
                                      </p:cBhvr>
                                    </p:animEffect>
                                    <p:set>
                                      <p:cBhvr>
                                        <p:cTn id="25" dur="1" fill="hold">
                                          <p:stCondLst>
                                            <p:cond delay="649"/>
                                          </p:stCondLst>
                                        </p:cTn>
                                        <p:tgtEl>
                                          <p:spTgt spid="63"/>
                                        </p:tgtEl>
                                        <p:attrNameLst>
                                          <p:attrName>style.visibility</p:attrName>
                                        </p:attrNameLst>
                                      </p:cBhvr>
                                      <p:to>
                                        <p:strVal val="hidden"/>
                                      </p:to>
                                    </p:set>
                                  </p:childTnLst>
                                </p:cTn>
                              </p:par>
                            </p:childTnLst>
                          </p:cTn>
                        </p:par>
                        <p:par>
                          <p:cTn id="26" fill="hold">
                            <p:stCondLst>
                              <p:cond delay="7800"/>
                            </p:stCondLst>
                            <p:childTnLst>
                              <p:par>
                                <p:cTn id="27" presetID="10" presetClass="entr" presetSubtype="0" fill="hold" grpId="0" nodeType="afterEffect">
                                  <p:stCondLst>
                                    <p:cond delay="0"/>
                                  </p:stCondLst>
                                  <p:childTnLst>
                                    <p:set>
                                      <p:cBhvr>
                                        <p:cTn id="28" dur="1" fill="hold">
                                          <p:stCondLst>
                                            <p:cond delay="0"/>
                                          </p:stCondLst>
                                        </p:cTn>
                                        <p:tgtEl>
                                          <p:spTgt spid="66"/>
                                        </p:tgtEl>
                                        <p:attrNameLst>
                                          <p:attrName>style.visibility</p:attrName>
                                        </p:attrNameLst>
                                      </p:cBhvr>
                                      <p:to>
                                        <p:strVal val="visible"/>
                                      </p:to>
                                    </p:set>
                                    <p:animEffect transition="in" filter="fade">
                                      <p:cBhvr>
                                        <p:cTn id="29" dur="650"/>
                                        <p:tgtEl>
                                          <p:spTgt spid="6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wipe(down)">
                                      <p:cBhvr>
                                        <p:cTn id="34" dur="600"/>
                                        <p:tgtEl>
                                          <p:spTgt spid="62"/>
                                        </p:tgtEl>
                                      </p:cBhvr>
                                    </p:animEffect>
                                  </p:childTnLst>
                                </p:cTn>
                              </p:par>
                            </p:childTnLst>
                          </p:cTn>
                        </p:par>
                        <p:par>
                          <p:cTn id="35" fill="hold">
                            <p:stCondLst>
                              <p:cond delay="600"/>
                            </p:stCondLst>
                            <p:childTnLst>
                              <p:par>
                                <p:cTn id="36" presetID="22" presetClass="entr" presetSubtype="2" fill="hold" nodeType="afterEffect">
                                  <p:stCondLst>
                                    <p:cond delay="0"/>
                                  </p:stCondLst>
                                  <p:childTnLst>
                                    <p:set>
                                      <p:cBhvr>
                                        <p:cTn id="37" dur="1" fill="hold">
                                          <p:stCondLst>
                                            <p:cond delay="0"/>
                                          </p:stCondLst>
                                        </p:cTn>
                                        <p:tgtEl>
                                          <p:spTgt spid="61"/>
                                        </p:tgtEl>
                                        <p:attrNameLst>
                                          <p:attrName>style.visibility</p:attrName>
                                        </p:attrNameLst>
                                      </p:cBhvr>
                                      <p:to>
                                        <p:strVal val="visible"/>
                                      </p:to>
                                    </p:set>
                                    <p:animEffect transition="in" filter="wipe(right)">
                                      <p:cBhvr>
                                        <p:cTn id="38" dur="1000"/>
                                        <p:tgtEl>
                                          <p:spTgt spid="61"/>
                                        </p:tgtEl>
                                      </p:cBhvr>
                                    </p:animEffect>
                                  </p:childTnLst>
                                </p:cTn>
                              </p:par>
                            </p:childTnLst>
                          </p:cTn>
                        </p:par>
                        <p:par>
                          <p:cTn id="39" fill="hold">
                            <p:stCondLst>
                              <p:cond delay="1600"/>
                            </p:stCondLst>
                            <p:childTnLst>
                              <p:par>
                                <p:cTn id="40" presetID="42" presetClass="path" presetSubtype="0" accel="50000" decel="50000" fill="hold" grpId="0" nodeType="afterEffect">
                                  <p:stCondLst>
                                    <p:cond delay="0"/>
                                  </p:stCondLst>
                                  <p:childTnLst>
                                    <p:animMotion origin="layout" path="M -1.72836E-6 -4.35315E-6 L 2.40745E-6 -0.12778 " pathEditMode="relative" rAng="0" ptsTypes="AA">
                                      <p:cBhvr>
                                        <p:cTn id="41" dur="1000" fill="hold"/>
                                        <p:tgtEl>
                                          <p:spTgt spid="54"/>
                                        </p:tgtEl>
                                        <p:attrNameLst>
                                          <p:attrName>ppt_x</p:attrName>
                                          <p:attrName>ppt_y</p:attrName>
                                        </p:attrNameLst>
                                      </p:cBhvr>
                                      <p:rCtr x="-77" y="-6537"/>
                                    </p:animMotion>
                                  </p:childTnLst>
                                </p:cTn>
                              </p:par>
                              <p:par>
                                <p:cTn id="42" presetID="42" presetClass="path" presetSubtype="0" accel="50000" decel="50000" fill="hold" grpId="0" nodeType="withEffect">
                                  <p:stCondLst>
                                    <p:cond delay="500"/>
                                  </p:stCondLst>
                                  <p:childTnLst>
                                    <p:animMotion origin="layout" path="M -1.72836E-6 -1.31639E-6 L -1.72836E-6 -0.12778 " pathEditMode="relative" rAng="0" ptsTypes="AA">
                                      <p:cBhvr>
                                        <p:cTn id="43" dur="1000" fill="hold"/>
                                        <p:tgtEl>
                                          <p:spTgt spid="56"/>
                                        </p:tgtEl>
                                        <p:attrNameLst>
                                          <p:attrName>ppt_x</p:attrName>
                                          <p:attrName>ppt_y</p:attrName>
                                        </p:attrNameLst>
                                      </p:cBhvr>
                                      <p:rCtr x="0" y="-6400"/>
                                    </p:animMotion>
                                  </p:childTnLst>
                                </p:cTn>
                              </p:par>
                              <p:par>
                                <p:cTn id="44" presetID="42" presetClass="path" presetSubtype="0" accel="50000" decel="50000" fill="hold" grpId="0" nodeType="withEffect">
                                  <p:stCondLst>
                                    <p:cond delay="1000"/>
                                  </p:stCondLst>
                                  <p:childTnLst>
                                    <p:animMotion origin="layout" path="M -1.72836E-6 -3.09578E-6 L -1.72836E-6 -0.12778 " pathEditMode="relative" rAng="0" ptsTypes="AA">
                                      <p:cBhvr>
                                        <p:cTn id="45" dur="1000" fill="hold"/>
                                        <p:tgtEl>
                                          <p:spTgt spid="58"/>
                                        </p:tgtEl>
                                        <p:attrNameLst>
                                          <p:attrName>ppt_x</p:attrName>
                                          <p:attrName>ppt_y</p:attrName>
                                        </p:attrNameLst>
                                      </p:cBhvr>
                                      <p:rCtr x="0" y="-6400"/>
                                    </p:animMotion>
                                  </p:childTnLst>
                                </p:cTn>
                              </p:par>
                              <p:par>
                                <p:cTn id="46" presetID="42" presetClass="path" presetSubtype="0" accel="50000" decel="50000" fill="hold" grpId="1" nodeType="withEffect">
                                  <p:stCondLst>
                                    <p:cond delay="1000"/>
                                  </p:stCondLst>
                                  <p:childTnLst>
                                    <p:animMotion origin="layout" path="M -1.72836E-6 -0.12778 L -0.24815 -0.13095 " pathEditMode="relative" rAng="0" ptsTypes="AA">
                                      <p:cBhvr>
                                        <p:cTn id="47" dur="2000" fill="hold"/>
                                        <p:tgtEl>
                                          <p:spTgt spid="54"/>
                                        </p:tgtEl>
                                        <p:attrNameLst>
                                          <p:attrName>ppt_x</p:attrName>
                                          <p:attrName>ppt_y</p:attrName>
                                        </p:attrNameLst>
                                      </p:cBhvr>
                                      <p:rCtr x="-12548" y="-91"/>
                                    </p:animMotion>
                                  </p:childTnLst>
                                </p:cTn>
                              </p:par>
                              <p:par>
                                <p:cTn id="48" presetID="42" presetClass="path" presetSubtype="0" accel="50000" decel="50000" fill="hold" grpId="1" nodeType="withEffect">
                                  <p:stCondLst>
                                    <p:cond delay="1500"/>
                                  </p:stCondLst>
                                  <p:childTnLst>
                                    <p:animMotion origin="layout" path="M -1.72836E-6 -0.12778 L -0.24815 -0.13096 " pathEditMode="relative" rAng="0" ptsTypes="AA">
                                      <p:cBhvr>
                                        <p:cTn id="49" dur="2000" fill="hold"/>
                                        <p:tgtEl>
                                          <p:spTgt spid="56"/>
                                        </p:tgtEl>
                                        <p:attrNameLst>
                                          <p:attrName>ppt_x</p:attrName>
                                          <p:attrName>ppt_y</p:attrName>
                                        </p:attrNameLst>
                                      </p:cBhvr>
                                      <p:rCtr x="-12407" y="-159"/>
                                    </p:animMotion>
                                  </p:childTnLst>
                                </p:cTn>
                              </p:par>
                              <p:par>
                                <p:cTn id="50" presetID="42" presetClass="path" presetSubtype="0" accel="50000" decel="50000" fill="hold" grpId="1" nodeType="withEffect">
                                  <p:stCondLst>
                                    <p:cond delay="2000"/>
                                  </p:stCondLst>
                                  <p:childTnLst>
                                    <p:animMotion origin="layout" path="M -1.72836E-6 -0.12778 L -0.24815 -0.13095 " pathEditMode="relative" rAng="0" ptsTypes="AA">
                                      <p:cBhvr>
                                        <p:cTn id="51" dur="2000" fill="hold"/>
                                        <p:tgtEl>
                                          <p:spTgt spid="58"/>
                                        </p:tgtEl>
                                        <p:attrNameLst>
                                          <p:attrName>ppt_x</p:attrName>
                                          <p:attrName>ppt_y</p:attrName>
                                        </p:attrNameLst>
                                      </p:cBhvr>
                                      <p:rCtr x="-12407" y="-159"/>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0"/>
                                        </p:tgtEl>
                                        <p:attrNameLst>
                                          <p:attrName>style.visibility</p:attrName>
                                        </p:attrNameLst>
                                      </p:cBhvr>
                                      <p:to>
                                        <p:strVal val="visible"/>
                                      </p:to>
                                    </p:set>
                                    <p:animEffect transition="in" filter="fade">
                                      <p:cBhvr>
                                        <p:cTn id="56" dur="650"/>
                                        <p:tgtEl>
                                          <p:spTgt spid="60"/>
                                        </p:tgtEl>
                                      </p:cBhvr>
                                    </p:animEffect>
                                  </p:childTnLst>
                                </p:cTn>
                              </p:par>
                            </p:childTnLst>
                          </p:cTn>
                        </p:par>
                        <p:par>
                          <p:cTn id="57" fill="hold">
                            <p:stCondLst>
                              <p:cond delay="650"/>
                            </p:stCondLst>
                            <p:childTnLst>
                              <p:par>
                                <p:cTn id="58" presetID="1" presetClass="entr" presetSubtype="0" fill="hold" nodeType="afterEffect">
                                  <p:stCondLst>
                                    <p:cond delay="0"/>
                                  </p:stCondLst>
                                  <p:childTnLst>
                                    <p:set>
                                      <p:cBhvr>
                                        <p:cTn id="59" dur="1" fill="hold">
                                          <p:stCondLst>
                                            <p:cond delay="0"/>
                                          </p:stCondLst>
                                        </p:cTn>
                                        <p:tgtEl>
                                          <p:spTgt spid="67"/>
                                        </p:tgtEl>
                                        <p:attrNameLst>
                                          <p:attrName>style.visibility</p:attrName>
                                        </p:attrNameLst>
                                      </p:cBhvr>
                                      <p:to>
                                        <p:strVal val="visible"/>
                                      </p:to>
                                    </p:set>
                                  </p:childTnLst>
                                </p:cTn>
                              </p:par>
                            </p:childTnLst>
                          </p:cTn>
                        </p:par>
                        <p:par>
                          <p:cTn id="60" fill="hold">
                            <p:stCondLst>
                              <p:cond delay="650"/>
                            </p:stCondLst>
                            <p:childTnLst>
                              <p:par>
                                <p:cTn id="61" presetID="10" presetClass="exit" presetSubtype="0" fill="hold" nodeType="afterEffect">
                                  <p:stCondLst>
                                    <p:cond delay="0"/>
                                  </p:stCondLst>
                                  <p:childTnLst>
                                    <p:animEffect transition="out" filter="fade">
                                      <p:cBhvr>
                                        <p:cTn id="62" dur="500"/>
                                        <p:tgtEl>
                                          <p:spTgt spid="67"/>
                                        </p:tgtEl>
                                      </p:cBhvr>
                                    </p:animEffect>
                                    <p:set>
                                      <p:cBhvr>
                                        <p:cTn id="63" dur="1" fill="hold">
                                          <p:stCondLst>
                                            <p:cond delay="499"/>
                                          </p:stCondLst>
                                        </p:cTn>
                                        <p:tgtEl>
                                          <p:spTgt spid="67"/>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childTnLst>
                          </p:cTn>
                        </p:par>
                        <p:par>
                          <p:cTn id="67" fill="hold">
                            <p:stCondLst>
                              <p:cond delay="1150"/>
                            </p:stCondLst>
                            <p:childTnLst>
                              <p:par>
                                <p:cTn id="68" presetID="10" presetClass="entr" presetSubtype="0" fill="hold"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650"/>
                                        <p:tgtEl>
                                          <p:spTgt spid="32"/>
                                        </p:tgtEl>
                                      </p:cBhvr>
                                    </p:animEffect>
                                  </p:childTnLst>
                                </p:cTn>
                              </p:par>
                              <p:par>
                                <p:cTn id="71" presetID="8" presetClass="emph" presetSubtype="0" fill="hold" nodeType="withEffect">
                                  <p:stCondLst>
                                    <p:cond delay="500"/>
                                  </p:stCondLst>
                                  <p:childTnLst>
                                    <p:animRot by="21600000">
                                      <p:cBhvr>
                                        <p:cTn id="72" dur="3500" fill="hold"/>
                                        <p:tgtEl>
                                          <p:spTgt spid="32"/>
                                        </p:tgtEl>
                                        <p:attrNameLst>
                                          <p:attrName>r</p:attrName>
                                        </p:attrNameLst>
                                      </p:cBhvr>
                                    </p:animRot>
                                  </p:childTnLst>
                                </p:cTn>
                              </p:par>
                              <p:par>
                                <p:cTn id="73" presetID="10" presetClass="entr" presetSubtype="0" fill="hold" nodeType="withEffect">
                                  <p:stCondLst>
                                    <p:cond delay="4000"/>
                                  </p:stCondLst>
                                  <p:childTnLst>
                                    <p:set>
                                      <p:cBhvr>
                                        <p:cTn id="74" dur="1" fill="hold">
                                          <p:stCondLst>
                                            <p:cond delay="0"/>
                                          </p:stCondLst>
                                        </p:cTn>
                                        <p:tgtEl>
                                          <p:spTgt spid="35"/>
                                        </p:tgtEl>
                                        <p:attrNameLst>
                                          <p:attrName>style.visibility</p:attrName>
                                        </p:attrNameLst>
                                      </p:cBhvr>
                                      <p:to>
                                        <p:strVal val="visible"/>
                                      </p:to>
                                    </p:set>
                                    <p:animEffect transition="in" filter="fade">
                                      <p:cBhvr>
                                        <p:cTn id="7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4" grpId="1" animBg="1"/>
      <p:bldP spid="56" grpId="0" animBg="1"/>
      <p:bldP spid="56" grpId="1" animBg="1"/>
      <p:bldP spid="58" grpId="0" animBg="1"/>
      <p:bldP spid="58" grpId="1" animBg="1"/>
      <p:bldP spid="6" grpId="0" animBg="1"/>
      <p:bldP spid="66" grpId="0" animBg="1"/>
      <p:bldP spid="66"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p:cNvGrpSpPr/>
          <p:nvPr/>
        </p:nvGrpSpPr>
        <p:grpSpPr>
          <a:xfrm>
            <a:off x="852470" y="5358383"/>
            <a:ext cx="1827691" cy="1054217"/>
            <a:chOff x="940119" y="5293964"/>
            <a:chExt cx="1940093" cy="1119051"/>
          </a:xfrm>
        </p:grpSpPr>
        <p:sp>
          <p:nvSpPr>
            <p:cNvPr id="95" name="Rectangle 154"/>
            <p:cNvSpPr>
              <a:spLocks noChangeArrowheads="1"/>
            </p:cNvSpPr>
            <p:nvPr/>
          </p:nvSpPr>
          <p:spPr bwMode="auto">
            <a:xfrm>
              <a:off x="1171231" y="5293964"/>
              <a:ext cx="1505245" cy="1027824"/>
            </a:xfrm>
            <a:prstGeom prst="rect">
              <a:avLst/>
            </a:prstGeom>
            <a:solidFill>
              <a:schemeClr val="bg2">
                <a:lumMod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96" name="Rectangle 156"/>
            <p:cNvSpPr>
              <a:spLocks noChangeArrowheads="1"/>
            </p:cNvSpPr>
            <p:nvPr/>
          </p:nvSpPr>
          <p:spPr bwMode="auto">
            <a:xfrm>
              <a:off x="1224447" y="5359343"/>
              <a:ext cx="1398813" cy="897066"/>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97" name="Freeform 158"/>
            <p:cNvSpPr>
              <a:spLocks/>
            </p:cNvSpPr>
            <p:nvPr/>
          </p:nvSpPr>
          <p:spPr bwMode="auto">
            <a:xfrm>
              <a:off x="940119" y="6336991"/>
              <a:ext cx="1940093" cy="76024"/>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chemeClr val="bg2">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grpSp>
      <p:pic>
        <p:nvPicPr>
          <p:cNvPr id="100" name="Picture 99"/>
          <p:cNvPicPr>
            <a:picLocks noChangeAspect="1"/>
          </p:cNvPicPr>
          <p:nvPr/>
        </p:nvPicPr>
        <p:blipFill rotWithShape="1">
          <a:blip r:embed="rId3"/>
          <a:srcRect r="31790"/>
          <a:stretch/>
        </p:blipFill>
        <p:spPr>
          <a:xfrm>
            <a:off x="2641449" y="4815840"/>
            <a:ext cx="606773" cy="1754296"/>
          </a:xfrm>
          <a:prstGeom prst="rect">
            <a:avLst/>
          </a:prstGeom>
        </p:spPr>
      </p:pic>
      <p:pic>
        <p:nvPicPr>
          <p:cNvPr id="101" name="Picture 100"/>
          <p:cNvPicPr>
            <a:picLocks noChangeAspect="1"/>
          </p:cNvPicPr>
          <p:nvPr/>
        </p:nvPicPr>
        <p:blipFill rotWithShape="1">
          <a:blip r:embed="rId4"/>
          <a:srcRect l="40545"/>
          <a:stretch/>
        </p:blipFill>
        <p:spPr>
          <a:xfrm>
            <a:off x="245199" y="4562856"/>
            <a:ext cx="692978" cy="2090768"/>
          </a:xfrm>
          <a:prstGeom prst="rect">
            <a:avLst/>
          </a:prstGeom>
        </p:spPr>
      </p:pic>
      <p:cxnSp>
        <p:nvCxnSpPr>
          <p:cNvPr id="223" name="Straight Connector"/>
          <p:cNvCxnSpPr>
            <a:stCxn id="191" idx="2"/>
            <a:endCxn id="214" idx="0"/>
          </p:cNvCxnSpPr>
          <p:nvPr/>
        </p:nvCxnSpPr>
        <p:spPr>
          <a:xfrm>
            <a:off x="3787190" y="3997799"/>
            <a:ext cx="1154289" cy="1049191"/>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214" idx="0"/>
            <a:endCxn id="92" idx="2"/>
          </p:cNvCxnSpPr>
          <p:nvPr/>
        </p:nvCxnSpPr>
        <p:spPr>
          <a:xfrm flipH="1" flipV="1">
            <a:off x="3787190" y="2967178"/>
            <a:ext cx="1154289" cy="2079813"/>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214" idx="0"/>
            <a:endCxn id="179" idx="2"/>
          </p:cNvCxnSpPr>
          <p:nvPr/>
        </p:nvCxnSpPr>
        <p:spPr>
          <a:xfrm flipH="1" flipV="1">
            <a:off x="4920733" y="2967178"/>
            <a:ext cx="20745" cy="2079813"/>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14" idx="0"/>
            <a:endCxn id="209" idx="2"/>
          </p:cNvCxnSpPr>
          <p:nvPr/>
        </p:nvCxnSpPr>
        <p:spPr>
          <a:xfrm flipV="1">
            <a:off x="4941478" y="2967178"/>
            <a:ext cx="1112800" cy="2079813"/>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214" idx="0"/>
            <a:endCxn id="197" idx="2"/>
          </p:cNvCxnSpPr>
          <p:nvPr/>
        </p:nvCxnSpPr>
        <p:spPr>
          <a:xfrm flipV="1">
            <a:off x="4941478" y="3997799"/>
            <a:ext cx="1112800" cy="1049191"/>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ZA" dirty="0" smtClean="0">
                <a:gradFill>
                  <a:gsLst>
                    <a:gs pos="2917">
                      <a:schemeClr val="tx2"/>
                    </a:gs>
                    <a:gs pos="31000">
                      <a:schemeClr val="tx2"/>
                    </a:gs>
                  </a:gsLst>
                  <a:lin ang="5400000" scaled="0"/>
                </a:gradFill>
              </a:rPr>
              <a:t>Automated environment de-provisioning</a:t>
            </a:r>
            <a:endParaRPr lang="en-US" i="1" dirty="0">
              <a:gradFill>
                <a:gsLst>
                  <a:gs pos="2917">
                    <a:schemeClr val="tx2"/>
                  </a:gs>
                  <a:gs pos="31000">
                    <a:schemeClr val="tx2"/>
                  </a:gs>
                </a:gsLst>
                <a:lin ang="5400000" scaled="0"/>
              </a:gradFill>
            </a:endParaRPr>
          </a:p>
        </p:txBody>
      </p:sp>
      <p:sp>
        <p:nvSpPr>
          <p:cNvPr id="37" name="Text Value"/>
          <p:cNvSpPr txBox="1"/>
          <p:nvPr/>
        </p:nvSpPr>
        <p:spPr>
          <a:xfrm>
            <a:off x="7589434" y="1877740"/>
            <a:ext cx="3872782" cy="2291545"/>
          </a:xfrm>
          <a:prstGeom prst="rect">
            <a:avLst/>
          </a:prstGeom>
          <a:noFill/>
        </p:spPr>
        <p:txBody>
          <a:bodyPr wrap="none" lIns="182828" tIns="146262" rIns="182828" bIns="146262" rtlCol="0">
            <a:spAutoFit/>
          </a:bodyPr>
          <a:lstStyle/>
          <a:p>
            <a:pPr defTabSz="932384">
              <a:lnSpc>
                <a:spcPct val="90000"/>
              </a:lnSpc>
              <a:spcAft>
                <a:spcPts val="1198"/>
              </a:spcAft>
              <a:buSzPct val="90000"/>
              <a:defRPr/>
            </a:pPr>
            <a:r>
              <a:rPr lang="en-US" sz="3598" dirty="0">
                <a:gradFill>
                  <a:gsLst>
                    <a:gs pos="2917">
                      <a:schemeClr val="accent1"/>
                    </a:gs>
                    <a:gs pos="31000">
                      <a:schemeClr val="accent1"/>
                    </a:gs>
                  </a:gsLst>
                  <a:lin ang="5400000" scaled="0"/>
                </a:gradFill>
                <a:latin typeface="Segoe UI Light"/>
              </a:rPr>
              <a:t>Value</a:t>
            </a:r>
          </a:p>
          <a:p>
            <a:pPr marL="290401" indent="-290401" defTabSz="932384">
              <a:lnSpc>
                <a:spcPct val="90000"/>
              </a:lnSpc>
              <a:spcAft>
                <a:spcPts val="1198"/>
              </a:spcAft>
              <a:buSzPct val="90000"/>
              <a:buFont typeface="Arial" panose="020B0604020202020204" pitchFamily="34" charset="0"/>
              <a:buChar char="•"/>
              <a:defRPr/>
            </a:pPr>
            <a:r>
              <a:rPr lang="en-US" sz="2400" dirty="0">
                <a:gradFill>
                  <a:gsLst>
                    <a:gs pos="2917">
                      <a:schemeClr val="tx1"/>
                    </a:gs>
                    <a:gs pos="31000">
                      <a:schemeClr val="tx1"/>
                    </a:gs>
                  </a:gsLst>
                  <a:lin ang="5400000" scaled="0"/>
                </a:gradFill>
                <a:latin typeface="Segoe UI Light"/>
              </a:rPr>
              <a:t>Optimized Resources</a:t>
            </a:r>
          </a:p>
          <a:p>
            <a:pPr marL="290401" indent="-290401" defTabSz="932384">
              <a:lnSpc>
                <a:spcPct val="90000"/>
              </a:lnSpc>
              <a:spcAft>
                <a:spcPts val="1198"/>
              </a:spcAft>
              <a:buSzPct val="90000"/>
              <a:buFont typeface="Arial" panose="020B0604020202020204" pitchFamily="34" charset="0"/>
              <a:buChar char="•"/>
              <a:defRPr/>
            </a:pPr>
            <a:r>
              <a:rPr lang="en-US" sz="2400" dirty="0">
                <a:gradFill>
                  <a:gsLst>
                    <a:gs pos="2917">
                      <a:schemeClr val="tx1"/>
                    </a:gs>
                    <a:gs pos="31000">
                      <a:schemeClr val="tx1"/>
                    </a:gs>
                  </a:gsLst>
                  <a:lin ang="5400000" scaled="0"/>
                </a:gradFill>
                <a:latin typeface="Segoe UI Light"/>
              </a:rPr>
              <a:t>Inexpensive provisioning</a:t>
            </a:r>
          </a:p>
          <a:p>
            <a:pPr marL="290401" indent="-290401" defTabSz="932384">
              <a:lnSpc>
                <a:spcPct val="90000"/>
              </a:lnSpc>
              <a:spcAft>
                <a:spcPts val="1198"/>
              </a:spcAft>
              <a:buSzPct val="90000"/>
              <a:buFont typeface="Arial" panose="020B0604020202020204" pitchFamily="34" charset="0"/>
              <a:buChar char="•"/>
              <a:defRPr/>
            </a:pPr>
            <a:r>
              <a:rPr lang="en-US" sz="2400" dirty="0">
                <a:gradFill>
                  <a:gsLst>
                    <a:gs pos="2917">
                      <a:schemeClr val="tx1"/>
                    </a:gs>
                    <a:gs pos="31000">
                      <a:schemeClr val="tx1"/>
                    </a:gs>
                  </a:gsLst>
                  <a:lin ang="5400000" scaled="0"/>
                </a:gradFill>
                <a:latin typeface="Segoe UI Light"/>
              </a:rPr>
              <a:t>Rapid response</a:t>
            </a:r>
          </a:p>
        </p:txBody>
      </p:sp>
      <p:sp>
        <p:nvSpPr>
          <p:cNvPr id="38" name="Text Measure"/>
          <p:cNvSpPr txBox="1"/>
          <p:nvPr/>
        </p:nvSpPr>
        <p:spPr>
          <a:xfrm>
            <a:off x="7589433" y="4196737"/>
            <a:ext cx="2115184" cy="1795578"/>
          </a:xfrm>
          <a:prstGeom prst="rect">
            <a:avLst/>
          </a:prstGeom>
          <a:noFill/>
        </p:spPr>
        <p:txBody>
          <a:bodyPr wrap="none" lIns="182828" tIns="146262" rIns="182828" bIns="146262" rtlCol="0">
            <a:spAutoFit/>
          </a:bodyPr>
          <a:lstStyle/>
          <a:p>
            <a:pPr defTabSz="932384">
              <a:lnSpc>
                <a:spcPct val="90000"/>
              </a:lnSpc>
              <a:spcAft>
                <a:spcPts val="1198"/>
              </a:spcAft>
              <a:buSzPct val="90000"/>
              <a:defRPr/>
            </a:pPr>
            <a:r>
              <a:rPr lang="en-US" sz="3598" dirty="0">
                <a:gradFill>
                  <a:gsLst>
                    <a:gs pos="2917">
                      <a:schemeClr val="accent1"/>
                    </a:gs>
                    <a:gs pos="31000">
                      <a:schemeClr val="accent1"/>
                    </a:gs>
                  </a:gsLst>
                  <a:lin ang="5400000" scaled="0"/>
                </a:gradFill>
                <a:latin typeface="Segoe UI Light"/>
              </a:rPr>
              <a:t>Measure</a:t>
            </a:r>
          </a:p>
          <a:p>
            <a:pPr marL="290401" indent="-290401" defTabSz="932384">
              <a:lnSpc>
                <a:spcPct val="90000"/>
              </a:lnSpc>
              <a:spcAft>
                <a:spcPts val="1198"/>
              </a:spcAft>
              <a:buSzPct val="90000"/>
              <a:buFont typeface="Arial" panose="020B0604020202020204" pitchFamily="34" charset="0"/>
              <a:buChar char="•"/>
              <a:defRPr/>
            </a:pPr>
            <a:r>
              <a:rPr lang="en-US" sz="2400" dirty="0">
                <a:gradFill>
                  <a:gsLst>
                    <a:gs pos="2917">
                      <a:schemeClr val="tx1"/>
                    </a:gs>
                    <a:gs pos="31000">
                      <a:schemeClr val="tx1"/>
                    </a:gs>
                  </a:gsLst>
                </a:gradFill>
                <a:latin typeface="Segoe UI Light"/>
              </a:rPr>
              <a:t>Lower TCO</a:t>
            </a:r>
          </a:p>
          <a:p>
            <a:pPr marL="290401" indent="-290401" defTabSz="932384">
              <a:lnSpc>
                <a:spcPct val="90000"/>
              </a:lnSpc>
              <a:spcAft>
                <a:spcPts val="1198"/>
              </a:spcAft>
              <a:buSzPct val="90000"/>
              <a:buFont typeface="Arial" panose="020B0604020202020204" pitchFamily="34" charset="0"/>
              <a:buChar char="•"/>
              <a:defRPr/>
            </a:pPr>
            <a:endParaRPr lang="en-US" sz="2400" dirty="0">
              <a:gradFill>
                <a:gsLst>
                  <a:gs pos="2917">
                    <a:srgbClr val="FFFFFF"/>
                  </a:gs>
                  <a:gs pos="30000">
                    <a:srgbClr val="FFFFFF"/>
                  </a:gs>
                </a:gsLst>
                <a:lin ang="5400000" scaled="0"/>
              </a:gradFill>
              <a:latin typeface="Segoe UI Light"/>
            </a:endParaRPr>
          </a:p>
        </p:txBody>
      </p:sp>
      <p:cxnSp>
        <p:nvCxnSpPr>
          <p:cNvPr id="11" name="Straight Connector"/>
          <p:cNvCxnSpPr/>
          <p:nvPr/>
        </p:nvCxnSpPr>
        <p:spPr>
          <a:xfrm flipH="1">
            <a:off x="1767521" y="4024239"/>
            <a:ext cx="1" cy="1279281"/>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77" name="Rounded Rectangle 76"/>
          <p:cNvSpPr/>
          <p:nvPr/>
        </p:nvSpPr>
        <p:spPr bwMode="auto">
          <a:xfrm>
            <a:off x="458018" y="2125858"/>
            <a:ext cx="2684863" cy="1871941"/>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endParaRPr lang="en-US" sz="1598" dirty="0">
              <a:gradFill>
                <a:gsLst>
                  <a:gs pos="0">
                    <a:srgbClr val="FFFFFF"/>
                  </a:gs>
                  <a:gs pos="100000">
                    <a:srgbClr val="FFFFFF"/>
                  </a:gs>
                </a:gsLst>
                <a:lin ang="5400000" scaled="0"/>
              </a:gradFill>
              <a:ea typeface="Segoe UI" pitchFamily="34" charset="0"/>
              <a:cs typeface="Segoe UI" pitchFamily="34" charset="0"/>
            </a:endParaRPr>
          </a:p>
        </p:txBody>
      </p:sp>
      <p:grpSp>
        <p:nvGrpSpPr>
          <p:cNvPr id="78" name="Server1"/>
          <p:cNvGrpSpPr/>
          <p:nvPr/>
        </p:nvGrpSpPr>
        <p:grpSpPr>
          <a:xfrm>
            <a:off x="686259" y="2288105"/>
            <a:ext cx="632208" cy="770253"/>
            <a:chOff x="6198442" y="3333053"/>
            <a:chExt cx="402138" cy="488220"/>
          </a:xfrm>
        </p:grpSpPr>
        <p:sp>
          <p:nvSpPr>
            <p:cNvPr id="79" name="TextBox 78"/>
            <p:cNvSpPr txBox="1"/>
            <p:nvPr/>
          </p:nvSpPr>
          <p:spPr>
            <a:xfrm>
              <a:off x="6348818" y="3723391"/>
              <a:ext cx="251762" cy="97882"/>
            </a:xfrm>
            <a:prstGeom prst="rect">
              <a:avLst/>
            </a:prstGeom>
          </p:spPr>
          <p:txBody>
            <a:bodyPr vert="horz" wrap="square" lIns="0" tIns="0" rIns="0" bIns="0" rtlCol="0" anchor="t">
              <a:noAutofit/>
            </a:bodyPr>
            <a:lstStyle/>
            <a:p>
              <a:pPr marL="237915" indent="-237915" defTabSz="932239"/>
              <a:r>
                <a:rPr lang="en-US" sz="900" dirty="0">
                  <a:solidFill>
                    <a:srgbClr val="FFFFFF"/>
                  </a:solidFill>
                  <a:ea typeface="Segoe UI" pitchFamily="34" charset="0"/>
                  <a:cs typeface="Segoe UI" pitchFamily="34" charset="0"/>
                </a:rPr>
                <a:t>IIS</a:t>
              </a:r>
            </a:p>
          </p:txBody>
        </p:sp>
        <p:pic>
          <p:nvPicPr>
            <p:cNvPr id="80" name="Picture 46"/>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6198442" y="3333053"/>
              <a:ext cx="377437" cy="353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1" name="Server2"/>
          <p:cNvGrpSpPr/>
          <p:nvPr/>
        </p:nvGrpSpPr>
        <p:grpSpPr>
          <a:xfrm>
            <a:off x="1720182" y="2280664"/>
            <a:ext cx="593378" cy="786335"/>
            <a:chOff x="6819540" y="3365325"/>
            <a:chExt cx="377438" cy="498413"/>
          </a:xfrm>
        </p:grpSpPr>
        <p:pic>
          <p:nvPicPr>
            <p:cNvPr id="82" name="Picture 46"/>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6819540" y="3365325"/>
              <a:ext cx="377438" cy="353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TextBox 82"/>
            <p:cNvSpPr txBox="1"/>
            <p:nvPr/>
          </p:nvSpPr>
          <p:spPr>
            <a:xfrm>
              <a:off x="6928213" y="3754246"/>
              <a:ext cx="252564" cy="109492"/>
            </a:xfrm>
            <a:prstGeom prst="rect">
              <a:avLst/>
            </a:prstGeom>
          </p:spPr>
          <p:txBody>
            <a:bodyPr vert="horz" wrap="square" lIns="0" tIns="0" rIns="0" bIns="0" rtlCol="0" anchor="t">
              <a:noAutofit/>
            </a:bodyPr>
            <a:lstStyle/>
            <a:p>
              <a:pPr marL="237915" indent="-237915" defTabSz="932239"/>
              <a:r>
                <a:rPr lang="en-US" sz="900" dirty="0">
                  <a:solidFill>
                    <a:srgbClr val="FFFFFF"/>
                  </a:solidFill>
                  <a:ea typeface="Segoe UI" pitchFamily="34" charset="0"/>
                  <a:cs typeface="Segoe UI" pitchFamily="34" charset="0"/>
                </a:rPr>
                <a:t>SQL</a:t>
              </a:r>
            </a:p>
            <a:p>
              <a:pPr marL="237915" indent="-237915" defTabSz="932239"/>
              <a:endParaRPr lang="en-US" sz="900" dirty="0">
                <a:solidFill>
                  <a:srgbClr val="FFFFFF"/>
                </a:solidFill>
                <a:ea typeface="Segoe UI" pitchFamily="34" charset="0"/>
                <a:cs typeface="Segoe UI" pitchFamily="34" charset="0"/>
              </a:endParaRPr>
            </a:p>
          </p:txBody>
        </p:sp>
      </p:grpSp>
      <p:grpSp>
        <p:nvGrpSpPr>
          <p:cNvPr id="84" name="Server3"/>
          <p:cNvGrpSpPr/>
          <p:nvPr/>
        </p:nvGrpSpPr>
        <p:grpSpPr>
          <a:xfrm>
            <a:off x="1256317" y="3139470"/>
            <a:ext cx="608176" cy="770253"/>
            <a:chOff x="5627468" y="3367120"/>
            <a:chExt cx="386851" cy="488220"/>
          </a:xfrm>
        </p:grpSpPr>
        <p:sp>
          <p:nvSpPr>
            <p:cNvPr id="85" name="TextBox 84"/>
            <p:cNvSpPr txBox="1"/>
            <p:nvPr/>
          </p:nvSpPr>
          <p:spPr>
            <a:xfrm>
              <a:off x="5762557" y="3757458"/>
              <a:ext cx="251762" cy="97882"/>
            </a:xfrm>
            <a:prstGeom prst="rect">
              <a:avLst/>
            </a:prstGeom>
          </p:spPr>
          <p:txBody>
            <a:bodyPr vert="horz" wrap="square" lIns="0" tIns="0" rIns="0" bIns="0" rtlCol="0" anchor="t">
              <a:noAutofit/>
            </a:bodyPr>
            <a:lstStyle/>
            <a:p>
              <a:pPr marL="237915" indent="-237915" defTabSz="932239"/>
              <a:r>
                <a:rPr lang="en-US" sz="900" dirty="0">
                  <a:solidFill>
                    <a:srgbClr val="FFFFFF"/>
                  </a:solidFill>
                  <a:ea typeface="Segoe UI" pitchFamily="34" charset="0"/>
                  <a:cs typeface="Segoe UI" pitchFamily="34" charset="0"/>
                </a:rPr>
                <a:t>APP</a:t>
              </a:r>
            </a:p>
          </p:txBody>
        </p:sp>
        <p:pic>
          <p:nvPicPr>
            <p:cNvPr id="86" name="Picture 46"/>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5627468" y="3367120"/>
              <a:ext cx="377437" cy="353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7" name="Server4"/>
          <p:cNvGrpSpPr/>
          <p:nvPr/>
        </p:nvGrpSpPr>
        <p:grpSpPr>
          <a:xfrm>
            <a:off x="2233961" y="3139470"/>
            <a:ext cx="593378" cy="786333"/>
            <a:chOff x="6714920" y="3404109"/>
            <a:chExt cx="377438" cy="498412"/>
          </a:xfrm>
        </p:grpSpPr>
        <p:pic>
          <p:nvPicPr>
            <p:cNvPr id="88" name="Picture 46"/>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6714920" y="3404109"/>
              <a:ext cx="377438" cy="353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TextBox 88"/>
            <p:cNvSpPr txBox="1"/>
            <p:nvPr/>
          </p:nvSpPr>
          <p:spPr>
            <a:xfrm>
              <a:off x="6794300" y="3794446"/>
              <a:ext cx="298057" cy="108075"/>
            </a:xfrm>
            <a:prstGeom prst="rect">
              <a:avLst/>
            </a:prstGeom>
          </p:spPr>
          <p:txBody>
            <a:bodyPr vert="horz" wrap="square" lIns="0" tIns="0" rIns="0" bIns="0" rtlCol="0" anchor="t">
              <a:noAutofit/>
            </a:bodyPr>
            <a:lstStyle/>
            <a:p>
              <a:pPr marL="237915" indent="-237915" defTabSz="932239"/>
              <a:r>
                <a:rPr lang="en-US" sz="900" dirty="0">
                  <a:solidFill>
                    <a:srgbClr val="FFFFFF"/>
                  </a:solidFill>
                  <a:ea typeface="Segoe UI" pitchFamily="34" charset="0"/>
                  <a:cs typeface="Segoe UI" pitchFamily="34" charset="0"/>
                </a:rPr>
                <a:t>Client</a:t>
              </a:r>
            </a:p>
            <a:p>
              <a:pPr marL="237915" indent="-237915" defTabSz="932239"/>
              <a:endParaRPr lang="en-US" sz="900" dirty="0">
                <a:solidFill>
                  <a:srgbClr val="FFFFFF"/>
                </a:solidFill>
                <a:ea typeface="Segoe UI" pitchFamily="34" charset="0"/>
                <a:cs typeface="Segoe UI" pitchFamily="34" charset="0"/>
              </a:endParaRPr>
            </a:p>
          </p:txBody>
        </p:sp>
      </p:grpSp>
      <p:grpSp>
        <p:nvGrpSpPr>
          <p:cNvPr id="90" name="Group 89"/>
          <p:cNvGrpSpPr/>
          <p:nvPr/>
        </p:nvGrpSpPr>
        <p:grpSpPr>
          <a:xfrm>
            <a:off x="3308175" y="2125858"/>
            <a:ext cx="958028" cy="841320"/>
            <a:chOff x="4505257" y="3733522"/>
            <a:chExt cx="1288907" cy="1131892"/>
          </a:xfrm>
        </p:grpSpPr>
        <p:sp>
          <p:nvSpPr>
            <p:cNvPr id="92" name="Rounded Rectangle 91"/>
            <p:cNvSpPr/>
            <p:nvPr/>
          </p:nvSpPr>
          <p:spPr bwMode="auto">
            <a:xfrm>
              <a:off x="4505257" y="3733522"/>
              <a:ext cx="1288907" cy="1131892"/>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endParaRPr lang="en-US" sz="1598" dirty="0">
                <a:gradFill>
                  <a:gsLst>
                    <a:gs pos="0">
                      <a:srgbClr val="FFFFFF"/>
                    </a:gs>
                    <a:gs pos="100000">
                      <a:srgbClr val="FFFFFF"/>
                    </a:gs>
                  </a:gsLst>
                  <a:lin ang="5400000" scaled="0"/>
                </a:gradFill>
                <a:ea typeface="Segoe UI" pitchFamily="34" charset="0"/>
                <a:cs typeface="Segoe UI" pitchFamily="34" charset="0"/>
              </a:endParaRPr>
            </a:p>
          </p:txBody>
        </p:sp>
        <p:pic>
          <p:nvPicPr>
            <p:cNvPr id="125" name="Picture 46"/>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4609879" y="3845721"/>
              <a:ext cx="401622" cy="3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 name="Picture 46"/>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5096534" y="3845725"/>
              <a:ext cx="401623" cy="3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 name="Picture 46"/>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4836211" y="4334788"/>
              <a:ext cx="401622" cy="3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Picture 46"/>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5281753" y="4334788"/>
              <a:ext cx="401623" cy="3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8" name="Group 177"/>
          <p:cNvGrpSpPr/>
          <p:nvPr/>
        </p:nvGrpSpPr>
        <p:grpSpPr>
          <a:xfrm>
            <a:off x="4441719" y="2125858"/>
            <a:ext cx="958028" cy="841320"/>
            <a:chOff x="4505257" y="3733522"/>
            <a:chExt cx="1288907" cy="1131892"/>
          </a:xfrm>
        </p:grpSpPr>
        <p:sp>
          <p:nvSpPr>
            <p:cNvPr id="179" name="Rounded Rectangle 178"/>
            <p:cNvSpPr/>
            <p:nvPr/>
          </p:nvSpPr>
          <p:spPr bwMode="auto">
            <a:xfrm>
              <a:off x="4505257" y="3733522"/>
              <a:ext cx="1288907" cy="1131892"/>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endParaRPr lang="en-US" sz="1598" dirty="0">
                <a:gradFill>
                  <a:gsLst>
                    <a:gs pos="0">
                      <a:srgbClr val="FFFFFF"/>
                    </a:gs>
                    <a:gs pos="100000">
                      <a:srgbClr val="FFFFFF"/>
                    </a:gs>
                  </a:gsLst>
                  <a:lin ang="5400000" scaled="0"/>
                </a:gradFill>
                <a:ea typeface="Segoe UI" pitchFamily="34" charset="0"/>
                <a:cs typeface="Segoe UI" pitchFamily="34" charset="0"/>
              </a:endParaRPr>
            </a:p>
          </p:txBody>
        </p:sp>
        <p:pic>
          <p:nvPicPr>
            <p:cNvPr id="180" name="Picture 46"/>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4609879" y="3845721"/>
              <a:ext cx="401622" cy="3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 name="Picture 46"/>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5096534" y="3845725"/>
              <a:ext cx="401623" cy="3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2" name="Picture 46"/>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4836211" y="4334788"/>
              <a:ext cx="401622" cy="3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3" name="Picture 46"/>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5281753" y="4334788"/>
              <a:ext cx="401623" cy="3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0" name="Group 189"/>
          <p:cNvGrpSpPr/>
          <p:nvPr/>
        </p:nvGrpSpPr>
        <p:grpSpPr>
          <a:xfrm>
            <a:off x="3308175" y="3156480"/>
            <a:ext cx="958028" cy="841320"/>
            <a:chOff x="4505257" y="3733522"/>
            <a:chExt cx="1288907" cy="1131892"/>
          </a:xfrm>
        </p:grpSpPr>
        <p:sp>
          <p:nvSpPr>
            <p:cNvPr id="191" name="Rounded Rectangle 190"/>
            <p:cNvSpPr/>
            <p:nvPr/>
          </p:nvSpPr>
          <p:spPr bwMode="auto">
            <a:xfrm>
              <a:off x="4505257" y="3733522"/>
              <a:ext cx="1288907" cy="1131892"/>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endParaRPr lang="en-US" sz="1598" dirty="0">
                <a:gradFill>
                  <a:gsLst>
                    <a:gs pos="0">
                      <a:srgbClr val="FFFFFF"/>
                    </a:gs>
                    <a:gs pos="100000">
                      <a:srgbClr val="FFFFFF"/>
                    </a:gs>
                  </a:gsLst>
                  <a:lin ang="5400000" scaled="0"/>
                </a:gradFill>
                <a:ea typeface="Segoe UI" pitchFamily="34" charset="0"/>
                <a:cs typeface="Segoe UI" pitchFamily="34" charset="0"/>
              </a:endParaRPr>
            </a:p>
          </p:txBody>
        </p:sp>
        <p:pic>
          <p:nvPicPr>
            <p:cNvPr id="192" name="Picture 46"/>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4609879" y="3845721"/>
              <a:ext cx="401622" cy="3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 name="Picture 46"/>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5096534" y="3845725"/>
              <a:ext cx="401623" cy="3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 name="Picture 46"/>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4836211" y="4334788"/>
              <a:ext cx="401622" cy="3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 name="Picture 46"/>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5281753" y="4334788"/>
              <a:ext cx="401623" cy="3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6" name="Group 195"/>
          <p:cNvGrpSpPr/>
          <p:nvPr/>
        </p:nvGrpSpPr>
        <p:grpSpPr>
          <a:xfrm>
            <a:off x="5575264" y="3156480"/>
            <a:ext cx="958028" cy="841320"/>
            <a:chOff x="4505257" y="3733522"/>
            <a:chExt cx="1288907" cy="1131892"/>
          </a:xfrm>
        </p:grpSpPr>
        <p:sp>
          <p:nvSpPr>
            <p:cNvPr id="197" name="Rounded Rectangle 196"/>
            <p:cNvSpPr/>
            <p:nvPr/>
          </p:nvSpPr>
          <p:spPr bwMode="auto">
            <a:xfrm>
              <a:off x="4505257" y="3733522"/>
              <a:ext cx="1288907" cy="1131892"/>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endParaRPr lang="en-US" sz="1598" dirty="0">
                <a:gradFill>
                  <a:gsLst>
                    <a:gs pos="0">
                      <a:srgbClr val="FFFFFF"/>
                    </a:gs>
                    <a:gs pos="100000">
                      <a:srgbClr val="FFFFFF"/>
                    </a:gs>
                  </a:gsLst>
                  <a:lin ang="5400000" scaled="0"/>
                </a:gradFill>
                <a:ea typeface="Segoe UI" pitchFamily="34" charset="0"/>
                <a:cs typeface="Segoe UI" pitchFamily="34" charset="0"/>
              </a:endParaRPr>
            </a:p>
          </p:txBody>
        </p:sp>
        <p:pic>
          <p:nvPicPr>
            <p:cNvPr id="198" name="Picture 46"/>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4609879" y="3845721"/>
              <a:ext cx="401622" cy="3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9" name="Picture 46"/>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5096534" y="3845725"/>
              <a:ext cx="401623" cy="3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0" name="Picture 46"/>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4836211" y="4334788"/>
              <a:ext cx="401622" cy="3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 name="Picture 46"/>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5281753" y="4334788"/>
              <a:ext cx="401623" cy="3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2" name="Group 201"/>
          <p:cNvGrpSpPr/>
          <p:nvPr/>
        </p:nvGrpSpPr>
        <p:grpSpPr>
          <a:xfrm>
            <a:off x="4441719" y="3156480"/>
            <a:ext cx="958028" cy="841320"/>
            <a:chOff x="4505257" y="3733522"/>
            <a:chExt cx="1288907" cy="1131892"/>
          </a:xfrm>
        </p:grpSpPr>
        <p:sp>
          <p:nvSpPr>
            <p:cNvPr id="203" name="Rounded Rectangle 202"/>
            <p:cNvSpPr/>
            <p:nvPr/>
          </p:nvSpPr>
          <p:spPr bwMode="auto">
            <a:xfrm>
              <a:off x="4505257" y="3733522"/>
              <a:ext cx="1288907" cy="1131892"/>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endParaRPr lang="en-US" sz="1598" dirty="0">
                <a:gradFill>
                  <a:gsLst>
                    <a:gs pos="0">
                      <a:srgbClr val="FFFFFF"/>
                    </a:gs>
                    <a:gs pos="100000">
                      <a:srgbClr val="FFFFFF"/>
                    </a:gs>
                  </a:gsLst>
                  <a:lin ang="5400000" scaled="0"/>
                </a:gradFill>
                <a:ea typeface="Segoe UI" pitchFamily="34" charset="0"/>
                <a:cs typeface="Segoe UI" pitchFamily="34" charset="0"/>
              </a:endParaRPr>
            </a:p>
          </p:txBody>
        </p:sp>
        <p:pic>
          <p:nvPicPr>
            <p:cNvPr id="204" name="Picture 46"/>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4609879" y="3845721"/>
              <a:ext cx="401622" cy="3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 name="Picture 46"/>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5096534" y="3845725"/>
              <a:ext cx="401623" cy="3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 name="Picture 46"/>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4836211" y="4334788"/>
              <a:ext cx="401622" cy="3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7" name="Picture 46"/>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5281753" y="4334788"/>
              <a:ext cx="401623" cy="3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8" name="Group 207"/>
          <p:cNvGrpSpPr/>
          <p:nvPr/>
        </p:nvGrpSpPr>
        <p:grpSpPr>
          <a:xfrm>
            <a:off x="5575264" y="2125858"/>
            <a:ext cx="958028" cy="841320"/>
            <a:chOff x="4505257" y="3733522"/>
            <a:chExt cx="1288907" cy="1131892"/>
          </a:xfrm>
        </p:grpSpPr>
        <p:sp>
          <p:nvSpPr>
            <p:cNvPr id="209" name="Rounded Rectangle 208"/>
            <p:cNvSpPr/>
            <p:nvPr/>
          </p:nvSpPr>
          <p:spPr bwMode="auto">
            <a:xfrm>
              <a:off x="4505257" y="3733522"/>
              <a:ext cx="1288907" cy="1131892"/>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endParaRPr lang="en-US" sz="1598" dirty="0">
                <a:gradFill>
                  <a:gsLst>
                    <a:gs pos="0">
                      <a:srgbClr val="FFFFFF"/>
                    </a:gs>
                    <a:gs pos="100000">
                      <a:srgbClr val="FFFFFF"/>
                    </a:gs>
                  </a:gsLst>
                  <a:lin ang="5400000" scaled="0"/>
                </a:gradFill>
                <a:ea typeface="Segoe UI" pitchFamily="34" charset="0"/>
                <a:cs typeface="Segoe UI" pitchFamily="34" charset="0"/>
              </a:endParaRPr>
            </a:p>
          </p:txBody>
        </p:sp>
        <p:pic>
          <p:nvPicPr>
            <p:cNvPr id="210" name="Picture 46"/>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4609879" y="3845721"/>
              <a:ext cx="401622" cy="3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1" name="Picture 46"/>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5096534" y="3845725"/>
              <a:ext cx="401623" cy="3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2" name="Picture 46"/>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4836211" y="4334788"/>
              <a:ext cx="401622" cy="3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3" name="Picture 46"/>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5281753" y="4334788"/>
              <a:ext cx="401623" cy="3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2" name="Code"/>
          <p:cNvGrpSpPr/>
          <p:nvPr/>
        </p:nvGrpSpPr>
        <p:grpSpPr>
          <a:xfrm>
            <a:off x="1589642" y="5585310"/>
            <a:ext cx="444923" cy="463739"/>
            <a:chOff x="2328300" y="3506767"/>
            <a:chExt cx="551703" cy="575034"/>
          </a:xfrm>
        </p:grpSpPr>
        <p:sp>
          <p:nvSpPr>
            <p:cNvPr id="113"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endParaRPr>
            </a:p>
          </p:txBody>
        </p:sp>
        <p:grpSp>
          <p:nvGrpSpPr>
            <p:cNvPr id="114" name="Group 113"/>
            <p:cNvGrpSpPr/>
            <p:nvPr/>
          </p:nvGrpSpPr>
          <p:grpSpPr>
            <a:xfrm>
              <a:off x="2328300" y="3506767"/>
              <a:ext cx="551703" cy="575034"/>
              <a:chOff x="3937001" y="4448175"/>
              <a:chExt cx="638175" cy="665163"/>
            </a:xfrm>
          </p:grpSpPr>
          <p:grpSp>
            <p:nvGrpSpPr>
              <p:cNvPr id="115" name="Group 10"/>
              <p:cNvGrpSpPr>
                <a:grpSpLocks noChangeAspect="1"/>
              </p:cNvGrpSpPr>
              <p:nvPr/>
            </p:nvGrpSpPr>
            <p:grpSpPr bwMode="auto">
              <a:xfrm>
                <a:off x="3937001" y="4448175"/>
                <a:ext cx="638175" cy="665163"/>
                <a:chOff x="2480" y="2802"/>
                <a:chExt cx="402" cy="419"/>
              </a:xfrm>
            </p:grpSpPr>
            <p:sp>
              <p:nvSpPr>
                <p:cNvPr id="119"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endParaRPr>
                </a:p>
              </p:txBody>
            </p:sp>
            <p:sp>
              <p:nvSpPr>
                <p:cNvPr id="120"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endParaRPr>
                </a:p>
              </p:txBody>
            </p:sp>
            <p:sp>
              <p:nvSpPr>
                <p:cNvPr id="121"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endParaRPr>
                </a:p>
              </p:txBody>
            </p:sp>
          </p:grpSp>
          <p:grpSp>
            <p:nvGrpSpPr>
              <p:cNvPr id="116" name="Group 115"/>
              <p:cNvGrpSpPr/>
              <p:nvPr/>
            </p:nvGrpSpPr>
            <p:grpSpPr>
              <a:xfrm>
                <a:off x="4120302" y="4618868"/>
                <a:ext cx="293550" cy="349134"/>
                <a:chOff x="4662074" y="4335997"/>
                <a:chExt cx="234105" cy="278433"/>
              </a:xfrm>
            </p:grpSpPr>
            <p:sp>
              <p:nvSpPr>
                <p:cNvPr id="117"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endParaRPr>
                </a:p>
              </p:txBody>
            </p:sp>
            <p:sp>
              <p:nvSpPr>
                <p:cNvPr id="118"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endParaRPr>
                </a:p>
              </p:txBody>
            </p:sp>
          </p:grpSp>
        </p:grpSp>
      </p:grpSp>
      <p:sp>
        <p:nvSpPr>
          <p:cNvPr id="214" name="Rounded Rectangle 213"/>
          <p:cNvSpPr/>
          <p:nvPr/>
        </p:nvSpPr>
        <p:spPr bwMode="auto">
          <a:xfrm>
            <a:off x="3927997" y="5046990"/>
            <a:ext cx="2026962" cy="1454055"/>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endParaRPr lang="en-US" sz="1598" dirty="0">
              <a:gradFill>
                <a:gsLst>
                  <a:gs pos="0">
                    <a:srgbClr val="FFFFFF"/>
                  </a:gs>
                  <a:gs pos="100000">
                    <a:srgbClr val="FFFFFF"/>
                  </a:gs>
                </a:gsLst>
                <a:lin ang="5400000" scaled="0"/>
              </a:gradFill>
              <a:ea typeface="Segoe UI" pitchFamily="34" charset="0"/>
              <a:cs typeface="Segoe UI" pitchFamily="34" charset="0"/>
            </a:endParaRPr>
          </a:p>
        </p:txBody>
      </p:sp>
      <p:grpSp>
        <p:nvGrpSpPr>
          <p:cNvPr id="7" name="Automation"/>
          <p:cNvGrpSpPr/>
          <p:nvPr/>
        </p:nvGrpSpPr>
        <p:grpSpPr>
          <a:xfrm>
            <a:off x="4443575" y="5247904"/>
            <a:ext cx="995805" cy="1052231"/>
            <a:chOff x="5200282" y="5250146"/>
            <a:chExt cx="995946" cy="1052381"/>
          </a:xfrm>
        </p:grpSpPr>
        <p:sp>
          <p:nvSpPr>
            <p:cNvPr id="215" name="Rectangle 214"/>
            <p:cNvSpPr/>
            <p:nvPr/>
          </p:nvSpPr>
          <p:spPr>
            <a:xfrm>
              <a:off x="5200282" y="6053235"/>
              <a:ext cx="995946" cy="249292"/>
            </a:xfrm>
            <a:prstGeom prst="rect">
              <a:avLst/>
            </a:prstGeom>
          </p:spPr>
          <p:txBody>
            <a:bodyPr wrap="square">
              <a:spAutoFit/>
            </a:bodyPr>
            <a:lstStyle/>
            <a:p>
              <a:pPr defTabSz="932060">
                <a:lnSpc>
                  <a:spcPct val="90000"/>
                </a:lnSpc>
              </a:pPr>
              <a:r>
                <a:rPr lang="en-US" sz="1097" dirty="0">
                  <a:gradFill>
                    <a:gsLst>
                      <a:gs pos="0">
                        <a:srgbClr val="FFFFFF"/>
                      </a:gs>
                      <a:gs pos="100000">
                        <a:srgbClr val="FFFFFF"/>
                      </a:gs>
                    </a:gsLst>
                    <a:lin ang="5400000" scaled="0"/>
                  </a:gradFill>
                  <a:ea typeface="Segoe UI" pitchFamily="34" charset="0"/>
                  <a:cs typeface="Segoe UI Semibold" panose="020B0702040204020203" pitchFamily="34" charset="0"/>
                </a:rPr>
                <a:t>Automation</a:t>
              </a:r>
            </a:p>
          </p:txBody>
        </p:sp>
        <p:pic>
          <p:nvPicPr>
            <p:cNvPr id="216" name="Picture 15"/>
            <p:cNvPicPr>
              <a:picLocks noChangeAspect="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5309300" y="5250146"/>
              <a:ext cx="795223" cy="717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22" name="Straight Connector 21"/>
          <p:cNvCxnSpPr/>
          <p:nvPr/>
        </p:nvCxnSpPr>
        <p:spPr>
          <a:xfrm>
            <a:off x="3385940" y="5782939"/>
            <a:ext cx="466750" cy="0"/>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4750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20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1000"/>
                                        <p:tgtEl>
                                          <p:spTgt spid="11"/>
                                        </p:tgtEl>
                                      </p:cBhvr>
                                    </p:animEffect>
                                  </p:childTnLst>
                                </p:cTn>
                              </p:par>
                            </p:childTnLst>
                          </p:cTn>
                        </p:par>
                        <p:par>
                          <p:cTn id="8" fill="hold">
                            <p:stCondLst>
                              <p:cond delay="1200"/>
                            </p:stCondLst>
                            <p:childTnLst>
                              <p:par>
                                <p:cTn id="9" presetID="10" presetClass="entr" presetSubtype="0" fill="hold" grpId="0" nodeType="afterEffect">
                                  <p:stCondLst>
                                    <p:cond delay="0"/>
                                  </p:stCondLst>
                                  <p:childTnLst>
                                    <p:set>
                                      <p:cBhvr>
                                        <p:cTn id="10" dur="1" fill="hold">
                                          <p:stCondLst>
                                            <p:cond delay="0"/>
                                          </p:stCondLst>
                                        </p:cTn>
                                        <p:tgtEl>
                                          <p:spTgt spid="77"/>
                                        </p:tgtEl>
                                        <p:attrNameLst>
                                          <p:attrName>style.visibility</p:attrName>
                                        </p:attrNameLst>
                                      </p:cBhvr>
                                      <p:to>
                                        <p:strVal val="visible"/>
                                      </p:to>
                                    </p:set>
                                    <p:animEffect transition="in" filter="fade">
                                      <p:cBhvr>
                                        <p:cTn id="11" dur="500"/>
                                        <p:tgtEl>
                                          <p:spTgt spid="77"/>
                                        </p:tgtEl>
                                      </p:cBhvr>
                                    </p:animEffect>
                                  </p:childTnLst>
                                </p:cTn>
                              </p:par>
                            </p:childTnLst>
                          </p:cTn>
                        </p:par>
                        <p:par>
                          <p:cTn id="12" fill="hold">
                            <p:stCondLst>
                              <p:cond delay="1700"/>
                            </p:stCondLst>
                            <p:childTnLst>
                              <p:par>
                                <p:cTn id="13" presetID="42" presetClass="path" presetSubtype="0" accel="50000" decel="50000" fill="hold" nodeType="afterEffect">
                                  <p:stCondLst>
                                    <p:cond delay="0"/>
                                  </p:stCondLst>
                                  <p:childTnLst>
                                    <p:animMotion origin="layout" path="M 2.82104E-6 -3.28189E-6 L -0.06817 -0.46368 " pathEditMode="relative" rAng="0" ptsTypes="AA">
                                      <p:cBhvr>
                                        <p:cTn id="14" dur="1000" fill="hold"/>
                                        <p:tgtEl>
                                          <p:spTgt spid="112"/>
                                        </p:tgtEl>
                                        <p:attrNameLst>
                                          <p:attrName>ppt_x</p:attrName>
                                          <p:attrName>ppt_y</p:attrName>
                                        </p:attrNameLst>
                                      </p:cBhvr>
                                      <p:rCtr x="-3408" y="-23196"/>
                                    </p:animMotion>
                                  </p:childTnLst>
                                </p:cTn>
                              </p:par>
                            </p:childTnLst>
                          </p:cTn>
                        </p:par>
                        <p:par>
                          <p:cTn id="15" fill="hold">
                            <p:stCondLst>
                              <p:cond delay="2700"/>
                            </p:stCondLst>
                            <p:childTnLst>
                              <p:par>
                                <p:cTn id="16" presetID="10" presetClass="entr" presetSubtype="0" fill="hold" nodeType="afterEffect">
                                  <p:stCondLst>
                                    <p:cond delay="300"/>
                                  </p:stCondLst>
                                  <p:childTnLst>
                                    <p:set>
                                      <p:cBhvr>
                                        <p:cTn id="17" dur="1" fill="hold">
                                          <p:stCondLst>
                                            <p:cond delay="0"/>
                                          </p:stCondLst>
                                        </p:cTn>
                                        <p:tgtEl>
                                          <p:spTgt spid="78"/>
                                        </p:tgtEl>
                                        <p:attrNameLst>
                                          <p:attrName>style.visibility</p:attrName>
                                        </p:attrNameLst>
                                      </p:cBhvr>
                                      <p:to>
                                        <p:strVal val="visible"/>
                                      </p:to>
                                    </p:set>
                                    <p:animEffect transition="in" filter="fade">
                                      <p:cBhvr>
                                        <p:cTn id="18" dur="500"/>
                                        <p:tgtEl>
                                          <p:spTgt spid="78"/>
                                        </p:tgtEl>
                                      </p:cBhvr>
                                    </p:animEffect>
                                  </p:childTnLst>
                                </p:cTn>
                              </p:par>
                            </p:childTnLst>
                          </p:cTn>
                        </p:par>
                        <p:par>
                          <p:cTn id="19" fill="hold">
                            <p:stCondLst>
                              <p:cond delay="3500"/>
                            </p:stCondLst>
                            <p:childTnLst>
                              <p:par>
                                <p:cTn id="20" presetID="42" presetClass="path" presetSubtype="0" accel="50000" decel="50000" fill="hold" nodeType="afterEffect">
                                  <p:stCondLst>
                                    <p:cond delay="0"/>
                                  </p:stCondLst>
                                  <p:childTnLst>
                                    <p:animMotion origin="layout" path="M -0.06817 -0.46368 L 0.018 -0.47004 " pathEditMode="relative" rAng="0" ptsTypes="AA">
                                      <p:cBhvr>
                                        <p:cTn id="21" dur="1000" fill="hold"/>
                                        <p:tgtEl>
                                          <p:spTgt spid="112"/>
                                        </p:tgtEl>
                                        <p:attrNameLst>
                                          <p:attrName>ppt_x</p:attrName>
                                          <p:attrName>ppt_y</p:attrName>
                                        </p:attrNameLst>
                                      </p:cBhvr>
                                      <p:rCtr x="4302" y="-318"/>
                                    </p:animMotion>
                                  </p:childTnLst>
                                </p:cTn>
                              </p:par>
                            </p:childTnLst>
                          </p:cTn>
                        </p:par>
                        <p:par>
                          <p:cTn id="22" fill="hold">
                            <p:stCondLst>
                              <p:cond delay="4500"/>
                            </p:stCondLst>
                            <p:childTnLst>
                              <p:par>
                                <p:cTn id="23" presetID="10" presetClass="entr" presetSubtype="0" fill="hold" nodeType="afterEffect">
                                  <p:stCondLst>
                                    <p:cond delay="0"/>
                                  </p:stCondLst>
                                  <p:childTnLst>
                                    <p:set>
                                      <p:cBhvr>
                                        <p:cTn id="24" dur="1" fill="hold">
                                          <p:stCondLst>
                                            <p:cond delay="0"/>
                                          </p:stCondLst>
                                        </p:cTn>
                                        <p:tgtEl>
                                          <p:spTgt spid="81"/>
                                        </p:tgtEl>
                                        <p:attrNameLst>
                                          <p:attrName>style.visibility</p:attrName>
                                        </p:attrNameLst>
                                      </p:cBhvr>
                                      <p:to>
                                        <p:strVal val="visible"/>
                                      </p:to>
                                    </p:set>
                                    <p:animEffect transition="in" filter="fade">
                                      <p:cBhvr>
                                        <p:cTn id="25" dur="500"/>
                                        <p:tgtEl>
                                          <p:spTgt spid="81"/>
                                        </p:tgtEl>
                                      </p:cBhvr>
                                    </p:animEffect>
                                  </p:childTnLst>
                                </p:cTn>
                              </p:par>
                            </p:childTnLst>
                          </p:cTn>
                        </p:par>
                        <p:par>
                          <p:cTn id="26" fill="hold">
                            <p:stCondLst>
                              <p:cond delay="5000"/>
                            </p:stCondLst>
                            <p:childTnLst>
                              <p:par>
                                <p:cTn id="27" presetID="42" presetClass="path" presetSubtype="0" accel="50000" decel="50000" fill="hold" nodeType="afterEffect">
                                  <p:stCondLst>
                                    <p:cond delay="0"/>
                                  </p:stCondLst>
                                  <p:childTnLst>
                                    <p:animMotion origin="layout" path="M 0.018 -0.47004 L -0.02323 -0.34634 " pathEditMode="relative" rAng="0" ptsTypes="AA">
                                      <p:cBhvr>
                                        <p:cTn id="28" dur="1000" fill="hold"/>
                                        <p:tgtEl>
                                          <p:spTgt spid="112"/>
                                        </p:tgtEl>
                                        <p:attrNameLst>
                                          <p:attrName>ppt_x</p:attrName>
                                          <p:attrName>ppt_y</p:attrName>
                                        </p:attrNameLst>
                                      </p:cBhvr>
                                      <p:rCtr x="-2068" y="6173"/>
                                    </p:animMotion>
                                  </p:childTnLst>
                                </p:cTn>
                              </p:par>
                            </p:childTnLst>
                          </p:cTn>
                        </p:par>
                        <p:par>
                          <p:cTn id="29" fill="hold">
                            <p:stCondLst>
                              <p:cond delay="6000"/>
                            </p:stCondLst>
                            <p:childTnLst>
                              <p:par>
                                <p:cTn id="30" presetID="10" presetClass="entr" presetSubtype="0" fill="hold" nodeType="afterEffect">
                                  <p:stCondLst>
                                    <p:cond delay="0"/>
                                  </p:stCondLst>
                                  <p:childTnLst>
                                    <p:set>
                                      <p:cBhvr>
                                        <p:cTn id="31" dur="1" fill="hold">
                                          <p:stCondLst>
                                            <p:cond delay="0"/>
                                          </p:stCondLst>
                                        </p:cTn>
                                        <p:tgtEl>
                                          <p:spTgt spid="84"/>
                                        </p:tgtEl>
                                        <p:attrNameLst>
                                          <p:attrName>style.visibility</p:attrName>
                                        </p:attrNameLst>
                                      </p:cBhvr>
                                      <p:to>
                                        <p:strVal val="visible"/>
                                      </p:to>
                                    </p:set>
                                    <p:animEffect transition="in" filter="fade">
                                      <p:cBhvr>
                                        <p:cTn id="32" dur="500"/>
                                        <p:tgtEl>
                                          <p:spTgt spid="84"/>
                                        </p:tgtEl>
                                      </p:cBhvr>
                                    </p:animEffect>
                                  </p:childTnLst>
                                </p:cTn>
                              </p:par>
                            </p:childTnLst>
                          </p:cTn>
                        </p:par>
                        <p:par>
                          <p:cTn id="33" fill="hold">
                            <p:stCondLst>
                              <p:cond delay="6500"/>
                            </p:stCondLst>
                            <p:childTnLst>
                              <p:par>
                                <p:cTn id="34" presetID="42" presetClass="path" presetSubtype="0" accel="50000" decel="50000" fill="hold" nodeType="afterEffect">
                                  <p:stCondLst>
                                    <p:cond delay="0"/>
                                  </p:stCondLst>
                                  <p:childTnLst>
                                    <p:animMotion origin="layout" path="M -0.02323 -0.34634 L 0.05272 -0.34634 " pathEditMode="relative" rAng="0" ptsTypes="AA">
                                      <p:cBhvr>
                                        <p:cTn id="35" dur="1000" fill="hold"/>
                                        <p:tgtEl>
                                          <p:spTgt spid="112"/>
                                        </p:tgtEl>
                                        <p:attrNameLst>
                                          <p:attrName>ppt_x</p:attrName>
                                          <p:attrName>ppt_y</p:attrName>
                                        </p:attrNameLst>
                                      </p:cBhvr>
                                      <p:rCtr x="3791" y="0"/>
                                    </p:animMotion>
                                  </p:childTnLst>
                                </p:cTn>
                              </p:par>
                            </p:childTnLst>
                          </p:cTn>
                        </p:par>
                        <p:par>
                          <p:cTn id="36" fill="hold">
                            <p:stCondLst>
                              <p:cond delay="7500"/>
                            </p:stCondLst>
                            <p:childTnLst>
                              <p:par>
                                <p:cTn id="37" presetID="10" presetClass="entr" presetSubtype="0" fill="hold" nodeType="afterEffect">
                                  <p:stCondLst>
                                    <p:cond delay="0"/>
                                  </p:stCondLst>
                                  <p:childTnLst>
                                    <p:set>
                                      <p:cBhvr>
                                        <p:cTn id="38" dur="1" fill="hold">
                                          <p:stCondLst>
                                            <p:cond delay="0"/>
                                          </p:stCondLst>
                                        </p:cTn>
                                        <p:tgtEl>
                                          <p:spTgt spid="87"/>
                                        </p:tgtEl>
                                        <p:attrNameLst>
                                          <p:attrName>style.visibility</p:attrName>
                                        </p:attrNameLst>
                                      </p:cBhvr>
                                      <p:to>
                                        <p:strVal val="visible"/>
                                      </p:to>
                                    </p:set>
                                    <p:animEffect transition="in" filter="fade">
                                      <p:cBhvr>
                                        <p:cTn id="39" dur="500"/>
                                        <p:tgtEl>
                                          <p:spTgt spid="87"/>
                                        </p:tgtEl>
                                      </p:cBhvr>
                                    </p:animEffect>
                                  </p:childTnLst>
                                </p:cTn>
                              </p:par>
                            </p:childTnLst>
                          </p:cTn>
                        </p:par>
                        <p:par>
                          <p:cTn id="40" fill="hold">
                            <p:stCondLst>
                              <p:cond delay="8000"/>
                            </p:stCondLst>
                            <p:childTnLst>
                              <p:par>
                                <p:cTn id="41" presetID="10" presetClass="entr" presetSubtype="0" fill="hold" nodeType="afterEffect">
                                  <p:stCondLst>
                                    <p:cond delay="500"/>
                                  </p:stCondLst>
                                  <p:childTnLst>
                                    <p:set>
                                      <p:cBhvr>
                                        <p:cTn id="42" dur="1" fill="hold">
                                          <p:stCondLst>
                                            <p:cond delay="0"/>
                                          </p:stCondLst>
                                        </p:cTn>
                                        <p:tgtEl>
                                          <p:spTgt spid="112"/>
                                        </p:tgtEl>
                                        <p:attrNameLst>
                                          <p:attrName>style.visibility</p:attrName>
                                        </p:attrNameLst>
                                      </p:cBhvr>
                                      <p:to>
                                        <p:strVal val="visible"/>
                                      </p:to>
                                    </p:set>
                                    <p:animEffect transition="in" filter="fade">
                                      <p:cBhvr>
                                        <p:cTn id="43" dur="500"/>
                                        <p:tgtEl>
                                          <p:spTgt spid="112"/>
                                        </p:tgtEl>
                                      </p:cBhvr>
                                    </p:animEffect>
                                  </p:childTnLst>
                                </p:cTn>
                              </p:par>
                            </p:childTnLst>
                          </p:cTn>
                        </p:par>
                        <p:par>
                          <p:cTn id="44" fill="hold">
                            <p:stCondLst>
                              <p:cond delay="9000"/>
                            </p:stCondLst>
                            <p:childTnLst>
                              <p:par>
                                <p:cTn id="45" presetID="10" presetClass="entr" presetSubtype="0" fill="hold" nodeType="afterEffect">
                                  <p:stCondLst>
                                    <p:cond delay="300"/>
                                  </p:stCondLst>
                                  <p:childTnLst>
                                    <p:set>
                                      <p:cBhvr>
                                        <p:cTn id="46" dur="1" fill="hold">
                                          <p:stCondLst>
                                            <p:cond delay="0"/>
                                          </p:stCondLst>
                                        </p:cTn>
                                        <p:tgtEl>
                                          <p:spTgt spid="90"/>
                                        </p:tgtEl>
                                        <p:attrNameLst>
                                          <p:attrName>style.visibility</p:attrName>
                                        </p:attrNameLst>
                                      </p:cBhvr>
                                      <p:to>
                                        <p:strVal val="visible"/>
                                      </p:to>
                                    </p:set>
                                    <p:animEffect transition="in" filter="fade">
                                      <p:cBhvr>
                                        <p:cTn id="47" dur="500"/>
                                        <p:tgtEl>
                                          <p:spTgt spid="90"/>
                                        </p:tgtEl>
                                      </p:cBhvr>
                                    </p:animEffect>
                                  </p:childTnLst>
                                </p:cTn>
                              </p:par>
                              <p:par>
                                <p:cTn id="48" presetID="42" presetClass="path" presetSubtype="0" accel="50000" decel="50000" fill="hold" nodeType="withEffect">
                                  <p:stCondLst>
                                    <p:cond delay="300"/>
                                  </p:stCondLst>
                                  <p:childTnLst>
                                    <p:animMotion origin="layout" path="M -2.17513E-6 9.75942E-7 L -0.15854 0.46755 " pathEditMode="relative" rAng="0" ptsTypes="AA">
                                      <p:cBhvr>
                                        <p:cTn id="49" dur="1000" spd="-100000" fill="hold"/>
                                        <p:tgtEl>
                                          <p:spTgt spid="90"/>
                                        </p:tgtEl>
                                        <p:attrNameLst>
                                          <p:attrName>ppt_x</p:attrName>
                                          <p:attrName>ppt_y</p:attrName>
                                        </p:attrNameLst>
                                      </p:cBhvr>
                                      <p:rCtr x="-7838" y="23128"/>
                                    </p:animMotion>
                                  </p:childTnLst>
                                </p:cTn>
                              </p:par>
                            </p:childTnLst>
                          </p:cTn>
                        </p:par>
                        <p:par>
                          <p:cTn id="50" fill="hold">
                            <p:stCondLst>
                              <p:cond delay="10300"/>
                            </p:stCondLst>
                            <p:childTnLst>
                              <p:par>
                                <p:cTn id="51" presetID="10" presetClass="entr" presetSubtype="0" fill="hold" nodeType="afterEffect">
                                  <p:stCondLst>
                                    <p:cond delay="0"/>
                                  </p:stCondLst>
                                  <p:childTnLst>
                                    <p:set>
                                      <p:cBhvr>
                                        <p:cTn id="52" dur="1" fill="hold">
                                          <p:stCondLst>
                                            <p:cond delay="0"/>
                                          </p:stCondLst>
                                        </p:cTn>
                                        <p:tgtEl>
                                          <p:spTgt spid="190"/>
                                        </p:tgtEl>
                                        <p:attrNameLst>
                                          <p:attrName>style.visibility</p:attrName>
                                        </p:attrNameLst>
                                      </p:cBhvr>
                                      <p:to>
                                        <p:strVal val="visible"/>
                                      </p:to>
                                    </p:set>
                                    <p:animEffect transition="in" filter="fade">
                                      <p:cBhvr>
                                        <p:cTn id="53" dur="500"/>
                                        <p:tgtEl>
                                          <p:spTgt spid="190"/>
                                        </p:tgtEl>
                                      </p:cBhvr>
                                    </p:animEffect>
                                  </p:childTnLst>
                                </p:cTn>
                              </p:par>
                              <p:par>
                                <p:cTn id="54" presetID="42" presetClass="path" presetSubtype="0" accel="50000" decel="50000" fill="hold" nodeType="withEffect">
                                  <p:stCondLst>
                                    <p:cond delay="0"/>
                                  </p:stCondLst>
                                  <p:childTnLst>
                                    <p:animMotion origin="layout" path="M -2.17513E-6 1.8384E-6 L -0.15854 0.32025 " pathEditMode="relative" rAng="0" ptsTypes="AA">
                                      <p:cBhvr>
                                        <p:cTn id="55" dur="1000" spd="-100000" fill="hold"/>
                                        <p:tgtEl>
                                          <p:spTgt spid="190"/>
                                        </p:tgtEl>
                                        <p:attrNameLst>
                                          <p:attrName>ppt_x</p:attrName>
                                          <p:attrName>ppt_y</p:attrName>
                                        </p:attrNameLst>
                                      </p:cBhvr>
                                      <p:rCtr x="-7889" y="15660"/>
                                    </p:animMotion>
                                  </p:childTnLst>
                                </p:cTn>
                              </p:par>
                            </p:childTnLst>
                          </p:cTn>
                        </p:par>
                        <p:par>
                          <p:cTn id="56" fill="hold">
                            <p:stCondLst>
                              <p:cond delay="11300"/>
                            </p:stCondLst>
                            <p:childTnLst>
                              <p:par>
                                <p:cTn id="57" presetID="10" presetClass="entr" presetSubtype="0" fill="hold" nodeType="afterEffect">
                                  <p:stCondLst>
                                    <p:cond delay="0"/>
                                  </p:stCondLst>
                                  <p:childTnLst>
                                    <p:set>
                                      <p:cBhvr>
                                        <p:cTn id="58" dur="1" fill="hold">
                                          <p:stCondLst>
                                            <p:cond delay="0"/>
                                          </p:stCondLst>
                                        </p:cTn>
                                        <p:tgtEl>
                                          <p:spTgt spid="178"/>
                                        </p:tgtEl>
                                        <p:attrNameLst>
                                          <p:attrName>style.visibility</p:attrName>
                                        </p:attrNameLst>
                                      </p:cBhvr>
                                      <p:to>
                                        <p:strVal val="visible"/>
                                      </p:to>
                                    </p:set>
                                    <p:animEffect transition="in" filter="fade">
                                      <p:cBhvr>
                                        <p:cTn id="59" dur="500"/>
                                        <p:tgtEl>
                                          <p:spTgt spid="178"/>
                                        </p:tgtEl>
                                      </p:cBhvr>
                                    </p:animEffect>
                                  </p:childTnLst>
                                </p:cTn>
                              </p:par>
                              <p:par>
                                <p:cTn id="60" presetID="42" presetClass="path" presetSubtype="0" accel="50000" decel="50000" fill="hold" nodeType="withEffect">
                                  <p:stCondLst>
                                    <p:cond delay="0"/>
                                  </p:stCondLst>
                                  <p:childTnLst>
                                    <p:animMotion origin="layout" path="M -3.35461E-6 9.75942E-7 L -0.24968 0.46754 " pathEditMode="relative" rAng="0" ptsTypes="AA">
                                      <p:cBhvr>
                                        <p:cTn id="61" dur="1000" spd="-100000" fill="hold"/>
                                        <p:tgtEl>
                                          <p:spTgt spid="178"/>
                                        </p:tgtEl>
                                        <p:attrNameLst>
                                          <p:attrName>ppt_x</p:attrName>
                                          <p:attrName>ppt_y</p:attrName>
                                        </p:attrNameLst>
                                      </p:cBhvr>
                                      <p:rCtr x="-12484" y="23377"/>
                                    </p:animMotion>
                                  </p:childTnLst>
                                </p:cTn>
                              </p:par>
                            </p:childTnLst>
                          </p:cTn>
                        </p:par>
                        <p:par>
                          <p:cTn id="62" fill="hold">
                            <p:stCondLst>
                              <p:cond delay="12300"/>
                            </p:stCondLst>
                            <p:childTnLst>
                              <p:par>
                                <p:cTn id="63" presetID="10" presetClass="entr" presetSubtype="0" fill="hold" nodeType="afterEffect">
                                  <p:stCondLst>
                                    <p:cond delay="0"/>
                                  </p:stCondLst>
                                  <p:childTnLst>
                                    <p:set>
                                      <p:cBhvr>
                                        <p:cTn id="64" dur="1" fill="hold">
                                          <p:stCondLst>
                                            <p:cond delay="0"/>
                                          </p:stCondLst>
                                        </p:cTn>
                                        <p:tgtEl>
                                          <p:spTgt spid="202"/>
                                        </p:tgtEl>
                                        <p:attrNameLst>
                                          <p:attrName>style.visibility</p:attrName>
                                        </p:attrNameLst>
                                      </p:cBhvr>
                                      <p:to>
                                        <p:strVal val="visible"/>
                                      </p:to>
                                    </p:set>
                                    <p:animEffect transition="in" filter="fade">
                                      <p:cBhvr>
                                        <p:cTn id="65" dur="500"/>
                                        <p:tgtEl>
                                          <p:spTgt spid="202"/>
                                        </p:tgtEl>
                                      </p:cBhvr>
                                    </p:animEffect>
                                  </p:childTnLst>
                                </p:cTn>
                              </p:par>
                              <p:par>
                                <p:cTn id="66" presetID="42" presetClass="path" presetSubtype="0" accel="50000" decel="50000" fill="hold" nodeType="withEffect">
                                  <p:stCondLst>
                                    <p:cond delay="0"/>
                                  </p:stCondLst>
                                  <p:childTnLst>
                                    <p:animMotion origin="layout" path="M -3.35461E-6 1.8384E-6 L -0.24968 0.32024 " pathEditMode="relative" rAng="0" ptsTypes="AA">
                                      <p:cBhvr>
                                        <p:cTn id="67" dur="1000" spd="-100000" fill="hold"/>
                                        <p:tgtEl>
                                          <p:spTgt spid="202"/>
                                        </p:tgtEl>
                                        <p:attrNameLst>
                                          <p:attrName>ppt_x</p:attrName>
                                          <p:attrName>ppt_y</p:attrName>
                                        </p:attrNameLst>
                                      </p:cBhvr>
                                      <p:rCtr x="-12484" y="16001"/>
                                    </p:animMotion>
                                  </p:childTnLst>
                                </p:cTn>
                              </p:par>
                            </p:childTnLst>
                          </p:cTn>
                        </p:par>
                        <p:par>
                          <p:cTn id="68" fill="hold">
                            <p:stCondLst>
                              <p:cond delay="13300"/>
                            </p:stCondLst>
                            <p:childTnLst>
                              <p:par>
                                <p:cTn id="69" presetID="10" presetClass="entr" presetSubtype="0" fill="hold" nodeType="afterEffect">
                                  <p:stCondLst>
                                    <p:cond delay="0"/>
                                  </p:stCondLst>
                                  <p:childTnLst>
                                    <p:set>
                                      <p:cBhvr>
                                        <p:cTn id="70" dur="1" fill="hold">
                                          <p:stCondLst>
                                            <p:cond delay="0"/>
                                          </p:stCondLst>
                                        </p:cTn>
                                        <p:tgtEl>
                                          <p:spTgt spid="208"/>
                                        </p:tgtEl>
                                        <p:attrNameLst>
                                          <p:attrName>style.visibility</p:attrName>
                                        </p:attrNameLst>
                                      </p:cBhvr>
                                      <p:to>
                                        <p:strVal val="visible"/>
                                      </p:to>
                                    </p:set>
                                    <p:animEffect transition="in" filter="fade">
                                      <p:cBhvr>
                                        <p:cTn id="71" dur="500"/>
                                        <p:tgtEl>
                                          <p:spTgt spid="208"/>
                                        </p:tgtEl>
                                      </p:cBhvr>
                                    </p:animEffect>
                                  </p:childTnLst>
                                </p:cTn>
                              </p:par>
                              <p:par>
                                <p:cTn id="72" presetID="42" presetClass="path" presetSubtype="0" accel="50000" decel="50000" fill="hold" nodeType="withEffect">
                                  <p:stCondLst>
                                    <p:cond delay="0"/>
                                  </p:stCondLst>
                                  <p:childTnLst>
                                    <p:animMotion origin="layout" path="M -4.53408E-6 9.75942E-7 L -0.34082 0.46754 " pathEditMode="relative" rAng="0" ptsTypes="AA">
                                      <p:cBhvr>
                                        <p:cTn id="73" dur="1000" spd="-100000" fill="hold"/>
                                        <p:tgtEl>
                                          <p:spTgt spid="208"/>
                                        </p:tgtEl>
                                        <p:attrNameLst>
                                          <p:attrName>ppt_x</p:attrName>
                                          <p:attrName>ppt_y</p:attrName>
                                        </p:attrNameLst>
                                      </p:cBhvr>
                                      <p:rCtr x="-17041" y="23377"/>
                                    </p:animMotion>
                                  </p:childTnLst>
                                </p:cTn>
                              </p:par>
                            </p:childTnLst>
                          </p:cTn>
                        </p:par>
                        <p:par>
                          <p:cTn id="74" fill="hold">
                            <p:stCondLst>
                              <p:cond delay="14300"/>
                            </p:stCondLst>
                            <p:childTnLst>
                              <p:par>
                                <p:cTn id="75" presetID="10" presetClass="entr" presetSubtype="0" fill="hold" nodeType="afterEffect">
                                  <p:stCondLst>
                                    <p:cond delay="0"/>
                                  </p:stCondLst>
                                  <p:childTnLst>
                                    <p:set>
                                      <p:cBhvr>
                                        <p:cTn id="76" dur="1" fill="hold">
                                          <p:stCondLst>
                                            <p:cond delay="0"/>
                                          </p:stCondLst>
                                        </p:cTn>
                                        <p:tgtEl>
                                          <p:spTgt spid="196"/>
                                        </p:tgtEl>
                                        <p:attrNameLst>
                                          <p:attrName>style.visibility</p:attrName>
                                        </p:attrNameLst>
                                      </p:cBhvr>
                                      <p:to>
                                        <p:strVal val="visible"/>
                                      </p:to>
                                    </p:set>
                                    <p:animEffect transition="in" filter="fade">
                                      <p:cBhvr>
                                        <p:cTn id="77" dur="500"/>
                                        <p:tgtEl>
                                          <p:spTgt spid="196"/>
                                        </p:tgtEl>
                                      </p:cBhvr>
                                    </p:animEffect>
                                  </p:childTnLst>
                                </p:cTn>
                              </p:par>
                              <p:par>
                                <p:cTn id="78" presetID="42" presetClass="path" presetSubtype="0" accel="50000" decel="50000" fill="hold" nodeType="withEffect">
                                  <p:stCondLst>
                                    <p:cond delay="0"/>
                                  </p:stCondLst>
                                  <p:childTnLst>
                                    <p:animMotion origin="layout" path="M -4.53408E-6 1.8384E-6 L -0.34082 0.32024 " pathEditMode="relative" rAng="0" ptsTypes="AA">
                                      <p:cBhvr>
                                        <p:cTn id="79" dur="1000" spd="-100000" fill="hold"/>
                                        <p:tgtEl>
                                          <p:spTgt spid="196"/>
                                        </p:tgtEl>
                                        <p:attrNameLst>
                                          <p:attrName>ppt_x</p:attrName>
                                          <p:attrName>ppt_y</p:attrName>
                                        </p:attrNameLst>
                                      </p:cBhvr>
                                      <p:rCtr x="-17041" y="16001"/>
                                    </p:animMotion>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22"/>
                                        </p:tgtEl>
                                        <p:attrNameLst>
                                          <p:attrName>style.visibility</p:attrName>
                                        </p:attrNameLst>
                                      </p:cBhvr>
                                      <p:to>
                                        <p:strVal val="visible"/>
                                      </p:to>
                                    </p:set>
                                    <p:animEffect transition="in" filter="wipe(left)">
                                      <p:cBhvr>
                                        <p:cTn id="84" dur="500"/>
                                        <p:tgtEl>
                                          <p:spTgt spid="22"/>
                                        </p:tgtEl>
                                      </p:cBhvr>
                                    </p:animEffect>
                                  </p:childTnLst>
                                </p:cTn>
                              </p:par>
                            </p:childTnLst>
                          </p:cTn>
                        </p:par>
                        <p:par>
                          <p:cTn id="85" fill="hold">
                            <p:stCondLst>
                              <p:cond delay="500"/>
                            </p:stCondLst>
                            <p:childTnLst>
                              <p:par>
                                <p:cTn id="86" presetID="10" presetClass="entr" presetSubtype="0" fill="hold" grpId="0" nodeType="afterEffect">
                                  <p:stCondLst>
                                    <p:cond delay="0"/>
                                  </p:stCondLst>
                                  <p:childTnLst>
                                    <p:set>
                                      <p:cBhvr>
                                        <p:cTn id="87" dur="1" fill="hold">
                                          <p:stCondLst>
                                            <p:cond delay="0"/>
                                          </p:stCondLst>
                                        </p:cTn>
                                        <p:tgtEl>
                                          <p:spTgt spid="214"/>
                                        </p:tgtEl>
                                        <p:attrNameLst>
                                          <p:attrName>style.visibility</p:attrName>
                                        </p:attrNameLst>
                                      </p:cBhvr>
                                      <p:to>
                                        <p:strVal val="visible"/>
                                      </p:to>
                                    </p:set>
                                    <p:animEffect transition="in" filter="fade">
                                      <p:cBhvr>
                                        <p:cTn id="88" dur="500"/>
                                        <p:tgtEl>
                                          <p:spTgt spid="214"/>
                                        </p:tgtEl>
                                      </p:cBhvr>
                                    </p:animEffect>
                                  </p:childTnLst>
                                </p:cTn>
                              </p:par>
                              <p:par>
                                <p:cTn id="89" presetID="10" presetClass="entr" presetSubtype="0" fill="hold" nodeType="withEffect">
                                  <p:stCondLst>
                                    <p:cond delay="0"/>
                                  </p:stCondLst>
                                  <p:childTnLst>
                                    <p:set>
                                      <p:cBhvr>
                                        <p:cTn id="90" dur="1" fill="hold">
                                          <p:stCondLst>
                                            <p:cond delay="0"/>
                                          </p:stCondLst>
                                        </p:cTn>
                                        <p:tgtEl>
                                          <p:spTgt spid="7"/>
                                        </p:tgtEl>
                                        <p:attrNameLst>
                                          <p:attrName>style.visibility</p:attrName>
                                        </p:attrNameLst>
                                      </p:cBhvr>
                                      <p:to>
                                        <p:strVal val="visible"/>
                                      </p:to>
                                    </p:set>
                                    <p:animEffect transition="in" filter="fade">
                                      <p:cBhvr>
                                        <p:cTn id="91" dur="500"/>
                                        <p:tgtEl>
                                          <p:spTgt spid="7"/>
                                        </p:tgtEl>
                                      </p:cBhvr>
                                    </p:animEffect>
                                  </p:childTnLst>
                                </p:cTn>
                              </p:par>
                            </p:childTnLst>
                          </p:cTn>
                        </p:par>
                        <p:par>
                          <p:cTn id="92" fill="hold">
                            <p:stCondLst>
                              <p:cond delay="1000"/>
                            </p:stCondLst>
                            <p:childTnLst>
                              <p:par>
                                <p:cTn id="93" presetID="22" presetClass="entr" presetSubtype="4" fill="hold" nodeType="afterEffect">
                                  <p:stCondLst>
                                    <p:cond delay="500"/>
                                  </p:stCondLst>
                                  <p:childTnLst>
                                    <p:set>
                                      <p:cBhvr>
                                        <p:cTn id="94" dur="1" fill="hold">
                                          <p:stCondLst>
                                            <p:cond delay="0"/>
                                          </p:stCondLst>
                                        </p:cTn>
                                        <p:tgtEl>
                                          <p:spTgt spid="223"/>
                                        </p:tgtEl>
                                        <p:attrNameLst>
                                          <p:attrName>style.visibility</p:attrName>
                                        </p:attrNameLst>
                                      </p:cBhvr>
                                      <p:to>
                                        <p:strVal val="visible"/>
                                      </p:to>
                                    </p:set>
                                    <p:animEffect transition="in" filter="wipe(down)">
                                      <p:cBhvr>
                                        <p:cTn id="95" dur="1000"/>
                                        <p:tgtEl>
                                          <p:spTgt spid="223"/>
                                        </p:tgtEl>
                                      </p:cBhvr>
                                    </p:animEffect>
                                  </p:childTnLst>
                                </p:cTn>
                              </p:par>
                              <p:par>
                                <p:cTn id="96" presetID="22" presetClass="entr" presetSubtype="4" fill="hold" nodeType="withEffect">
                                  <p:stCondLst>
                                    <p:cond delay="500"/>
                                  </p:stCondLst>
                                  <p:childTnLst>
                                    <p:set>
                                      <p:cBhvr>
                                        <p:cTn id="97" dur="1" fill="hold">
                                          <p:stCondLst>
                                            <p:cond delay="0"/>
                                          </p:stCondLst>
                                        </p:cTn>
                                        <p:tgtEl>
                                          <p:spTgt spid="25"/>
                                        </p:tgtEl>
                                        <p:attrNameLst>
                                          <p:attrName>style.visibility</p:attrName>
                                        </p:attrNameLst>
                                      </p:cBhvr>
                                      <p:to>
                                        <p:strVal val="visible"/>
                                      </p:to>
                                    </p:set>
                                    <p:animEffect transition="in" filter="wipe(down)">
                                      <p:cBhvr>
                                        <p:cTn id="98" dur="1000"/>
                                        <p:tgtEl>
                                          <p:spTgt spid="25"/>
                                        </p:tgtEl>
                                      </p:cBhvr>
                                    </p:animEffect>
                                  </p:childTnLst>
                                </p:cTn>
                              </p:par>
                              <p:par>
                                <p:cTn id="99" presetID="22" presetClass="entr" presetSubtype="4" fill="hold" nodeType="withEffect">
                                  <p:stCondLst>
                                    <p:cond delay="500"/>
                                  </p:stCondLst>
                                  <p:childTnLst>
                                    <p:set>
                                      <p:cBhvr>
                                        <p:cTn id="100" dur="1" fill="hold">
                                          <p:stCondLst>
                                            <p:cond delay="0"/>
                                          </p:stCondLst>
                                        </p:cTn>
                                        <p:tgtEl>
                                          <p:spTgt spid="29"/>
                                        </p:tgtEl>
                                        <p:attrNameLst>
                                          <p:attrName>style.visibility</p:attrName>
                                        </p:attrNameLst>
                                      </p:cBhvr>
                                      <p:to>
                                        <p:strVal val="visible"/>
                                      </p:to>
                                    </p:set>
                                    <p:animEffect transition="in" filter="wipe(down)">
                                      <p:cBhvr>
                                        <p:cTn id="101" dur="1000"/>
                                        <p:tgtEl>
                                          <p:spTgt spid="29"/>
                                        </p:tgtEl>
                                      </p:cBhvr>
                                    </p:animEffect>
                                  </p:childTnLst>
                                </p:cTn>
                              </p:par>
                              <p:par>
                                <p:cTn id="102" presetID="22" presetClass="entr" presetSubtype="4" fill="hold" nodeType="withEffect">
                                  <p:stCondLst>
                                    <p:cond delay="500"/>
                                  </p:stCondLst>
                                  <p:childTnLst>
                                    <p:set>
                                      <p:cBhvr>
                                        <p:cTn id="103" dur="1" fill="hold">
                                          <p:stCondLst>
                                            <p:cond delay="0"/>
                                          </p:stCondLst>
                                        </p:cTn>
                                        <p:tgtEl>
                                          <p:spTgt spid="31"/>
                                        </p:tgtEl>
                                        <p:attrNameLst>
                                          <p:attrName>style.visibility</p:attrName>
                                        </p:attrNameLst>
                                      </p:cBhvr>
                                      <p:to>
                                        <p:strVal val="visible"/>
                                      </p:to>
                                    </p:set>
                                    <p:animEffect transition="in" filter="wipe(down)">
                                      <p:cBhvr>
                                        <p:cTn id="104" dur="1000"/>
                                        <p:tgtEl>
                                          <p:spTgt spid="31"/>
                                        </p:tgtEl>
                                      </p:cBhvr>
                                    </p:animEffect>
                                  </p:childTnLst>
                                </p:cTn>
                              </p:par>
                              <p:par>
                                <p:cTn id="105" presetID="22" presetClass="entr" presetSubtype="4" fill="hold" nodeType="withEffect">
                                  <p:stCondLst>
                                    <p:cond delay="500"/>
                                  </p:stCondLst>
                                  <p:childTnLst>
                                    <p:set>
                                      <p:cBhvr>
                                        <p:cTn id="106" dur="1" fill="hold">
                                          <p:stCondLst>
                                            <p:cond delay="0"/>
                                          </p:stCondLst>
                                        </p:cTn>
                                        <p:tgtEl>
                                          <p:spTgt spid="33"/>
                                        </p:tgtEl>
                                        <p:attrNameLst>
                                          <p:attrName>style.visibility</p:attrName>
                                        </p:attrNameLst>
                                      </p:cBhvr>
                                      <p:to>
                                        <p:strVal val="visible"/>
                                      </p:to>
                                    </p:set>
                                    <p:animEffect transition="in" filter="wipe(down)">
                                      <p:cBhvr>
                                        <p:cTn id="107" dur="1000"/>
                                        <p:tgtEl>
                                          <p:spTgt spid="33"/>
                                        </p:tgtEl>
                                      </p:cBhvr>
                                    </p:animEffect>
                                  </p:childTnLst>
                                </p:cTn>
                              </p:par>
                            </p:childTnLst>
                          </p:cTn>
                        </p:par>
                        <p:par>
                          <p:cTn id="108" fill="hold">
                            <p:stCondLst>
                              <p:cond delay="2500"/>
                            </p:stCondLst>
                            <p:childTnLst>
                              <p:par>
                                <p:cTn id="109" presetID="10" presetClass="exit" presetSubtype="0" fill="hold" nodeType="afterEffect">
                                  <p:stCondLst>
                                    <p:cond delay="500"/>
                                  </p:stCondLst>
                                  <p:childTnLst>
                                    <p:animEffect transition="out" filter="fade">
                                      <p:cBhvr>
                                        <p:cTn id="110" dur="1000"/>
                                        <p:tgtEl>
                                          <p:spTgt spid="190"/>
                                        </p:tgtEl>
                                      </p:cBhvr>
                                    </p:animEffect>
                                    <p:set>
                                      <p:cBhvr>
                                        <p:cTn id="111" dur="1" fill="hold">
                                          <p:stCondLst>
                                            <p:cond delay="999"/>
                                          </p:stCondLst>
                                        </p:cTn>
                                        <p:tgtEl>
                                          <p:spTgt spid="190"/>
                                        </p:tgtEl>
                                        <p:attrNameLst>
                                          <p:attrName>style.visibility</p:attrName>
                                        </p:attrNameLst>
                                      </p:cBhvr>
                                      <p:to>
                                        <p:strVal val="hidden"/>
                                      </p:to>
                                    </p:set>
                                  </p:childTnLst>
                                </p:cTn>
                              </p:par>
                              <p:par>
                                <p:cTn id="112" presetID="10" presetClass="exit" presetSubtype="0" fill="hold" nodeType="withEffect">
                                  <p:stCondLst>
                                    <p:cond delay="500"/>
                                  </p:stCondLst>
                                  <p:childTnLst>
                                    <p:animEffect transition="out" filter="fade">
                                      <p:cBhvr>
                                        <p:cTn id="113" dur="1000"/>
                                        <p:tgtEl>
                                          <p:spTgt spid="202"/>
                                        </p:tgtEl>
                                      </p:cBhvr>
                                    </p:animEffect>
                                    <p:set>
                                      <p:cBhvr>
                                        <p:cTn id="114" dur="1" fill="hold">
                                          <p:stCondLst>
                                            <p:cond delay="999"/>
                                          </p:stCondLst>
                                        </p:cTn>
                                        <p:tgtEl>
                                          <p:spTgt spid="202"/>
                                        </p:tgtEl>
                                        <p:attrNameLst>
                                          <p:attrName>style.visibility</p:attrName>
                                        </p:attrNameLst>
                                      </p:cBhvr>
                                      <p:to>
                                        <p:strVal val="hidden"/>
                                      </p:to>
                                    </p:set>
                                  </p:childTnLst>
                                </p:cTn>
                              </p:par>
                              <p:par>
                                <p:cTn id="115" presetID="10" presetClass="exit" presetSubtype="0" fill="hold" nodeType="withEffect">
                                  <p:stCondLst>
                                    <p:cond delay="500"/>
                                  </p:stCondLst>
                                  <p:childTnLst>
                                    <p:animEffect transition="out" filter="fade">
                                      <p:cBhvr>
                                        <p:cTn id="116" dur="1000"/>
                                        <p:tgtEl>
                                          <p:spTgt spid="208"/>
                                        </p:tgtEl>
                                      </p:cBhvr>
                                    </p:animEffect>
                                    <p:set>
                                      <p:cBhvr>
                                        <p:cTn id="117" dur="1" fill="hold">
                                          <p:stCondLst>
                                            <p:cond delay="999"/>
                                          </p:stCondLst>
                                        </p:cTn>
                                        <p:tgtEl>
                                          <p:spTgt spid="208"/>
                                        </p:tgtEl>
                                        <p:attrNameLst>
                                          <p:attrName>style.visibility</p:attrName>
                                        </p:attrNameLst>
                                      </p:cBhvr>
                                      <p:to>
                                        <p:strVal val="hidden"/>
                                      </p:to>
                                    </p:set>
                                  </p:childTnLst>
                                </p:cTn>
                              </p:par>
                              <p:par>
                                <p:cTn id="118" presetID="10" presetClass="exit" presetSubtype="0" fill="hold" nodeType="withEffect">
                                  <p:stCondLst>
                                    <p:cond delay="500"/>
                                  </p:stCondLst>
                                  <p:childTnLst>
                                    <p:animEffect transition="out" filter="fade">
                                      <p:cBhvr>
                                        <p:cTn id="119" dur="1000"/>
                                        <p:tgtEl>
                                          <p:spTgt spid="196"/>
                                        </p:tgtEl>
                                      </p:cBhvr>
                                    </p:animEffect>
                                    <p:set>
                                      <p:cBhvr>
                                        <p:cTn id="120" dur="1" fill="hold">
                                          <p:stCondLst>
                                            <p:cond delay="999"/>
                                          </p:stCondLst>
                                        </p:cTn>
                                        <p:tgtEl>
                                          <p:spTgt spid="196"/>
                                        </p:tgtEl>
                                        <p:attrNameLst>
                                          <p:attrName>style.visibility</p:attrName>
                                        </p:attrNameLst>
                                      </p:cBhvr>
                                      <p:to>
                                        <p:strVal val="hidden"/>
                                      </p:to>
                                    </p:set>
                                  </p:childTnLst>
                                </p:cTn>
                              </p:par>
                              <p:par>
                                <p:cTn id="121" presetID="10" presetClass="exit" presetSubtype="0" fill="hold" nodeType="withEffect">
                                  <p:stCondLst>
                                    <p:cond delay="500"/>
                                  </p:stCondLst>
                                  <p:childTnLst>
                                    <p:animEffect transition="out" filter="fade">
                                      <p:cBhvr>
                                        <p:cTn id="122" dur="500"/>
                                        <p:tgtEl>
                                          <p:spTgt spid="223"/>
                                        </p:tgtEl>
                                      </p:cBhvr>
                                    </p:animEffect>
                                    <p:set>
                                      <p:cBhvr>
                                        <p:cTn id="123" dur="1" fill="hold">
                                          <p:stCondLst>
                                            <p:cond delay="499"/>
                                          </p:stCondLst>
                                        </p:cTn>
                                        <p:tgtEl>
                                          <p:spTgt spid="223"/>
                                        </p:tgtEl>
                                        <p:attrNameLst>
                                          <p:attrName>style.visibility</p:attrName>
                                        </p:attrNameLst>
                                      </p:cBhvr>
                                      <p:to>
                                        <p:strVal val="hidden"/>
                                      </p:to>
                                    </p:set>
                                  </p:childTnLst>
                                </p:cTn>
                              </p:par>
                              <p:par>
                                <p:cTn id="124" presetID="10" presetClass="exit" presetSubtype="0" fill="hold" nodeType="withEffect">
                                  <p:stCondLst>
                                    <p:cond delay="500"/>
                                  </p:stCondLst>
                                  <p:childTnLst>
                                    <p:animEffect transition="out" filter="fade">
                                      <p:cBhvr>
                                        <p:cTn id="125" dur="500"/>
                                        <p:tgtEl>
                                          <p:spTgt spid="25"/>
                                        </p:tgtEl>
                                      </p:cBhvr>
                                    </p:animEffect>
                                    <p:set>
                                      <p:cBhvr>
                                        <p:cTn id="126" dur="1" fill="hold">
                                          <p:stCondLst>
                                            <p:cond delay="499"/>
                                          </p:stCondLst>
                                        </p:cTn>
                                        <p:tgtEl>
                                          <p:spTgt spid="25"/>
                                        </p:tgtEl>
                                        <p:attrNameLst>
                                          <p:attrName>style.visibility</p:attrName>
                                        </p:attrNameLst>
                                      </p:cBhvr>
                                      <p:to>
                                        <p:strVal val="hidden"/>
                                      </p:to>
                                    </p:set>
                                  </p:childTnLst>
                                </p:cTn>
                              </p:par>
                              <p:par>
                                <p:cTn id="127" presetID="10" presetClass="exit" presetSubtype="0" fill="hold" nodeType="withEffect">
                                  <p:stCondLst>
                                    <p:cond delay="500"/>
                                  </p:stCondLst>
                                  <p:childTnLst>
                                    <p:animEffect transition="out" filter="fade">
                                      <p:cBhvr>
                                        <p:cTn id="128" dur="500"/>
                                        <p:tgtEl>
                                          <p:spTgt spid="29"/>
                                        </p:tgtEl>
                                      </p:cBhvr>
                                    </p:animEffect>
                                    <p:set>
                                      <p:cBhvr>
                                        <p:cTn id="129" dur="1" fill="hold">
                                          <p:stCondLst>
                                            <p:cond delay="499"/>
                                          </p:stCondLst>
                                        </p:cTn>
                                        <p:tgtEl>
                                          <p:spTgt spid="29"/>
                                        </p:tgtEl>
                                        <p:attrNameLst>
                                          <p:attrName>style.visibility</p:attrName>
                                        </p:attrNameLst>
                                      </p:cBhvr>
                                      <p:to>
                                        <p:strVal val="hidden"/>
                                      </p:to>
                                    </p:set>
                                  </p:childTnLst>
                                </p:cTn>
                              </p:par>
                              <p:par>
                                <p:cTn id="130" presetID="10" presetClass="exit" presetSubtype="0" fill="hold" nodeType="withEffect">
                                  <p:stCondLst>
                                    <p:cond delay="500"/>
                                  </p:stCondLst>
                                  <p:childTnLst>
                                    <p:animEffect transition="out" filter="fade">
                                      <p:cBhvr>
                                        <p:cTn id="131" dur="500"/>
                                        <p:tgtEl>
                                          <p:spTgt spid="31"/>
                                        </p:tgtEl>
                                      </p:cBhvr>
                                    </p:animEffect>
                                    <p:set>
                                      <p:cBhvr>
                                        <p:cTn id="132" dur="1" fill="hold">
                                          <p:stCondLst>
                                            <p:cond delay="499"/>
                                          </p:stCondLst>
                                        </p:cTn>
                                        <p:tgtEl>
                                          <p:spTgt spid="31"/>
                                        </p:tgtEl>
                                        <p:attrNameLst>
                                          <p:attrName>style.visibility</p:attrName>
                                        </p:attrNameLst>
                                      </p:cBhvr>
                                      <p:to>
                                        <p:strVal val="hidden"/>
                                      </p:to>
                                    </p:set>
                                  </p:childTnLst>
                                </p:cTn>
                              </p:par>
                              <p:par>
                                <p:cTn id="133" presetID="10" presetClass="exit" presetSubtype="0" fill="hold" nodeType="withEffect">
                                  <p:stCondLst>
                                    <p:cond delay="500"/>
                                  </p:stCondLst>
                                  <p:childTnLst>
                                    <p:animEffect transition="out" filter="fade">
                                      <p:cBhvr>
                                        <p:cTn id="134" dur="500"/>
                                        <p:tgtEl>
                                          <p:spTgt spid="33"/>
                                        </p:tgtEl>
                                      </p:cBhvr>
                                    </p:animEffect>
                                    <p:set>
                                      <p:cBhvr>
                                        <p:cTn id="135" dur="1" fill="hold">
                                          <p:stCondLst>
                                            <p:cond delay="499"/>
                                          </p:stCondLst>
                                        </p:cTn>
                                        <p:tgtEl>
                                          <p:spTgt spid="33"/>
                                        </p:tgtEl>
                                        <p:attrNameLst>
                                          <p:attrName>style.visibility</p:attrName>
                                        </p:attrNameLst>
                                      </p:cBhvr>
                                      <p:to>
                                        <p:strVal val="hidden"/>
                                      </p:to>
                                    </p:set>
                                  </p:childTnLst>
                                </p:cTn>
                              </p:par>
                            </p:childTnLst>
                          </p:cTn>
                        </p:par>
                        <p:par>
                          <p:cTn id="136" fill="hold">
                            <p:stCondLst>
                              <p:cond delay="4000"/>
                            </p:stCondLst>
                            <p:childTnLst>
                              <p:par>
                                <p:cTn id="137" presetID="10" presetClass="entr" presetSubtype="0" fill="hold" grpId="0" nodeType="afterEffect">
                                  <p:stCondLst>
                                    <p:cond delay="300"/>
                                  </p:stCondLst>
                                  <p:childTnLst>
                                    <p:set>
                                      <p:cBhvr>
                                        <p:cTn id="138" dur="1" fill="hold">
                                          <p:stCondLst>
                                            <p:cond delay="0"/>
                                          </p:stCondLst>
                                        </p:cTn>
                                        <p:tgtEl>
                                          <p:spTgt spid="38"/>
                                        </p:tgtEl>
                                        <p:attrNameLst>
                                          <p:attrName>style.visibility</p:attrName>
                                        </p:attrNameLst>
                                      </p:cBhvr>
                                      <p:to>
                                        <p:strVal val="visible"/>
                                      </p:to>
                                    </p:set>
                                    <p:animEffect transition="in" filter="fade">
                                      <p:cBhvr>
                                        <p:cTn id="139" dur="500"/>
                                        <p:tgtEl>
                                          <p:spTgt spid="38"/>
                                        </p:tgtEl>
                                      </p:cBhvr>
                                    </p:animEffect>
                                  </p:childTnLst>
                                </p:cTn>
                              </p:par>
                              <p:par>
                                <p:cTn id="140" presetID="10" presetClass="entr" presetSubtype="0" fill="hold" grpId="0" nodeType="withEffect">
                                  <p:stCondLst>
                                    <p:cond delay="300"/>
                                  </p:stCondLst>
                                  <p:childTnLst>
                                    <p:set>
                                      <p:cBhvr>
                                        <p:cTn id="141" dur="1" fill="hold">
                                          <p:stCondLst>
                                            <p:cond delay="0"/>
                                          </p:stCondLst>
                                        </p:cTn>
                                        <p:tgtEl>
                                          <p:spTgt spid="37"/>
                                        </p:tgtEl>
                                        <p:attrNameLst>
                                          <p:attrName>style.visibility</p:attrName>
                                        </p:attrNameLst>
                                      </p:cBhvr>
                                      <p:to>
                                        <p:strVal val="visible"/>
                                      </p:to>
                                    </p:set>
                                    <p:animEffect transition="in" filter="fade">
                                      <p:cBhvr>
                                        <p:cTn id="14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77" grpId="0" animBg="1"/>
      <p:bldP spid="21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8261905" y="1213174"/>
            <a:ext cx="3716554" cy="548403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Segoe UI Light"/>
                <a:ea typeface="Segoe UI" pitchFamily="34" charset="0"/>
                <a:cs typeface="Segoe UI" pitchFamily="34" charset="0"/>
              </a:rPr>
              <a:t>Fault Injection</a:t>
            </a:r>
          </a:p>
        </p:txBody>
      </p:sp>
      <p:sp>
        <p:nvSpPr>
          <p:cNvPr id="17" name="Title 16"/>
          <p:cNvSpPr>
            <a:spLocks noGrp="1"/>
          </p:cNvSpPr>
          <p:nvPr>
            <p:ph type="title"/>
          </p:nvPr>
        </p:nvSpPr>
        <p:spPr/>
        <p:txBody>
          <a:bodyPr/>
          <a:lstStyle/>
          <a:p>
            <a:r>
              <a:rPr lang="en-US" dirty="0">
                <a:gradFill>
                  <a:gsLst>
                    <a:gs pos="2917">
                      <a:schemeClr val="tx2"/>
                    </a:gs>
                    <a:gs pos="30000">
                      <a:schemeClr val="tx2"/>
                    </a:gs>
                  </a:gsLst>
                  <a:lin ang="5400000" scaled="0"/>
                </a:gradFill>
              </a:rPr>
              <a:t>Hypothesis Driven </a:t>
            </a:r>
            <a:r>
              <a:rPr lang="en-US" dirty="0" smtClean="0">
                <a:gradFill>
                  <a:gsLst>
                    <a:gs pos="2917">
                      <a:schemeClr val="tx2"/>
                    </a:gs>
                    <a:gs pos="30000">
                      <a:schemeClr val="tx2"/>
                    </a:gs>
                  </a:gsLst>
                  <a:lin ang="5400000" scaled="0"/>
                </a:gradFill>
              </a:rPr>
              <a:t>Development</a:t>
            </a:r>
            <a:endParaRPr lang="en-US" dirty="0">
              <a:gradFill>
                <a:gsLst>
                  <a:gs pos="2917">
                    <a:schemeClr val="tx2"/>
                  </a:gs>
                  <a:gs pos="30000">
                    <a:schemeClr val="tx2"/>
                  </a:gs>
                </a:gsLst>
                <a:lin ang="5400000" scaled="0"/>
              </a:gradFill>
            </a:endParaRPr>
          </a:p>
        </p:txBody>
      </p:sp>
      <p:sp>
        <p:nvSpPr>
          <p:cNvPr id="3" name="Rectangle 2"/>
          <p:cNvSpPr/>
          <p:nvPr/>
        </p:nvSpPr>
        <p:spPr bwMode="auto">
          <a:xfrm>
            <a:off x="4366997" y="1216958"/>
            <a:ext cx="3716554" cy="548403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Segoe UI Light"/>
                <a:ea typeface="Segoe UI" pitchFamily="34" charset="0"/>
                <a:cs typeface="Segoe UI" pitchFamily="34" charset="0"/>
              </a:rPr>
              <a:t>Telemetry</a:t>
            </a:r>
          </a:p>
        </p:txBody>
      </p:sp>
      <p:sp>
        <p:nvSpPr>
          <p:cNvPr id="7" name="Rectangle 6"/>
          <p:cNvSpPr/>
          <p:nvPr/>
        </p:nvSpPr>
        <p:spPr bwMode="auto">
          <a:xfrm>
            <a:off x="458018" y="1213174"/>
            <a:ext cx="3716554" cy="54840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Segoe UI Light"/>
                <a:ea typeface="Segoe UI" pitchFamily="34" charset="0"/>
                <a:cs typeface="Segoe UI" pitchFamily="34" charset="0"/>
              </a:rPr>
              <a:t>Testing in Production</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r="19726"/>
          <a:stretch/>
        </p:blipFill>
        <p:spPr>
          <a:xfrm>
            <a:off x="471792" y="4035392"/>
            <a:ext cx="2885306" cy="2580824"/>
          </a:xfrm>
          <a:prstGeom prst="rect">
            <a:avLst/>
          </a:prstGeom>
        </p:spPr>
      </p:pic>
      <p:sp>
        <p:nvSpPr>
          <p:cNvPr id="59" name="Oval 58"/>
          <p:cNvSpPr/>
          <p:nvPr/>
        </p:nvSpPr>
        <p:spPr bwMode="auto">
          <a:xfrm>
            <a:off x="9127249" y="2407095"/>
            <a:ext cx="2018302" cy="2018302"/>
          </a:xfrm>
          <a:prstGeom prst="ellipse">
            <a:avLst/>
          </a:prstGeom>
          <a:noFill/>
          <a:ln w="57150">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 name="CODE 3"/>
          <p:cNvGrpSpPr/>
          <p:nvPr/>
        </p:nvGrpSpPr>
        <p:grpSpPr>
          <a:xfrm>
            <a:off x="8846713" y="3153155"/>
            <a:ext cx="631294" cy="657991"/>
            <a:chOff x="2328300" y="3506767"/>
            <a:chExt cx="551703" cy="575034"/>
          </a:xfrm>
        </p:grpSpPr>
        <p:sp>
          <p:nvSpPr>
            <p:cNvPr id="19"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nvGrpSpPr>
            <p:cNvPr id="20" name="Group 19"/>
            <p:cNvGrpSpPr/>
            <p:nvPr/>
          </p:nvGrpSpPr>
          <p:grpSpPr>
            <a:xfrm>
              <a:off x="2328300" y="3506767"/>
              <a:ext cx="551703" cy="575034"/>
              <a:chOff x="3937001" y="4448175"/>
              <a:chExt cx="638175" cy="665163"/>
            </a:xfrm>
          </p:grpSpPr>
          <p:grpSp>
            <p:nvGrpSpPr>
              <p:cNvPr id="21" name="Group 10"/>
              <p:cNvGrpSpPr>
                <a:grpSpLocks noChangeAspect="1"/>
              </p:cNvGrpSpPr>
              <p:nvPr/>
            </p:nvGrpSpPr>
            <p:grpSpPr bwMode="auto">
              <a:xfrm>
                <a:off x="3937001" y="4448175"/>
                <a:ext cx="638175" cy="665163"/>
                <a:chOff x="2480" y="2802"/>
                <a:chExt cx="402" cy="419"/>
              </a:xfrm>
            </p:grpSpPr>
            <p:sp>
              <p:nvSpPr>
                <p:cNvPr id="25"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26"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27"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CC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grpSp>
            <p:nvGrpSpPr>
              <p:cNvPr id="22" name="Group 21"/>
              <p:cNvGrpSpPr/>
              <p:nvPr/>
            </p:nvGrpSpPr>
            <p:grpSpPr>
              <a:xfrm>
                <a:off x="4120302" y="4618868"/>
                <a:ext cx="293550" cy="349134"/>
                <a:chOff x="4662074" y="4335997"/>
                <a:chExt cx="234105" cy="278433"/>
              </a:xfrm>
            </p:grpSpPr>
            <p:sp>
              <p:nvSpPr>
                <p:cNvPr id="23"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accent2"/>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24"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accent2"/>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grpSp>
      </p:grpSp>
      <p:grpSp>
        <p:nvGrpSpPr>
          <p:cNvPr id="38" name="CODE 3"/>
          <p:cNvGrpSpPr/>
          <p:nvPr/>
        </p:nvGrpSpPr>
        <p:grpSpPr>
          <a:xfrm>
            <a:off x="10845092" y="3153155"/>
            <a:ext cx="631294" cy="657991"/>
            <a:chOff x="2328300" y="3506767"/>
            <a:chExt cx="551703" cy="575034"/>
          </a:xfrm>
        </p:grpSpPr>
        <p:sp>
          <p:nvSpPr>
            <p:cNvPr id="39"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nvGrpSpPr>
            <p:cNvPr id="40" name="Group 39"/>
            <p:cNvGrpSpPr/>
            <p:nvPr/>
          </p:nvGrpSpPr>
          <p:grpSpPr>
            <a:xfrm>
              <a:off x="2328300" y="3506767"/>
              <a:ext cx="551703" cy="575034"/>
              <a:chOff x="3937001" y="4448175"/>
              <a:chExt cx="638175" cy="665163"/>
            </a:xfrm>
          </p:grpSpPr>
          <p:grpSp>
            <p:nvGrpSpPr>
              <p:cNvPr id="41" name="Group 10"/>
              <p:cNvGrpSpPr>
                <a:grpSpLocks noChangeAspect="1"/>
              </p:cNvGrpSpPr>
              <p:nvPr/>
            </p:nvGrpSpPr>
            <p:grpSpPr bwMode="auto">
              <a:xfrm>
                <a:off x="3937001" y="4448175"/>
                <a:ext cx="638175" cy="665163"/>
                <a:chOff x="2480" y="2802"/>
                <a:chExt cx="402" cy="419"/>
              </a:xfrm>
            </p:grpSpPr>
            <p:sp>
              <p:nvSpPr>
                <p:cNvPr id="45"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46"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47"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CC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grpSp>
            <p:nvGrpSpPr>
              <p:cNvPr id="42" name="Group 41"/>
              <p:cNvGrpSpPr/>
              <p:nvPr/>
            </p:nvGrpSpPr>
            <p:grpSpPr>
              <a:xfrm>
                <a:off x="4120302" y="4618868"/>
                <a:ext cx="293550" cy="349134"/>
                <a:chOff x="4662074" y="4335997"/>
                <a:chExt cx="234105" cy="278433"/>
              </a:xfrm>
            </p:grpSpPr>
            <p:sp>
              <p:nvSpPr>
                <p:cNvPr id="43"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accent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44"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accent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grpSp>
      </p:grpSp>
      <p:sp>
        <p:nvSpPr>
          <p:cNvPr id="61" name="Production B"/>
          <p:cNvSpPr/>
          <p:nvPr/>
        </p:nvSpPr>
        <p:spPr bwMode="auto">
          <a:xfrm>
            <a:off x="642895" y="1840456"/>
            <a:ext cx="1585235" cy="1028285"/>
          </a:xfrm>
          <a:prstGeom prst="roundRect">
            <a:avLst>
              <a:gd name="adj" fmla="val 5175"/>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r>
              <a:rPr lang="en-US" sz="1199" dirty="0">
                <a:gradFill>
                  <a:gsLst>
                    <a:gs pos="0">
                      <a:srgbClr val="FFFFFF"/>
                    </a:gs>
                    <a:gs pos="100000">
                      <a:srgbClr val="FFFFFF"/>
                    </a:gs>
                  </a:gsLst>
                  <a:lin ang="5400000" scaled="0"/>
                </a:gradFill>
                <a:latin typeface="Segoe UI"/>
                <a:ea typeface="Segoe UI" pitchFamily="34" charset="0"/>
                <a:cs typeface="Segoe UI" pitchFamily="34" charset="0"/>
              </a:rPr>
              <a:t>PRODUCTION A</a:t>
            </a:r>
          </a:p>
        </p:txBody>
      </p:sp>
      <p:sp>
        <p:nvSpPr>
          <p:cNvPr id="62" name="APP 2"/>
          <p:cNvSpPr>
            <a:spLocks noEditPoints="1"/>
          </p:cNvSpPr>
          <p:nvPr/>
        </p:nvSpPr>
        <p:spPr bwMode="auto">
          <a:xfrm>
            <a:off x="1170609" y="2257848"/>
            <a:ext cx="529807" cy="531043"/>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13833"/>
            <a:endParaRPr lang="en-US" sz="1700" dirty="0">
              <a:solidFill>
                <a:srgbClr val="000000"/>
              </a:solidFill>
              <a:latin typeface="Segoe UI"/>
            </a:endParaRPr>
          </a:p>
        </p:txBody>
      </p:sp>
      <p:sp>
        <p:nvSpPr>
          <p:cNvPr id="63" name="Production B"/>
          <p:cNvSpPr/>
          <p:nvPr/>
        </p:nvSpPr>
        <p:spPr bwMode="auto">
          <a:xfrm>
            <a:off x="2402032" y="1840374"/>
            <a:ext cx="1585235" cy="1028285"/>
          </a:xfrm>
          <a:prstGeom prst="roundRect">
            <a:avLst>
              <a:gd name="adj" fmla="val 5175"/>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r>
              <a:rPr lang="en-US" sz="1199" dirty="0">
                <a:gradFill>
                  <a:gsLst>
                    <a:gs pos="0">
                      <a:srgbClr val="FFFFFF"/>
                    </a:gs>
                    <a:gs pos="100000">
                      <a:srgbClr val="FFFFFF"/>
                    </a:gs>
                  </a:gsLst>
                  <a:lin ang="5400000" scaled="0"/>
                </a:gradFill>
                <a:latin typeface="Segoe UI"/>
                <a:ea typeface="Segoe UI" pitchFamily="34" charset="0"/>
                <a:cs typeface="Segoe UI" pitchFamily="34" charset="0"/>
              </a:rPr>
              <a:t>PRODUCTION B</a:t>
            </a:r>
          </a:p>
        </p:txBody>
      </p:sp>
      <p:sp>
        <p:nvSpPr>
          <p:cNvPr id="64" name="APP 2"/>
          <p:cNvSpPr>
            <a:spLocks noEditPoints="1"/>
          </p:cNvSpPr>
          <p:nvPr/>
        </p:nvSpPr>
        <p:spPr bwMode="auto">
          <a:xfrm>
            <a:off x="2929746" y="2257768"/>
            <a:ext cx="529807" cy="531043"/>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13833"/>
            <a:endParaRPr lang="en-US" sz="1700" dirty="0">
              <a:solidFill>
                <a:srgbClr val="000000"/>
              </a:solidFill>
              <a:latin typeface="Segoe UI"/>
            </a:endParaRPr>
          </a:p>
        </p:txBody>
      </p:sp>
      <p:sp>
        <p:nvSpPr>
          <p:cNvPr id="2" name="Rectangle 1"/>
          <p:cNvSpPr/>
          <p:nvPr/>
        </p:nvSpPr>
        <p:spPr bwMode="auto">
          <a:xfrm>
            <a:off x="6095341" y="3717040"/>
            <a:ext cx="202682" cy="109859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Production B"/>
          <p:cNvSpPr/>
          <p:nvPr/>
        </p:nvSpPr>
        <p:spPr bwMode="auto">
          <a:xfrm>
            <a:off x="4592863" y="1919063"/>
            <a:ext cx="1767465" cy="1592427"/>
          </a:xfrm>
          <a:prstGeom prst="roundRect">
            <a:avLst>
              <a:gd name="adj" fmla="val 5175"/>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r>
              <a:rPr lang="en-US" sz="1598" dirty="0">
                <a:gradFill>
                  <a:gsLst>
                    <a:gs pos="0">
                      <a:srgbClr val="FFFFFF"/>
                    </a:gs>
                    <a:gs pos="100000">
                      <a:srgbClr val="FFFFFF"/>
                    </a:gs>
                  </a:gsLst>
                  <a:lin ang="5400000" scaled="0"/>
                </a:gradFill>
                <a:latin typeface="Segoe UI"/>
                <a:ea typeface="Segoe UI" pitchFamily="34" charset="0"/>
                <a:cs typeface="Segoe UI" pitchFamily="34" charset="0"/>
              </a:rPr>
              <a:t>PRODUCTION</a:t>
            </a:r>
          </a:p>
        </p:txBody>
      </p:sp>
      <p:cxnSp>
        <p:nvCxnSpPr>
          <p:cNvPr id="5" name="Straight Connector 4"/>
          <p:cNvCxnSpPr/>
          <p:nvPr/>
        </p:nvCxnSpPr>
        <p:spPr>
          <a:xfrm flipV="1">
            <a:off x="5534685" y="3559316"/>
            <a:ext cx="0" cy="1260101"/>
          </a:xfrm>
          <a:prstGeom prst="line">
            <a:avLst/>
          </a:prstGeom>
          <a:ln w="3810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1544217" y="3004528"/>
            <a:ext cx="652214" cy="1745096"/>
          </a:xfrm>
          <a:prstGeom prst="line">
            <a:avLst/>
          </a:prstGeom>
          <a:ln w="3810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2246482" y="3004528"/>
            <a:ext cx="797962" cy="1745096"/>
          </a:xfrm>
          <a:prstGeom prst="line">
            <a:avLst/>
          </a:prstGeom>
          <a:ln w="3810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52" name="Lightning Bolt 51"/>
          <p:cNvSpPr/>
          <p:nvPr/>
        </p:nvSpPr>
        <p:spPr bwMode="auto">
          <a:xfrm>
            <a:off x="9875852" y="3046172"/>
            <a:ext cx="521096" cy="740150"/>
          </a:xfrm>
          <a:prstGeom prst="lightningBol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ZA"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Rectangle 30"/>
          <p:cNvSpPr/>
          <p:nvPr/>
        </p:nvSpPr>
        <p:spPr bwMode="auto">
          <a:xfrm>
            <a:off x="9875852" y="2028273"/>
            <a:ext cx="550663" cy="80547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5" name="Picture 3"/>
          <p:cNvPicPr>
            <a:picLocks noChangeAspect="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9946248" y="2124941"/>
            <a:ext cx="618871" cy="708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53"/>
          <p:cNvSpPr/>
          <p:nvPr/>
        </p:nvSpPr>
        <p:spPr bwMode="auto">
          <a:xfrm>
            <a:off x="9770969" y="4104435"/>
            <a:ext cx="723799" cy="80547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6" name="Picture 46"/>
          <p:cNvPicPr>
            <a:picLocks noChangeAspect="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9783978" y="4132584"/>
            <a:ext cx="704843" cy="604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 name="Group 49"/>
          <p:cNvGrpSpPr/>
          <p:nvPr/>
        </p:nvGrpSpPr>
        <p:grpSpPr>
          <a:xfrm>
            <a:off x="654812" y="2633289"/>
            <a:ext cx="608869" cy="643784"/>
            <a:chOff x="8968422" y="1945240"/>
            <a:chExt cx="972643" cy="1028418"/>
          </a:xfrm>
        </p:grpSpPr>
        <p:grpSp>
          <p:nvGrpSpPr>
            <p:cNvPr id="72" name="Group 71"/>
            <p:cNvGrpSpPr/>
            <p:nvPr/>
          </p:nvGrpSpPr>
          <p:grpSpPr>
            <a:xfrm>
              <a:off x="8968422" y="2142553"/>
              <a:ext cx="318232" cy="696493"/>
              <a:chOff x="9458597" y="2993206"/>
              <a:chExt cx="291678" cy="638376"/>
            </a:xfrm>
          </p:grpSpPr>
          <p:sp>
            <p:nvSpPr>
              <p:cNvPr id="78" name="Oval 77"/>
              <p:cNvSpPr/>
              <p:nvPr/>
            </p:nvSpPr>
            <p:spPr bwMode="auto">
              <a:xfrm>
                <a:off x="9497057" y="2993206"/>
                <a:ext cx="195809" cy="195809"/>
              </a:xfrm>
              <a:prstGeom prst="ellipse">
                <a:avLst/>
              </a:prstGeom>
              <a:solidFill>
                <a:srgbClr val="96969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Freeform 78"/>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rgbClr val="96969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3" name="Group 72"/>
            <p:cNvGrpSpPr/>
            <p:nvPr/>
          </p:nvGrpSpPr>
          <p:grpSpPr>
            <a:xfrm>
              <a:off x="9622833" y="2142553"/>
              <a:ext cx="318232" cy="696493"/>
              <a:chOff x="9458597" y="2993206"/>
              <a:chExt cx="291678" cy="638376"/>
            </a:xfrm>
          </p:grpSpPr>
          <p:sp>
            <p:nvSpPr>
              <p:cNvPr id="76" name="Oval 75"/>
              <p:cNvSpPr/>
              <p:nvPr/>
            </p:nvSpPr>
            <p:spPr bwMode="auto">
              <a:xfrm>
                <a:off x="9497057" y="2993206"/>
                <a:ext cx="195809" cy="195809"/>
              </a:xfrm>
              <a:prstGeom prst="ellipse">
                <a:avLst/>
              </a:prstGeom>
              <a:solidFill>
                <a:srgbClr val="96969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 name="Freeform 76"/>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rgbClr val="96969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4" name="Freeform 73"/>
            <p:cNvSpPr/>
            <p:nvPr/>
          </p:nvSpPr>
          <p:spPr bwMode="auto">
            <a:xfrm>
              <a:off x="9192270" y="2277165"/>
              <a:ext cx="491910" cy="696493"/>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rgbClr val="BDBDBD"/>
            </a:solidFill>
            <a:ln w="3810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Oval 74"/>
            <p:cNvSpPr/>
            <p:nvPr/>
          </p:nvSpPr>
          <p:spPr bwMode="auto">
            <a:xfrm>
              <a:off x="9257133" y="1945240"/>
              <a:ext cx="330228" cy="330228"/>
            </a:xfrm>
            <a:prstGeom prst="ellipse">
              <a:avLst/>
            </a:prstGeom>
            <a:solidFill>
              <a:srgbClr val="BDBDBD"/>
            </a:solid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0" name="Group 79"/>
          <p:cNvGrpSpPr/>
          <p:nvPr/>
        </p:nvGrpSpPr>
        <p:grpSpPr>
          <a:xfrm>
            <a:off x="3330830" y="2633289"/>
            <a:ext cx="608869" cy="643784"/>
            <a:chOff x="8968422" y="1945240"/>
            <a:chExt cx="972643" cy="1028418"/>
          </a:xfrm>
        </p:grpSpPr>
        <p:grpSp>
          <p:nvGrpSpPr>
            <p:cNvPr id="81" name="Group 80"/>
            <p:cNvGrpSpPr/>
            <p:nvPr/>
          </p:nvGrpSpPr>
          <p:grpSpPr>
            <a:xfrm>
              <a:off x="8968422" y="2142553"/>
              <a:ext cx="318232" cy="696493"/>
              <a:chOff x="9458597" y="2993206"/>
              <a:chExt cx="291678" cy="638376"/>
            </a:xfrm>
          </p:grpSpPr>
          <p:sp>
            <p:nvSpPr>
              <p:cNvPr id="87" name="Oval 86"/>
              <p:cNvSpPr/>
              <p:nvPr/>
            </p:nvSpPr>
            <p:spPr bwMode="auto">
              <a:xfrm>
                <a:off x="9497057" y="2993206"/>
                <a:ext cx="195809" cy="195809"/>
              </a:xfrm>
              <a:prstGeom prst="ellipse">
                <a:avLst/>
              </a:prstGeom>
              <a:solidFill>
                <a:schemeClr val="tx1">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 name="Freeform 87"/>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tx1">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2" name="Group 81"/>
            <p:cNvGrpSpPr/>
            <p:nvPr/>
          </p:nvGrpSpPr>
          <p:grpSpPr>
            <a:xfrm>
              <a:off x="9622833" y="2142553"/>
              <a:ext cx="318232" cy="696493"/>
              <a:chOff x="9458597" y="2993206"/>
              <a:chExt cx="291678" cy="638376"/>
            </a:xfrm>
          </p:grpSpPr>
          <p:sp>
            <p:nvSpPr>
              <p:cNvPr id="85" name="Oval 84"/>
              <p:cNvSpPr/>
              <p:nvPr/>
            </p:nvSpPr>
            <p:spPr bwMode="auto">
              <a:xfrm>
                <a:off x="9497057" y="2993206"/>
                <a:ext cx="195809" cy="195809"/>
              </a:xfrm>
              <a:prstGeom prst="ellipse">
                <a:avLst/>
              </a:prstGeom>
              <a:solidFill>
                <a:schemeClr val="tx1">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Freeform 85"/>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tx1">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3" name="Freeform 82"/>
            <p:cNvSpPr/>
            <p:nvPr/>
          </p:nvSpPr>
          <p:spPr bwMode="auto">
            <a:xfrm>
              <a:off x="9192270" y="2277165"/>
              <a:ext cx="491910" cy="696493"/>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bg2">
                <a:lumMod val="90000"/>
              </a:schemeClr>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Oval 83"/>
            <p:cNvSpPr/>
            <p:nvPr/>
          </p:nvSpPr>
          <p:spPr bwMode="auto">
            <a:xfrm>
              <a:off x="9257133" y="1945240"/>
              <a:ext cx="330228" cy="330228"/>
            </a:xfrm>
            <a:prstGeom prst="ellipse">
              <a:avLst/>
            </a:prstGeom>
            <a:solidFill>
              <a:schemeClr val="bg2">
                <a:lumMod val="90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 name="TextBox 3"/>
          <p:cNvSpPr txBox="1"/>
          <p:nvPr/>
        </p:nvSpPr>
        <p:spPr>
          <a:xfrm>
            <a:off x="738751" y="3310051"/>
            <a:ext cx="475760" cy="254262"/>
          </a:xfrm>
          <a:prstGeom prst="rect">
            <a:avLst/>
          </a:prstGeom>
          <a:noFill/>
        </p:spPr>
        <p:txBody>
          <a:bodyPr wrap="none" lIns="0" tIns="0" rIns="0" bIns="0" rtlCol="0">
            <a:spAutoFit/>
          </a:bodyPr>
          <a:lstStyle/>
          <a:p>
            <a:pPr defTabSz="932597">
              <a:lnSpc>
                <a:spcPct val="90000"/>
              </a:lnSpc>
              <a:spcAft>
                <a:spcPts val="600"/>
              </a:spcAft>
            </a:pPr>
            <a:r>
              <a:rPr lang="en-US" b="1" dirty="0">
                <a:gradFill>
                  <a:gsLst>
                    <a:gs pos="2917">
                      <a:srgbClr val="FFFFFF"/>
                    </a:gs>
                    <a:gs pos="30000">
                      <a:srgbClr val="FFFFFF"/>
                    </a:gs>
                  </a:gsLst>
                  <a:lin ang="5400000" scaled="0"/>
                </a:gradFill>
                <a:latin typeface="Segoe UI"/>
              </a:rPr>
              <a:t>90%</a:t>
            </a:r>
          </a:p>
        </p:txBody>
      </p:sp>
      <p:sp>
        <p:nvSpPr>
          <p:cNvPr id="89" name="TextBox 88"/>
          <p:cNvSpPr txBox="1"/>
          <p:nvPr/>
        </p:nvSpPr>
        <p:spPr>
          <a:xfrm>
            <a:off x="3402060" y="3310051"/>
            <a:ext cx="475760" cy="254262"/>
          </a:xfrm>
          <a:prstGeom prst="rect">
            <a:avLst/>
          </a:prstGeom>
          <a:noFill/>
        </p:spPr>
        <p:txBody>
          <a:bodyPr wrap="none" lIns="0" tIns="0" rIns="0" bIns="0" rtlCol="0">
            <a:spAutoFit/>
          </a:bodyPr>
          <a:lstStyle/>
          <a:p>
            <a:pPr defTabSz="932597">
              <a:lnSpc>
                <a:spcPct val="90000"/>
              </a:lnSpc>
              <a:spcAft>
                <a:spcPts val="600"/>
              </a:spcAft>
            </a:pPr>
            <a:r>
              <a:rPr lang="en-US" b="1" dirty="0">
                <a:gradFill>
                  <a:gsLst>
                    <a:gs pos="2917">
                      <a:srgbClr val="FFFFFF"/>
                    </a:gs>
                    <a:gs pos="30000">
                      <a:srgbClr val="FFFFFF"/>
                    </a:gs>
                  </a:gsLst>
                  <a:lin ang="5400000" scaled="0"/>
                </a:gradFill>
                <a:latin typeface="Segoe UI"/>
              </a:rPr>
              <a:t>10%</a:t>
            </a:r>
          </a:p>
        </p:txBody>
      </p:sp>
      <p:grpSp>
        <p:nvGrpSpPr>
          <p:cNvPr id="90" name="Group 89"/>
          <p:cNvGrpSpPr/>
          <p:nvPr/>
        </p:nvGrpSpPr>
        <p:grpSpPr>
          <a:xfrm>
            <a:off x="7069997" y="2480053"/>
            <a:ext cx="885805" cy="936600"/>
            <a:chOff x="8968422" y="1945240"/>
            <a:chExt cx="972643" cy="1028418"/>
          </a:xfrm>
        </p:grpSpPr>
        <p:grpSp>
          <p:nvGrpSpPr>
            <p:cNvPr id="91" name="Group 90"/>
            <p:cNvGrpSpPr/>
            <p:nvPr/>
          </p:nvGrpSpPr>
          <p:grpSpPr>
            <a:xfrm>
              <a:off x="8968422" y="2142553"/>
              <a:ext cx="318232" cy="696493"/>
              <a:chOff x="9458597" y="2993206"/>
              <a:chExt cx="291678" cy="638376"/>
            </a:xfrm>
          </p:grpSpPr>
          <p:sp>
            <p:nvSpPr>
              <p:cNvPr id="97" name="Oval 96"/>
              <p:cNvSpPr/>
              <p:nvPr/>
            </p:nvSpPr>
            <p:spPr bwMode="auto">
              <a:xfrm>
                <a:off x="9497057" y="2993206"/>
                <a:ext cx="195809" cy="195809"/>
              </a:xfrm>
              <a:prstGeom prst="ellipse">
                <a:avLst/>
              </a:prstGeom>
              <a:solidFill>
                <a:srgbClr val="96969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Freeform 97"/>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rgbClr val="96969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2" name="Group 91"/>
            <p:cNvGrpSpPr/>
            <p:nvPr/>
          </p:nvGrpSpPr>
          <p:grpSpPr>
            <a:xfrm>
              <a:off x="9622833" y="2142553"/>
              <a:ext cx="318232" cy="696493"/>
              <a:chOff x="9458597" y="2993206"/>
              <a:chExt cx="291678" cy="638376"/>
            </a:xfrm>
          </p:grpSpPr>
          <p:sp>
            <p:nvSpPr>
              <p:cNvPr id="95" name="Oval 94"/>
              <p:cNvSpPr/>
              <p:nvPr/>
            </p:nvSpPr>
            <p:spPr bwMode="auto">
              <a:xfrm>
                <a:off x="9497057" y="2993206"/>
                <a:ext cx="195809" cy="195809"/>
              </a:xfrm>
              <a:prstGeom prst="ellipse">
                <a:avLst/>
              </a:prstGeom>
              <a:solidFill>
                <a:srgbClr val="96969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Freeform 95"/>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rgbClr val="96969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3" name="Freeform 92"/>
            <p:cNvSpPr/>
            <p:nvPr/>
          </p:nvSpPr>
          <p:spPr bwMode="auto">
            <a:xfrm>
              <a:off x="9192270" y="2277165"/>
              <a:ext cx="491910" cy="696493"/>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rgbClr val="BDBDBD"/>
            </a:solid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Oval 93"/>
            <p:cNvSpPr/>
            <p:nvPr/>
          </p:nvSpPr>
          <p:spPr bwMode="auto">
            <a:xfrm>
              <a:off x="9257133" y="1945240"/>
              <a:ext cx="330228" cy="330228"/>
            </a:xfrm>
            <a:prstGeom prst="ellipse">
              <a:avLst/>
            </a:prstGeom>
            <a:solidFill>
              <a:srgbClr val="BDBDBD"/>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5" name="Straight Connector 14"/>
          <p:cNvCxnSpPr/>
          <p:nvPr/>
        </p:nvCxnSpPr>
        <p:spPr>
          <a:xfrm flipH="1">
            <a:off x="6025375" y="3040128"/>
            <a:ext cx="923700"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 name="APP 2"/>
          <p:cNvSpPr>
            <a:spLocks noEditPoints="1"/>
          </p:cNvSpPr>
          <p:nvPr/>
        </p:nvSpPr>
        <p:spPr bwMode="auto">
          <a:xfrm>
            <a:off x="5136213" y="2479346"/>
            <a:ext cx="796943" cy="822387"/>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13833"/>
            <a:endParaRPr lang="en-US" sz="1700" dirty="0">
              <a:solidFill>
                <a:srgbClr val="000000"/>
              </a:solidFill>
              <a:latin typeface="Segoe UI"/>
            </a:endParaRPr>
          </a:p>
        </p:txBody>
      </p:sp>
      <p:sp>
        <p:nvSpPr>
          <p:cNvPr id="28" name="Freeform 27"/>
          <p:cNvSpPr/>
          <p:nvPr/>
        </p:nvSpPr>
        <p:spPr bwMode="auto">
          <a:xfrm>
            <a:off x="5205952" y="2544284"/>
            <a:ext cx="652963" cy="677927"/>
          </a:xfrm>
          <a:custGeom>
            <a:avLst/>
            <a:gdLst>
              <a:gd name="connsiteX0" fmla="*/ 4864 w 724711"/>
              <a:gd name="connsiteY0" fmla="*/ 491247 h 739302"/>
              <a:gd name="connsiteX1" fmla="*/ 0 w 724711"/>
              <a:gd name="connsiteY1" fmla="*/ 102140 h 739302"/>
              <a:gd name="connsiteX2" fmla="*/ 413426 w 724711"/>
              <a:gd name="connsiteY2" fmla="*/ 0 h 739302"/>
              <a:gd name="connsiteX3" fmla="*/ 724711 w 724711"/>
              <a:gd name="connsiteY3" fmla="*/ 204281 h 739302"/>
              <a:gd name="connsiteX4" fmla="*/ 705255 w 724711"/>
              <a:gd name="connsiteY4" fmla="*/ 588523 h 739302"/>
              <a:gd name="connsiteX5" fmla="*/ 257783 w 724711"/>
              <a:gd name="connsiteY5" fmla="*/ 739302 h 739302"/>
              <a:gd name="connsiteX6" fmla="*/ 4864 w 724711"/>
              <a:gd name="connsiteY6" fmla="*/ 491247 h 73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711" h="739302">
                <a:moveTo>
                  <a:pt x="4864" y="491247"/>
                </a:moveTo>
                <a:cubicBezTo>
                  <a:pt x="3243" y="361545"/>
                  <a:pt x="1621" y="231842"/>
                  <a:pt x="0" y="102140"/>
                </a:cubicBezTo>
                <a:lnTo>
                  <a:pt x="413426" y="0"/>
                </a:lnTo>
                <a:lnTo>
                  <a:pt x="724711" y="204281"/>
                </a:lnTo>
                <a:lnTo>
                  <a:pt x="705255" y="588523"/>
                </a:lnTo>
                <a:lnTo>
                  <a:pt x="257783" y="739302"/>
                </a:lnTo>
                <a:lnTo>
                  <a:pt x="4864" y="491247"/>
                </a:lnTo>
                <a:close/>
              </a:path>
            </a:pathLst>
          </a:cu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9" name="CODE 3"/>
          <p:cNvGrpSpPr/>
          <p:nvPr/>
        </p:nvGrpSpPr>
        <p:grpSpPr>
          <a:xfrm>
            <a:off x="5351015" y="2670906"/>
            <a:ext cx="376498" cy="392420"/>
            <a:chOff x="2328300" y="3506767"/>
            <a:chExt cx="551703" cy="575034"/>
          </a:xfrm>
        </p:grpSpPr>
        <p:sp>
          <p:nvSpPr>
            <p:cNvPr id="100"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nvGrpSpPr>
            <p:cNvPr id="101" name="Group 100"/>
            <p:cNvGrpSpPr/>
            <p:nvPr/>
          </p:nvGrpSpPr>
          <p:grpSpPr>
            <a:xfrm>
              <a:off x="2328300" y="3506767"/>
              <a:ext cx="551703" cy="575034"/>
              <a:chOff x="3937001" y="4448175"/>
              <a:chExt cx="638175" cy="665163"/>
            </a:xfrm>
          </p:grpSpPr>
          <p:grpSp>
            <p:nvGrpSpPr>
              <p:cNvPr id="102" name="Group 10"/>
              <p:cNvGrpSpPr>
                <a:grpSpLocks noChangeAspect="1"/>
              </p:cNvGrpSpPr>
              <p:nvPr/>
            </p:nvGrpSpPr>
            <p:grpSpPr bwMode="auto">
              <a:xfrm>
                <a:off x="3937001" y="4448175"/>
                <a:ext cx="638175" cy="665163"/>
                <a:chOff x="2480" y="2802"/>
                <a:chExt cx="402" cy="419"/>
              </a:xfrm>
            </p:grpSpPr>
            <p:sp>
              <p:nvSpPr>
                <p:cNvPr id="106"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107"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108"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CC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grpSp>
            <p:nvGrpSpPr>
              <p:cNvPr id="103" name="Group 102"/>
              <p:cNvGrpSpPr/>
              <p:nvPr/>
            </p:nvGrpSpPr>
            <p:grpSpPr>
              <a:xfrm>
                <a:off x="4120302" y="4618868"/>
                <a:ext cx="293550" cy="349134"/>
                <a:chOff x="4662074" y="4335997"/>
                <a:chExt cx="234105" cy="278433"/>
              </a:xfrm>
            </p:grpSpPr>
            <p:sp>
              <p:nvSpPr>
                <p:cNvPr id="104"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tx1">
                    <a:lumMod val="50000"/>
                  </a:schemeClr>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105"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tx1">
                    <a:lumMod val="50000"/>
                  </a:schemeClr>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grpSp>
      </p:grpSp>
      <p:sp>
        <p:nvSpPr>
          <p:cNvPr id="109" name="Oval 108"/>
          <p:cNvSpPr/>
          <p:nvPr/>
        </p:nvSpPr>
        <p:spPr bwMode="auto">
          <a:xfrm>
            <a:off x="9820452" y="2002652"/>
            <a:ext cx="332488" cy="33248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b="1" dirty="0">
                <a:gradFill>
                  <a:gsLst>
                    <a:gs pos="2917">
                      <a:srgbClr val="FFFFFF"/>
                    </a:gs>
                    <a:gs pos="30000">
                      <a:srgbClr val="FFFFFF"/>
                    </a:gs>
                  </a:gsLst>
                  <a:lin ang="5400000" scaled="0"/>
                </a:gradFill>
                <a:latin typeface="Segoe UI"/>
              </a:rPr>
              <a:t>X</a:t>
            </a:r>
          </a:p>
        </p:txBody>
      </p:sp>
      <p:sp>
        <p:nvSpPr>
          <p:cNvPr id="112" name="Oval 111"/>
          <p:cNvSpPr/>
          <p:nvPr/>
        </p:nvSpPr>
        <p:spPr bwMode="auto">
          <a:xfrm>
            <a:off x="8660015" y="3038863"/>
            <a:ext cx="332488" cy="33248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b="1" dirty="0">
                <a:gradFill>
                  <a:gsLst>
                    <a:gs pos="2917">
                      <a:srgbClr val="FFFFFF"/>
                    </a:gs>
                    <a:gs pos="30000">
                      <a:srgbClr val="FFFFFF"/>
                    </a:gs>
                  </a:gsLst>
                  <a:lin ang="5400000" scaled="0"/>
                </a:gradFill>
                <a:latin typeface="Segoe UI"/>
              </a:rPr>
              <a:t>X</a:t>
            </a:r>
          </a:p>
        </p:txBody>
      </p:sp>
      <p:sp>
        <p:nvSpPr>
          <p:cNvPr id="113" name="Oval 112"/>
          <p:cNvSpPr/>
          <p:nvPr/>
        </p:nvSpPr>
        <p:spPr bwMode="auto">
          <a:xfrm>
            <a:off x="11281583" y="3038863"/>
            <a:ext cx="332488" cy="33248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b="1" dirty="0">
                <a:gradFill>
                  <a:gsLst>
                    <a:gs pos="2917">
                      <a:srgbClr val="FFFFFF"/>
                    </a:gs>
                    <a:gs pos="30000">
                      <a:srgbClr val="FFFFFF"/>
                    </a:gs>
                  </a:gsLst>
                  <a:lin ang="5400000" scaled="0"/>
                </a:gradFill>
                <a:latin typeface="Segoe UI"/>
              </a:rPr>
              <a:t>X</a:t>
            </a:r>
          </a:p>
        </p:txBody>
      </p:sp>
      <p:sp>
        <p:nvSpPr>
          <p:cNvPr id="114" name="Oval 113"/>
          <p:cNvSpPr/>
          <p:nvPr/>
        </p:nvSpPr>
        <p:spPr bwMode="auto">
          <a:xfrm>
            <a:off x="9709607" y="4472849"/>
            <a:ext cx="332488" cy="33248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b="1" dirty="0">
                <a:gradFill>
                  <a:gsLst>
                    <a:gs pos="2917">
                      <a:srgbClr val="FFFFFF"/>
                    </a:gs>
                    <a:gs pos="30000">
                      <a:srgbClr val="FFFFFF"/>
                    </a:gs>
                  </a:gsLst>
                  <a:lin ang="5400000" scaled="0"/>
                </a:gradFill>
                <a:latin typeface="Segoe UI"/>
              </a:rPr>
              <a:t>X</a:t>
            </a:r>
          </a:p>
        </p:txBody>
      </p:sp>
      <p:pic>
        <p:nvPicPr>
          <p:cNvPr id="115" name="Picture 114"/>
          <p:cNvPicPr>
            <a:picLocks noChangeAspect="1"/>
          </p:cNvPicPr>
          <p:nvPr/>
        </p:nvPicPr>
        <p:blipFill rotWithShape="1">
          <a:blip r:embed="rId6"/>
          <a:srcRect b="39676"/>
          <a:stretch/>
        </p:blipFill>
        <p:spPr>
          <a:xfrm>
            <a:off x="9875779" y="4617181"/>
            <a:ext cx="1926460" cy="2080029"/>
          </a:xfrm>
          <a:prstGeom prst="rect">
            <a:avLst/>
          </a:prstGeom>
        </p:spPr>
      </p:pic>
      <p:pic>
        <p:nvPicPr>
          <p:cNvPr id="11" name="Picture 10"/>
          <p:cNvPicPr>
            <a:picLocks noChangeAspect="1"/>
          </p:cNvPicPr>
          <p:nvPr/>
        </p:nvPicPr>
        <p:blipFill>
          <a:blip r:embed="rId7"/>
          <a:stretch>
            <a:fillRect/>
          </a:stretch>
        </p:blipFill>
        <p:spPr>
          <a:xfrm>
            <a:off x="2975990" y="4378438"/>
            <a:ext cx="768163" cy="2328874"/>
          </a:xfrm>
          <a:prstGeom prst="rect">
            <a:avLst/>
          </a:prstGeom>
        </p:spPr>
      </p:pic>
      <p:grpSp>
        <p:nvGrpSpPr>
          <p:cNvPr id="35" name="Group 34"/>
          <p:cNvGrpSpPr/>
          <p:nvPr/>
        </p:nvGrpSpPr>
        <p:grpSpPr>
          <a:xfrm>
            <a:off x="5701213" y="4909913"/>
            <a:ext cx="496089" cy="491626"/>
            <a:chOff x="5036344" y="4944768"/>
            <a:chExt cx="496089" cy="491626"/>
          </a:xfrm>
        </p:grpSpPr>
        <p:sp>
          <p:nvSpPr>
            <p:cNvPr id="12" name="Rectangle 11"/>
            <p:cNvSpPr/>
            <p:nvPr/>
          </p:nvSpPr>
          <p:spPr bwMode="auto">
            <a:xfrm>
              <a:off x="5036344" y="5160169"/>
              <a:ext cx="99869" cy="276225"/>
            </a:xfrm>
            <a:prstGeom prst="rect">
              <a:avLst/>
            </a:prstGeom>
            <a:solidFill>
              <a:srgbClr val="FCB7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8" name="Rectangle 117"/>
            <p:cNvSpPr/>
            <p:nvPr/>
          </p:nvSpPr>
          <p:spPr bwMode="auto">
            <a:xfrm>
              <a:off x="5168417" y="5076825"/>
              <a:ext cx="99869" cy="359569"/>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9" name="Rectangle 118"/>
            <p:cNvSpPr/>
            <p:nvPr/>
          </p:nvSpPr>
          <p:spPr bwMode="auto">
            <a:xfrm>
              <a:off x="5300490" y="5117306"/>
              <a:ext cx="99869" cy="319088"/>
            </a:xfrm>
            <a:prstGeom prst="rect">
              <a:avLst/>
            </a:prstGeom>
            <a:solidFill>
              <a:srgbClr val="6EC3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0" name="Rectangle 119"/>
            <p:cNvSpPr/>
            <p:nvPr/>
          </p:nvSpPr>
          <p:spPr bwMode="auto">
            <a:xfrm>
              <a:off x="5432564" y="4944768"/>
              <a:ext cx="99869" cy="491626"/>
            </a:xfrm>
            <a:prstGeom prst="rect">
              <a:avLst/>
            </a:prstGeom>
            <a:solidFill>
              <a:srgbClr val="108C4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29" name="Freeform 128"/>
          <p:cNvSpPr/>
          <p:nvPr/>
        </p:nvSpPr>
        <p:spPr bwMode="auto">
          <a:xfrm>
            <a:off x="7160793" y="4536050"/>
            <a:ext cx="532" cy="5277"/>
          </a:xfrm>
          <a:custGeom>
            <a:avLst/>
            <a:gdLst>
              <a:gd name="connsiteX0" fmla="*/ 532 w 532"/>
              <a:gd name="connsiteY0" fmla="*/ 0 h 5277"/>
              <a:gd name="connsiteX1" fmla="*/ 532 w 532"/>
              <a:gd name="connsiteY1" fmla="*/ 5277 h 5277"/>
              <a:gd name="connsiteX2" fmla="*/ 0 w 532"/>
              <a:gd name="connsiteY2" fmla="*/ 5277 h 5277"/>
              <a:gd name="connsiteX3" fmla="*/ 532 w 532"/>
              <a:gd name="connsiteY3" fmla="*/ 0 h 5277"/>
            </a:gdLst>
            <a:ahLst/>
            <a:cxnLst>
              <a:cxn ang="0">
                <a:pos x="connsiteX0" y="connsiteY0"/>
              </a:cxn>
              <a:cxn ang="0">
                <a:pos x="connsiteX1" y="connsiteY1"/>
              </a:cxn>
              <a:cxn ang="0">
                <a:pos x="connsiteX2" y="connsiteY2"/>
              </a:cxn>
              <a:cxn ang="0">
                <a:pos x="connsiteX3" y="connsiteY3"/>
              </a:cxn>
            </a:cxnLst>
            <a:rect l="l" t="t" r="r" b="b"/>
            <a:pathLst>
              <a:path w="532" h="5277">
                <a:moveTo>
                  <a:pt x="532" y="0"/>
                </a:moveTo>
                <a:lnTo>
                  <a:pt x="532" y="5277"/>
                </a:lnTo>
                <a:lnTo>
                  <a:pt x="0" y="5277"/>
                </a:lnTo>
                <a:lnTo>
                  <a:pt x="532"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37" name="Picture 136"/>
          <p:cNvPicPr>
            <a:picLocks noChangeAspect="1"/>
          </p:cNvPicPr>
          <p:nvPr/>
        </p:nvPicPr>
        <p:blipFill rotWithShape="1">
          <a:blip r:embed="rId8">
            <a:extLst>
              <a:ext uri="{28A0092B-C50C-407E-A947-70E740481C1C}">
                <a14:useLocalDpi xmlns:a14="http://schemas.microsoft.com/office/drawing/2010/main" val="0"/>
              </a:ext>
            </a:extLst>
          </a:blip>
          <a:srcRect b="26753"/>
          <a:stretch/>
        </p:blipFill>
        <p:spPr>
          <a:xfrm>
            <a:off x="4695892" y="4592077"/>
            <a:ext cx="1466649" cy="2108917"/>
          </a:xfrm>
          <a:prstGeom prst="rect">
            <a:avLst/>
          </a:prstGeom>
        </p:spPr>
      </p:pic>
      <p:pic>
        <p:nvPicPr>
          <p:cNvPr id="34" name="Picture 33"/>
          <p:cNvPicPr>
            <a:picLocks noChangeAspect="1"/>
          </p:cNvPicPr>
          <p:nvPr/>
        </p:nvPicPr>
        <p:blipFill>
          <a:blip r:embed="rId9"/>
          <a:stretch>
            <a:fillRect/>
          </a:stretch>
        </p:blipFill>
        <p:spPr>
          <a:xfrm>
            <a:off x="5955295" y="5507126"/>
            <a:ext cx="590712" cy="578144"/>
          </a:xfrm>
          <a:prstGeom prst="rect">
            <a:avLst/>
          </a:prstGeom>
        </p:spPr>
      </p:pic>
      <p:pic>
        <p:nvPicPr>
          <p:cNvPr id="138" name="Picture 137"/>
          <p:cNvPicPr>
            <a:picLocks noChangeAspect="1"/>
          </p:cNvPicPr>
          <p:nvPr/>
        </p:nvPicPr>
        <p:blipFill>
          <a:blip r:embed="rId10"/>
          <a:stretch>
            <a:fillRect/>
          </a:stretch>
        </p:blipFill>
        <p:spPr>
          <a:xfrm>
            <a:off x="6429297" y="4916376"/>
            <a:ext cx="869063" cy="540000"/>
          </a:xfrm>
          <a:prstGeom prst="rect">
            <a:avLst/>
          </a:prstGeom>
        </p:spPr>
      </p:pic>
    </p:spTree>
    <p:extLst>
      <p:ext uri="{BB962C8B-B14F-4D97-AF65-F5344CB8AC3E}">
        <p14:creationId xmlns:p14="http://schemas.microsoft.com/office/powerpoint/2010/main" val="17519655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750"/>
                                        <p:tgtEl>
                                          <p:spTgt spid="5"/>
                                        </p:tgtEl>
                                      </p:cBhvr>
                                    </p:animEffect>
                                  </p:childTnLst>
                                </p:cTn>
                              </p:par>
                            </p:childTnLst>
                          </p:cTn>
                        </p:par>
                        <p:par>
                          <p:cTn id="8" fill="hold">
                            <p:stCondLst>
                              <p:cond delay="750"/>
                            </p:stCondLst>
                            <p:childTnLst>
                              <p:par>
                                <p:cTn id="9" presetID="22" presetClass="exit" presetSubtype="4" fill="hold" nodeType="afterEffect">
                                  <p:stCondLst>
                                    <p:cond delay="0"/>
                                  </p:stCondLst>
                                  <p:childTnLst>
                                    <p:animEffect transition="out" filter="wipe(down)">
                                      <p:cBhvr>
                                        <p:cTn id="10" dur="750"/>
                                        <p:tgtEl>
                                          <p:spTgt spid="5"/>
                                        </p:tgtEl>
                                      </p:cBhvr>
                                    </p:animEffect>
                                    <p:set>
                                      <p:cBhvr>
                                        <p:cTn id="11" dur="1" fill="hold">
                                          <p:stCondLst>
                                            <p:cond delay="749"/>
                                          </p:stCondLst>
                                        </p:cTn>
                                        <p:tgtEl>
                                          <p:spTgt spid="5"/>
                                        </p:tgtEl>
                                        <p:attrNameLst>
                                          <p:attrName>style.visibility</p:attrName>
                                        </p:attrNameLst>
                                      </p:cBhvr>
                                      <p:to>
                                        <p:strVal val="hidden"/>
                                      </p:to>
                                    </p:set>
                                  </p:childTnLst>
                                </p:cTn>
                              </p:par>
                            </p:childTnLst>
                          </p:cTn>
                        </p:par>
                        <p:par>
                          <p:cTn id="12" fill="hold">
                            <p:stCondLst>
                              <p:cond delay="1500"/>
                            </p:stCondLst>
                            <p:childTnLst>
                              <p:par>
                                <p:cTn id="13" presetID="22" presetClass="entr" presetSubtype="1"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750"/>
                                        <p:tgtEl>
                                          <p:spTgt spid="5"/>
                                        </p:tgtEl>
                                      </p:cBhvr>
                                    </p:animEffect>
                                  </p:childTnLst>
                                </p:cTn>
                              </p:par>
                            </p:childTnLst>
                          </p:cTn>
                        </p:par>
                        <p:par>
                          <p:cTn id="16" fill="hold">
                            <p:stCondLst>
                              <p:cond delay="2250"/>
                            </p:stCondLst>
                            <p:childTnLst>
                              <p:par>
                                <p:cTn id="17" presetID="22" presetClass="exit" presetSubtype="1" fill="hold" nodeType="afterEffect">
                                  <p:stCondLst>
                                    <p:cond delay="0"/>
                                  </p:stCondLst>
                                  <p:childTnLst>
                                    <p:animEffect transition="out" filter="wipe(up)">
                                      <p:cBhvr>
                                        <p:cTn id="18" dur="750"/>
                                        <p:tgtEl>
                                          <p:spTgt spid="5"/>
                                        </p:tgtEl>
                                      </p:cBhvr>
                                    </p:animEffect>
                                    <p:set>
                                      <p:cBhvr>
                                        <p:cTn id="19" dur="1" fill="hold">
                                          <p:stCondLst>
                                            <p:cond delay="749"/>
                                          </p:stCondLst>
                                        </p:cTn>
                                        <p:tgtEl>
                                          <p:spTgt spid="5"/>
                                        </p:tgtEl>
                                        <p:attrNameLst>
                                          <p:attrName>style.visibility</p:attrName>
                                        </p:attrNameLst>
                                      </p:cBhvr>
                                      <p:to>
                                        <p:strVal val="hidden"/>
                                      </p:to>
                                    </p:set>
                                  </p:childTnLst>
                                </p:cTn>
                              </p:par>
                            </p:childTnLst>
                          </p:cTn>
                        </p:par>
                        <p:par>
                          <p:cTn id="20" fill="hold">
                            <p:stCondLst>
                              <p:cond delay="3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750"/>
                                        <p:tgtEl>
                                          <p:spTgt spid="5"/>
                                        </p:tgtEl>
                                      </p:cBhvr>
                                    </p:animEffect>
                                  </p:childTnLst>
                                </p:cTn>
                              </p:par>
                            </p:childTnLst>
                          </p:cTn>
                        </p:par>
                        <p:par>
                          <p:cTn id="24" fill="hold">
                            <p:stCondLst>
                              <p:cond delay="3750"/>
                            </p:stCondLst>
                            <p:childTnLst>
                              <p:par>
                                <p:cTn id="25" presetID="22" presetClass="exit" presetSubtype="4" fill="hold" nodeType="afterEffect">
                                  <p:stCondLst>
                                    <p:cond delay="0"/>
                                  </p:stCondLst>
                                  <p:childTnLst>
                                    <p:animEffect transition="out" filter="wipe(down)">
                                      <p:cBhvr>
                                        <p:cTn id="26" dur="750"/>
                                        <p:tgtEl>
                                          <p:spTgt spid="5"/>
                                        </p:tgtEl>
                                      </p:cBhvr>
                                    </p:animEffect>
                                    <p:set>
                                      <p:cBhvr>
                                        <p:cTn id="27" dur="1" fill="hold">
                                          <p:stCondLst>
                                            <p:cond delay="749"/>
                                          </p:stCondLst>
                                        </p:cTn>
                                        <p:tgtEl>
                                          <p:spTgt spid="5"/>
                                        </p:tgtEl>
                                        <p:attrNameLst>
                                          <p:attrName>style.visibility</p:attrName>
                                        </p:attrNameLst>
                                      </p:cBhvr>
                                      <p:to>
                                        <p:strVal val="hidden"/>
                                      </p:to>
                                    </p:set>
                                  </p:childTnLst>
                                </p:cTn>
                              </p:par>
                            </p:childTnLst>
                          </p:cTn>
                        </p:par>
                        <p:par>
                          <p:cTn id="28" fill="hold">
                            <p:stCondLst>
                              <p:cond delay="4500"/>
                            </p:stCondLst>
                            <p:childTnLst>
                              <p:par>
                                <p:cTn id="29" presetID="22" presetClass="entr" presetSubtype="1"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up)">
                                      <p:cBhvr>
                                        <p:cTn id="31" dur="75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fade">
                                      <p:cBhvr>
                                        <p:cTn id="36" dur="500"/>
                                        <p:tgtEl>
                                          <p:spTgt spid="52"/>
                                        </p:tgtEl>
                                      </p:cBhvr>
                                    </p:animEffect>
                                  </p:childTnLst>
                                </p:cTn>
                              </p:par>
                              <p:par>
                                <p:cTn id="37" presetID="27" presetClass="emph" presetSubtype="0" repeatCount="5000" fill="remove" grpId="1" nodeType="withEffect">
                                  <p:stCondLst>
                                    <p:cond delay="1000"/>
                                  </p:stCondLst>
                                  <p:childTnLst>
                                    <p:animClr clrSpc="rgb" dir="cw">
                                      <p:cBhvr override="childStyle">
                                        <p:cTn id="38" dur="500" autoRev="1" fill="remove"/>
                                        <p:tgtEl>
                                          <p:spTgt spid="52"/>
                                        </p:tgtEl>
                                        <p:attrNameLst>
                                          <p:attrName>style.color</p:attrName>
                                        </p:attrNameLst>
                                      </p:cBhvr>
                                      <p:to>
                                        <a:srgbClr val="008272"/>
                                      </p:to>
                                    </p:animClr>
                                    <p:animClr clrSpc="rgb" dir="cw">
                                      <p:cBhvr>
                                        <p:cTn id="39" dur="500" autoRev="1" fill="remove"/>
                                        <p:tgtEl>
                                          <p:spTgt spid="52"/>
                                        </p:tgtEl>
                                        <p:attrNameLst>
                                          <p:attrName>fillcolor</p:attrName>
                                        </p:attrNameLst>
                                      </p:cBhvr>
                                      <p:to>
                                        <a:srgbClr val="008272"/>
                                      </p:to>
                                    </p:animClr>
                                    <p:set>
                                      <p:cBhvr>
                                        <p:cTn id="40" dur="500" autoRev="1" fill="remove"/>
                                        <p:tgtEl>
                                          <p:spTgt spid="52"/>
                                        </p:tgtEl>
                                        <p:attrNameLst>
                                          <p:attrName>fill.type</p:attrName>
                                        </p:attrNameLst>
                                      </p:cBhvr>
                                      <p:to>
                                        <p:strVal val="solid"/>
                                      </p:to>
                                    </p:set>
                                    <p:set>
                                      <p:cBhvr>
                                        <p:cTn id="41" dur="500" autoRev="1" fill="remove"/>
                                        <p:tgtEl>
                                          <p:spTgt spid="52"/>
                                        </p:tgtEl>
                                        <p:attrNameLst>
                                          <p:attrName>fill.on</p:attrName>
                                        </p:attrNameLst>
                                      </p:cBhvr>
                                      <p:to>
                                        <p:strVal val="true"/>
                                      </p:to>
                                    </p:set>
                                  </p:childTnLst>
                                </p:cTn>
                              </p:par>
                              <p:par>
                                <p:cTn id="42" presetID="10" presetClass="entr" presetSubtype="0" fill="hold" grpId="0" nodeType="withEffect">
                                  <p:stCondLst>
                                    <p:cond delay="1250"/>
                                  </p:stCondLst>
                                  <p:childTnLst>
                                    <p:set>
                                      <p:cBhvr>
                                        <p:cTn id="43" dur="1" fill="hold">
                                          <p:stCondLst>
                                            <p:cond delay="0"/>
                                          </p:stCondLst>
                                        </p:cTn>
                                        <p:tgtEl>
                                          <p:spTgt spid="109"/>
                                        </p:tgtEl>
                                        <p:attrNameLst>
                                          <p:attrName>style.visibility</p:attrName>
                                        </p:attrNameLst>
                                      </p:cBhvr>
                                      <p:to>
                                        <p:strVal val="visible"/>
                                      </p:to>
                                    </p:set>
                                    <p:animEffect transition="in" filter="fade">
                                      <p:cBhvr>
                                        <p:cTn id="44" dur="500"/>
                                        <p:tgtEl>
                                          <p:spTgt spid="109"/>
                                        </p:tgtEl>
                                      </p:cBhvr>
                                    </p:animEffect>
                                  </p:childTnLst>
                                </p:cTn>
                              </p:par>
                              <p:par>
                                <p:cTn id="45" presetID="10" presetClass="entr" presetSubtype="0" fill="hold" grpId="0" nodeType="withEffect">
                                  <p:stCondLst>
                                    <p:cond delay="1750"/>
                                  </p:stCondLst>
                                  <p:childTnLst>
                                    <p:set>
                                      <p:cBhvr>
                                        <p:cTn id="46" dur="1" fill="hold">
                                          <p:stCondLst>
                                            <p:cond delay="0"/>
                                          </p:stCondLst>
                                        </p:cTn>
                                        <p:tgtEl>
                                          <p:spTgt spid="112"/>
                                        </p:tgtEl>
                                        <p:attrNameLst>
                                          <p:attrName>style.visibility</p:attrName>
                                        </p:attrNameLst>
                                      </p:cBhvr>
                                      <p:to>
                                        <p:strVal val="visible"/>
                                      </p:to>
                                    </p:set>
                                    <p:animEffect transition="in" filter="fade">
                                      <p:cBhvr>
                                        <p:cTn id="47" dur="500"/>
                                        <p:tgtEl>
                                          <p:spTgt spid="112"/>
                                        </p:tgtEl>
                                      </p:cBhvr>
                                    </p:animEffect>
                                  </p:childTnLst>
                                </p:cTn>
                              </p:par>
                              <p:par>
                                <p:cTn id="48" presetID="10" presetClass="entr" presetSubtype="0" fill="hold" grpId="0" nodeType="withEffect">
                                  <p:stCondLst>
                                    <p:cond delay="2250"/>
                                  </p:stCondLst>
                                  <p:childTnLst>
                                    <p:set>
                                      <p:cBhvr>
                                        <p:cTn id="49" dur="1" fill="hold">
                                          <p:stCondLst>
                                            <p:cond delay="0"/>
                                          </p:stCondLst>
                                        </p:cTn>
                                        <p:tgtEl>
                                          <p:spTgt spid="114"/>
                                        </p:tgtEl>
                                        <p:attrNameLst>
                                          <p:attrName>style.visibility</p:attrName>
                                        </p:attrNameLst>
                                      </p:cBhvr>
                                      <p:to>
                                        <p:strVal val="visible"/>
                                      </p:to>
                                    </p:set>
                                    <p:animEffect transition="in" filter="fade">
                                      <p:cBhvr>
                                        <p:cTn id="50" dur="500"/>
                                        <p:tgtEl>
                                          <p:spTgt spid="114"/>
                                        </p:tgtEl>
                                      </p:cBhvr>
                                    </p:animEffect>
                                  </p:childTnLst>
                                </p:cTn>
                              </p:par>
                              <p:par>
                                <p:cTn id="51" presetID="10" presetClass="entr" presetSubtype="0" fill="hold" grpId="0" nodeType="withEffect">
                                  <p:stCondLst>
                                    <p:cond delay="2750"/>
                                  </p:stCondLst>
                                  <p:childTnLst>
                                    <p:set>
                                      <p:cBhvr>
                                        <p:cTn id="52" dur="1" fill="hold">
                                          <p:stCondLst>
                                            <p:cond delay="0"/>
                                          </p:stCondLst>
                                        </p:cTn>
                                        <p:tgtEl>
                                          <p:spTgt spid="113"/>
                                        </p:tgtEl>
                                        <p:attrNameLst>
                                          <p:attrName>style.visibility</p:attrName>
                                        </p:attrNameLst>
                                      </p:cBhvr>
                                      <p:to>
                                        <p:strVal val="visible"/>
                                      </p:to>
                                    </p:set>
                                    <p:animEffect transition="in" filter="fade">
                                      <p:cBhvr>
                                        <p:cTn id="53"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2" grpId="1" animBg="1"/>
      <p:bldP spid="109" grpId="0" animBg="1"/>
      <p:bldP spid="112" grpId="0" animBg="1"/>
      <p:bldP spid="113" grpId="0" animBg="1"/>
      <p:bldP spid="11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gradFill>
                  <a:gsLst>
                    <a:gs pos="0">
                      <a:schemeClr val="tx2"/>
                    </a:gs>
                    <a:gs pos="100000">
                      <a:schemeClr val="tx2"/>
                    </a:gs>
                  </a:gsLst>
                  <a:lin ang="5400000" scaled="0"/>
                </a:gradFill>
              </a:rPr>
              <a:t>Testing in Production</a:t>
            </a:r>
            <a:endParaRPr lang="en-US" dirty="0">
              <a:gradFill>
                <a:gsLst>
                  <a:gs pos="0">
                    <a:schemeClr val="tx2"/>
                  </a:gs>
                  <a:gs pos="100000">
                    <a:schemeClr val="tx2"/>
                  </a:gs>
                </a:gsLst>
                <a:lin ang="5400000" scaled="0"/>
              </a:gradFill>
            </a:endParaRPr>
          </a:p>
        </p:txBody>
      </p:sp>
      <p:sp>
        <p:nvSpPr>
          <p:cNvPr id="37" name="Value"/>
          <p:cNvSpPr txBox="1"/>
          <p:nvPr/>
        </p:nvSpPr>
        <p:spPr>
          <a:xfrm>
            <a:off x="7898187" y="1877739"/>
            <a:ext cx="3183366" cy="2291395"/>
          </a:xfrm>
          <a:prstGeom prst="rect">
            <a:avLst/>
          </a:prstGeom>
          <a:noFill/>
        </p:spPr>
        <p:txBody>
          <a:bodyPr wrap="none" lIns="182828" tIns="146262" rIns="182828" bIns="146262" rtlCol="0">
            <a:spAutoFit/>
          </a:bodyPr>
          <a:lstStyle/>
          <a:p>
            <a:pPr defTabSz="932384">
              <a:lnSpc>
                <a:spcPct val="90000"/>
              </a:lnSpc>
              <a:spcAft>
                <a:spcPts val="1198"/>
              </a:spcAft>
              <a:buSzPct val="90000"/>
            </a:pPr>
            <a:r>
              <a:rPr lang="en-US" sz="3598" dirty="0">
                <a:gradFill>
                  <a:gsLst>
                    <a:gs pos="0">
                      <a:schemeClr val="accent1"/>
                    </a:gs>
                    <a:gs pos="100000">
                      <a:schemeClr val="accent1"/>
                    </a:gs>
                  </a:gsLst>
                  <a:lin ang="5400000" scaled="0"/>
                </a:gradFill>
                <a:latin typeface="Segoe UI Light"/>
              </a:rPr>
              <a:t>Value</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0">
                      <a:schemeClr val="tx1"/>
                    </a:gs>
                    <a:gs pos="100000">
                      <a:schemeClr val="tx1"/>
                    </a:gs>
                  </a:gsLst>
                  <a:lin ang="5400000" scaled="0"/>
                </a:gradFill>
                <a:latin typeface="Segoe UI Light"/>
              </a:rPr>
              <a:t>Experimentation</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0">
                      <a:schemeClr val="tx1"/>
                    </a:gs>
                    <a:gs pos="100000">
                      <a:schemeClr val="tx1"/>
                    </a:gs>
                  </a:gsLst>
                  <a:lin ang="5400000" scaled="0"/>
                </a:gradFill>
                <a:latin typeface="Segoe UI Light"/>
              </a:rPr>
              <a:t>More Resilience</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0">
                      <a:schemeClr val="tx1"/>
                    </a:gs>
                    <a:gs pos="100000">
                      <a:schemeClr val="tx1"/>
                    </a:gs>
                  </a:gsLst>
                  <a:lin ang="5400000" scaled="0"/>
                </a:gradFill>
                <a:latin typeface="Segoe UI Light"/>
              </a:rPr>
              <a:t>Accelerate Delivery</a:t>
            </a:r>
          </a:p>
        </p:txBody>
      </p:sp>
      <p:sp>
        <p:nvSpPr>
          <p:cNvPr id="38" name="Measure"/>
          <p:cNvSpPr txBox="1"/>
          <p:nvPr/>
        </p:nvSpPr>
        <p:spPr>
          <a:xfrm>
            <a:off x="7898187" y="3887053"/>
            <a:ext cx="3138054" cy="2787292"/>
          </a:xfrm>
          <a:prstGeom prst="rect">
            <a:avLst/>
          </a:prstGeom>
          <a:noFill/>
        </p:spPr>
        <p:txBody>
          <a:bodyPr wrap="none" lIns="182828" tIns="146262" rIns="182828" bIns="146262" rtlCol="0">
            <a:spAutoFit/>
          </a:bodyPr>
          <a:lstStyle/>
          <a:p>
            <a:pPr defTabSz="932384">
              <a:lnSpc>
                <a:spcPct val="90000"/>
              </a:lnSpc>
              <a:spcAft>
                <a:spcPts val="1198"/>
              </a:spcAft>
              <a:buSzPct val="90000"/>
            </a:pPr>
            <a:r>
              <a:rPr lang="en-US" sz="3598" dirty="0">
                <a:gradFill>
                  <a:gsLst>
                    <a:gs pos="0">
                      <a:schemeClr val="accent1"/>
                    </a:gs>
                    <a:gs pos="100000">
                      <a:schemeClr val="accent1"/>
                    </a:gs>
                  </a:gsLst>
                  <a:lin ang="5400000" scaled="0"/>
                </a:gradFill>
                <a:latin typeface="Segoe UI Light"/>
              </a:rPr>
              <a:t>Measure</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0">
                      <a:schemeClr val="tx1"/>
                    </a:gs>
                    <a:gs pos="100000">
                      <a:schemeClr val="tx1"/>
                    </a:gs>
                  </a:gsLst>
                </a:gradFill>
                <a:latin typeface="Segoe UI Light"/>
              </a:rPr>
              <a:t>Deployment Rate</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0">
                      <a:schemeClr val="tx1"/>
                    </a:gs>
                    <a:gs pos="100000">
                      <a:schemeClr val="tx1"/>
                    </a:gs>
                  </a:gsLst>
                </a:gradFill>
                <a:latin typeface="Segoe UI Light"/>
              </a:rPr>
              <a:t>MTTR</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0">
                      <a:schemeClr val="tx1"/>
                    </a:gs>
                    <a:gs pos="100000">
                      <a:schemeClr val="tx1"/>
                    </a:gs>
                  </a:gsLst>
                  <a:lin ang="5400000" scaled="0"/>
                </a:gradFill>
                <a:latin typeface="Segoe UI Light"/>
              </a:rPr>
              <a:t>Availability</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0">
                      <a:schemeClr val="tx1"/>
                    </a:gs>
                    <a:gs pos="100000">
                      <a:schemeClr val="tx1"/>
                    </a:gs>
                  </a:gsLst>
                  <a:lin ang="5400000" scaled="0"/>
                </a:gradFill>
                <a:latin typeface="Segoe UI Light"/>
              </a:rPr>
              <a:t>Change Lead Time</a:t>
            </a:r>
          </a:p>
        </p:txBody>
      </p:sp>
      <p:sp>
        <p:nvSpPr>
          <p:cNvPr id="80" name="Production B"/>
          <p:cNvSpPr/>
          <p:nvPr/>
        </p:nvSpPr>
        <p:spPr bwMode="auto">
          <a:xfrm>
            <a:off x="5032659" y="4389410"/>
            <a:ext cx="2384532" cy="1592427"/>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r>
              <a:rPr lang="en-US" sz="1598" dirty="0">
                <a:gradFill>
                  <a:gsLst>
                    <a:gs pos="0">
                      <a:srgbClr val="FFFFFF"/>
                    </a:gs>
                    <a:gs pos="100000">
                      <a:srgbClr val="FFFFFF"/>
                    </a:gs>
                  </a:gsLst>
                  <a:lin ang="5400000" scaled="0"/>
                </a:gradFill>
                <a:latin typeface="Segoe UI"/>
                <a:ea typeface="Segoe UI" pitchFamily="34" charset="0"/>
                <a:cs typeface="Segoe UI" pitchFamily="34" charset="0"/>
              </a:rPr>
              <a:t>PRODUCTION B</a:t>
            </a:r>
          </a:p>
        </p:txBody>
      </p:sp>
      <p:cxnSp>
        <p:nvCxnSpPr>
          <p:cNvPr id="11" name="Straight Connector 10"/>
          <p:cNvCxnSpPr/>
          <p:nvPr/>
        </p:nvCxnSpPr>
        <p:spPr>
          <a:xfrm>
            <a:off x="1886451" y="2905759"/>
            <a:ext cx="0" cy="2275451"/>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24" name="APP 2"/>
          <p:cNvSpPr>
            <a:spLocks noEditPoints="1"/>
          </p:cNvSpPr>
          <p:nvPr/>
        </p:nvSpPr>
        <p:spPr bwMode="auto">
          <a:xfrm>
            <a:off x="5820950" y="4954749"/>
            <a:ext cx="796943" cy="822387"/>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13833"/>
            <a:endParaRPr lang="en-US" sz="1700" dirty="0">
              <a:solidFill>
                <a:srgbClr val="000000"/>
              </a:solidFill>
              <a:latin typeface="Segoe UI"/>
            </a:endParaRPr>
          </a:p>
        </p:txBody>
      </p:sp>
      <p:cxnSp>
        <p:nvCxnSpPr>
          <p:cNvPr id="48" name="Straight Connector 47"/>
          <p:cNvCxnSpPr/>
          <p:nvPr/>
        </p:nvCxnSpPr>
        <p:spPr>
          <a:xfrm flipH="1">
            <a:off x="1886452" y="2905759"/>
            <a:ext cx="3104328" cy="0"/>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7" name="Production A"/>
          <p:cNvSpPr/>
          <p:nvPr/>
        </p:nvSpPr>
        <p:spPr bwMode="auto">
          <a:xfrm>
            <a:off x="5032659" y="2109547"/>
            <a:ext cx="2384532" cy="1592427"/>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r>
              <a:rPr lang="en-US" sz="1598" dirty="0">
                <a:gradFill>
                  <a:gsLst>
                    <a:gs pos="0">
                      <a:srgbClr val="FFFFFF"/>
                    </a:gs>
                    <a:gs pos="100000">
                      <a:srgbClr val="FFFFFF"/>
                    </a:gs>
                  </a:gsLst>
                  <a:lin ang="5400000" scaled="0"/>
                </a:gradFill>
                <a:latin typeface="Segoe UI"/>
                <a:ea typeface="Segoe UI" pitchFamily="34" charset="0"/>
                <a:cs typeface="Segoe UI" pitchFamily="34" charset="0"/>
              </a:rPr>
              <a:t>PRODUCTION A</a:t>
            </a:r>
          </a:p>
        </p:txBody>
      </p:sp>
      <p:sp>
        <p:nvSpPr>
          <p:cNvPr id="122" name="APP 1"/>
          <p:cNvSpPr>
            <a:spLocks noEditPoints="1"/>
          </p:cNvSpPr>
          <p:nvPr/>
        </p:nvSpPr>
        <p:spPr bwMode="auto">
          <a:xfrm>
            <a:off x="5820950" y="2676038"/>
            <a:ext cx="796943" cy="822387"/>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13833"/>
            <a:endParaRPr lang="en-US" sz="1700" dirty="0">
              <a:solidFill>
                <a:srgbClr val="000000"/>
              </a:solidFill>
              <a:latin typeface="Segoe UI"/>
            </a:endParaRPr>
          </a:p>
        </p:txBody>
      </p:sp>
      <p:sp>
        <p:nvSpPr>
          <p:cNvPr id="8" name="TextBox 7"/>
          <p:cNvSpPr txBox="1"/>
          <p:nvPr/>
        </p:nvSpPr>
        <p:spPr>
          <a:xfrm>
            <a:off x="5206052" y="2676037"/>
            <a:ext cx="1320612" cy="803703"/>
          </a:xfrm>
          <a:prstGeom prst="rect">
            <a:avLst/>
          </a:prstGeom>
          <a:noFill/>
        </p:spPr>
        <p:txBody>
          <a:bodyPr wrap="none" lIns="182828" tIns="146262" rIns="182828" bIns="146262" rtlCol="0">
            <a:spAutoFit/>
          </a:bodyPr>
          <a:lstStyle/>
          <a:p>
            <a:pPr defTabSz="932384">
              <a:lnSpc>
                <a:spcPct val="90000"/>
              </a:lnSpc>
              <a:spcAft>
                <a:spcPts val="600"/>
              </a:spcAft>
            </a:pPr>
            <a:r>
              <a:rPr lang="en-US" sz="3598" b="1" dirty="0">
                <a:gradFill>
                  <a:gsLst>
                    <a:gs pos="2917">
                      <a:schemeClr val="bg1"/>
                    </a:gs>
                    <a:gs pos="30000">
                      <a:schemeClr val="bg1"/>
                    </a:gs>
                  </a:gsLst>
                  <a:lin ang="5400000" scaled="0"/>
                </a:gradFill>
                <a:latin typeface="Segoe UI"/>
              </a:rPr>
              <a:t>90%</a:t>
            </a:r>
          </a:p>
        </p:txBody>
      </p:sp>
      <p:sp>
        <p:nvSpPr>
          <p:cNvPr id="51" name="TextBox 50"/>
          <p:cNvSpPr txBox="1"/>
          <p:nvPr/>
        </p:nvSpPr>
        <p:spPr>
          <a:xfrm>
            <a:off x="5206052" y="4991816"/>
            <a:ext cx="1320612" cy="803703"/>
          </a:xfrm>
          <a:prstGeom prst="rect">
            <a:avLst/>
          </a:prstGeom>
          <a:noFill/>
        </p:spPr>
        <p:txBody>
          <a:bodyPr wrap="none" lIns="182828" tIns="146262" rIns="182828" bIns="146262" rtlCol="0">
            <a:spAutoFit/>
          </a:bodyPr>
          <a:lstStyle/>
          <a:p>
            <a:pPr defTabSz="932384">
              <a:lnSpc>
                <a:spcPct val="90000"/>
              </a:lnSpc>
              <a:spcAft>
                <a:spcPts val="600"/>
              </a:spcAft>
            </a:pPr>
            <a:r>
              <a:rPr lang="en-US" sz="3598" b="1" dirty="0">
                <a:gradFill>
                  <a:gsLst>
                    <a:gs pos="2917">
                      <a:schemeClr val="bg1"/>
                    </a:gs>
                    <a:gs pos="30000">
                      <a:schemeClr val="bg1"/>
                    </a:gs>
                  </a:gsLst>
                  <a:lin ang="5400000" scaled="0"/>
                </a:gradFill>
                <a:latin typeface="Segoe UI"/>
              </a:rPr>
              <a:t>10%</a:t>
            </a:r>
          </a:p>
        </p:txBody>
      </p:sp>
      <p:grpSp>
        <p:nvGrpSpPr>
          <p:cNvPr id="55" name="Group 54"/>
          <p:cNvGrpSpPr/>
          <p:nvPr/>
        </p:nvGrpSpPr>
        <p:grpSpPr>
          <a:xfrm>
            <a:off x="940868" y="5293709"/>
            <a:ext cx="1939818" cy="1118892"/>
            <a:chOff x="940119" y="5293964"/>
            <a:chExt cx="1940093" cy="1119051"/>
          </a:xfrm>
        </p:grpSpPr>
        <p:sp>
          <p:nvSpPr>
            <p:cNvPr id="56" name="Rectangle 154"/>
            <p:cNvSpPr>
              <a:spLocks noChangeArrowheads="1"/>
            </p:cNvSpPr>
            <p:nvPr/>
          </p:nvSpPr>
          <p:spPr bwMode="auto">
            <a:xfrm>
              <a:off x="1171231" y="5293964"/>
              <a:ext cx="1505245" cy="1027824"/>
            </a:xfrm>
            <a:prstGeom prst="rect">
              <a:avLst/>
            </a:prstGeom>
            <a:solidFill>
              <a:schemeClr val="bg2">
                <a:lumMod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57" name="Rectangle 156"/>
            <p:cNvSpPr>
              <a:spLocks noChangeArrowheads="1"/>
            </p:cNvSpPr>
            <p:nvPr/>
          </p:nvSpPr>
          <p:spPr bwMode="auto">
            <a:xfrm>
              <a:off x="1224447" y="5359343"/>
              <a:ext cx="1398813" cy="897066"/>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58" name="Freeform 158"/>
            <p:cNvSpPr>
              <a:spLocks/>
            </p:cNvSpPr>
            <p:nvPr/>
          </p:nvSpPr>
          <p:spPr bwMode="auto">
            <a:xfrm>
              <a:off x="940119" y="6336991"/>
              <a:ext cx="1940093" cy="76024"/>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chemeClr val="bg2">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grpSp>
      <p:grpSp>
        <p:nvGrpSpPr>
          <p:cNvPr id="22" name="Group 21"/>
          <p:cNvGrpSpPr/>
          <p:nvPr/>
        </p:nvGrpSpPr>
        <p:grpSpPr>
          <a:xfrm>
            <a:off x="4718087" y="3159908"/>
            <a:ext cx="766822" cy="810794"/>
            <a:chOff x="8968422" y="1945240"/>
            <a:chExt cx="972643" cy="1028418"/>
          </a:xfrm>
        </p:grpSpPr>
        <p:grpSp>
          <p:nvGrpSpPr>
            <p:cNvPr id="23" name="Group 22"/>
            <p:cNvGrpSpPr/>
            <p:nvPr/>
          </p:nvGrpSpPr>
          <p:grpSpPr>
            <a:xfrm>
              <a:off x="8968422" y="2142553"/>
              <a:ext cx="318232" cy="696493"/>
              <a:chOff x="9458597" y="2993206"/>
              <a:chExt cx="291678" cy="638376"/>
            </a:xfrm>
          </p:grpSpPr>
          <p:sp>
            <p:nvSpPr>
              <p:cNvPr id="29" name="Oval 28"/>
              <p:cNvSpPr/>
              <p:nvPr/>
            </p:nvSpPr>
            <p:spPr bwMode="auto">
              <a:xfrm>
                <a:off x="9497057" y="2993206"/>
                <a:ext cx="195809" cy="195809"/>
              </a:xfrm>
              <a:prstGeom prst="ellipse">
                <a:avLst/>
              </a:pr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Freeform 29"/>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4" name="Group 23"/>
            <p:cNvGrpSpPr/>
            <p:nvPr/>
          </p:nvGrpSpPr>
          <p:grpSpPr>
            <a:xfrm>
              <a:off x="9622833" y="2142553"/>
              <a:ext cx="318232" cy="696493"/>
              <a:chOff x="9458597" y="2993206"/>
              <a:chExt cx="291678" cy="638376"/>
            </a:xfrm>
          </p:grpSpPr>
          <p:sp>
            <p:nvSpPr>
              <p:cNvPr id="27" name="Oval 26"/>
              <p:cNvSpPr/>
              <p:nvPr/>
            </p:nvSpPr>
            <p:spPr bwMode="auto">
              <a:xfrm>
                <a:off x="9497057" y="2993206"/>
                <a:ext cx="195809" cy="195809"/>
              </a:xfrm>
              <a:prstGeom prst="ellipse">
                <a:avLst/>
              </a:pr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Freeform 27"/>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5" name="Freeform 24"/>
            <p:cNvSpPr/>
            <p:nvPr/>
          </p:nvSpPr>
          <p:spPr bwMode="auto">
            <a:xfrm>
              <a:off x="9192270" y="2277165"/>
              <a:ext cx="491910" cy="696493"/>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bg2">
                <a:lumMod val="50000"/>
              </a:schemeClr>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Oval 25"/>
            <p:cNvSpPr/>
            <p:nvPr/>
          </p:nvSpPr>
          <p:spPr bwMode="auto">
            <a:xfrm>
              <a:off x="9257133" y="1945240"/>
              <a:ext cx="330228" cy="330228"/>
            </a:xfrm>
            <a:prstGeom prst="ellipse">
              <a:avLst/>
            </a:prstGeom>
            <a:solidFill>
              <a:schemeClr val="bg2">
                <a:lumMod val="50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1" name="Group 30"/>
          <p:cNvGrpSpPr/>
          <p:nvPr/>
        </p:nvGrpSpPr>
        <p:grpSpPr>
          <a:xfrm>
            <a:off x="4715374" y="5437268"/>
            <a:ext cx="766822" cy="810794"/>
            <a:chOff x="8968422" y="1945240"/>
            <a:chExt cx="972643" cy="1028418"/>
          </a:xfrm>
        </p:grpSpPr>
        <p:grpSp>
          <p:nvGrpSpPr>
            <p:cNvPr id="32" name="Group 31"/>
            <p:cNvGrpSpPr/>
            <p:nvPr/>
          </p:nvGrpSpPr>
          <p:grpSpPr>
            <a:xfrm>
              <a:off x="8968422" y="2142553"/>
              <a:ext cx="318232" cy="696493"/>
              <a:chOff x="9458597" y="2993206"/>
              <a:chExt cx="291678" cy="638376"/>
            </a:xfrm>
          </p:grpSpPr>
          <p:sp>
            <p:nvSpPr>
              <p:cNvPr id="40" name="Oval 39"/>
              <p:cNvSpPr/>
              <p:nvPr/>
            </p:nvSpPr>
            <p:spPr bwMode="auto">
              <a:xfrm>
                <a:off x="9497057" y="2993206"/>
                <a:ext cx="195809" cy="195809"/>
              </a:xfrm>
              <a:prstGeom prst="ellipse">
                <a:avLst/>
              </a:pr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Freeform 40"/>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3" name="Group 32"/>
            <p:cNvGrpSpPr/>
            <p:nvPr/>
          </p:nvGrpSpPr>
          <p:grpSpPr>
            <a:xfrm>
              <a:off x="9622833" y="2142553"/>
              <a:ext cx="318232" cy="696493"/>
              <a:chOff x="9458597" y="2993206"/>
              <a:chExt cx="291678" cy="638376"/>
            </a:xfrm>
          </p:grpSpPr>
          <p:sp>
            <p:nvSpPr>
              <p:cNvPr id="36" name="Oval 35"/>
              <p:cNvSpPr/>
              <p:nvPr/>
            </p:nvSpPr>
            <p:spPr bwMode="auto">
              <a:xfrm>
                <a:off x="9497057" y="2993206"/>
                <a:ext cx="195809" cy="195809"/>
              </a:xfrm>
              <a:prstGeom prst="ellipse">
                <a:avLst/>
              </a:pr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Freeform 38"/>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4" name="Freeform 33"/>
            <p:cNvSpPr/>
            <p:nvPr/>
          </p:nvSpPr>
          <p:spPr bwMode="auto">
            <a:xfrm>
              <a:off x="9192270" y="2277165"/>
              <a:ext cx="491910" cy="696493"/>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bg2">
                <a:lumMod val="50000"/>
              </a:schemeClr>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Oval 34"/>
            <p:cNvSpPr/>
            <p:nvPr/>
          </p:nvSpPr>
          <p:spPr bwMode="auto">
            <a:xfrm>
              <a:off x="9257133" y="1945240"/>
              <a:ext cx="330228" cy="330228"/>
            </a:xfrm>
            <a:prstGeom prst="ellipse">
              <a:avLst/>
            </a:prstGeom>
            <a:solidFill>
              <a:schemeClr val="bg2">
                <a:lumMod val="50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4" name="Picture 3"/>
          <p:cNvPicPr>
            <a:picLocks noChangeAspect="1"/>
          </p:cNvPicPr>
          <p:nvPr/>
        </p:nvPicPr>
        <p:blipFill rotWithShape="1">
          <a:blip r:embed="rId3"/>
          <a:srcRect r="31790"/>
          <a:stretch/>
        </p:blipFill>
        <p:spPr>
          <a:xfrm>
            <a:off x="2888811" y="4815840"/>
            <a:ext cx="606773" cy="1754296"/>
          </a:xfrm>
          <a:prstGeom prst="rect">
            <a:avLst/>
          </a:prstGeom>
        </p:spPr>
      </p:pic>
      <p:pic>
        <p:nvPicPr>
          <p:cNvPr id="5" name="Picture 4"/>
          <p:cNvPicPr>
            <a:picLocks noChangeAspect="1"/>
          </p:cNvPicPr>
          <p:nvPr/>
        </p:nvPicPr>
        <p:blipFill rotWithShape="1">
          <a:blip r:embed="rId4"/>
          <a:srcRect l="40545"/>
          <a:stretch/>
        </p:blipFill>
        <p:spPr>
          <a:xfrm>
            <a:off x="291680" y="4562856"/>
            <a:ext cx="692978" cy="2090768"/>
          </a:xfrm>
          <a:prstGeom prst="rect">
            <a:avLst/>
          </a:prstGeom>
        </p:spPr>
      </p:pic>
    </p:spTree>
    <p:extLst>
      <p:ext uri="{BB962C8B-B14F-4D97-AF65-F5344CB8AC3E}">
        <p14:creationId xmlns:p14="http://schemas.microsoft.com/office/powerpoint/2010/main" val="25066549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20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1000"/>
                                        <p:tgtEl>
                                          <p:spTgt spid="11"/>
                                        </p:tgtEl>
                                      </p:cBhvr>
                                    </p:animEffect>
                                  </p:childTnLst>
                                </p:cTn>
                              </p:par>
                            </p:childTnLst>
                          </p:cTn>
                        </p:par>
                        <p:par>
                          <p:cTn id="8" fill="hold">
                            <p:stCondLst>
                              <p:cond delay="1200"/>
                            </p:stCondLst>
                            <p:childTnLst>
                              <p:par>
                                <p:cTn id="9" presetID="22" presetClass="entr" presetSubtype="8" fill="hold"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wipe(left)">
                                      <p:cBhvr>
                                        <p:cTn id="11" dur="1000"/>
                                        <p:tgtEl>
                                          <p:spTgt spid="48"/>
                                        </p:tgtEl>
                                      </p:cBhvr>
                                    </p:animEffect>
                                  </p:childTnLst>
                                </p:cTn>
                              </p:par>
                            </p:childTnLst>
                          </p:cTn>
                        </p:par>
                        <p:par>
                          <p:cTn id="12" fill="hold">
                            <p:stCondLst>
                              <p:cond delay="2200"/>
                            </p:stCondLst>
                            <p:childTnLst>
                              <p:par>
                                <p:cTn id="13" presetID="1" presetClass="entr" presetSubtype="0" fill="hold" grpId="0" nodeType="after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4"/>
                                        </p:tgtEl>
                                        <p:attrNameLst>
                                          <p:attrName>style.visibility</p:attrName>
                                        </p:attrNameLst>
                                      </p:cBhvr>
                                      <p:to>
                                        <p:strVal val="visible"/>
                                      </p:to>
                                    </p:set>
                                  </p:childTnLst>
                                </p:cTn>
                              </p:par>
                              <p:par>
                                <p:cTn id="17" presetID="42" presetClass="path" presetSubtype="0" accel="50000" decel="50000" fill="hold" grpId="1" nodeType="withEffect">
                                  <p:stCondLst>
                                    <p:cond delay="0"/>
                                  </p:stCondLst>
                                  <p:childTnLst>
                                    <p:animMotion origin="layout" path="M 2.35129E-6 4.27599E-6 L -8.57875E-17 -0.3257 " pathEditMode="relative" rAng="0" ptsTypes="AA">
                                      <p:cBhvr>
                                        <p:cTn id="18" dur="2000" spd="-100000" fill="hold"/>
                                        <p:tgtEl>
                                          <p:spTgt spid="124"/>
                                        </p:tgtEl>
                                        <p:attrNameLst>
                                          <p:attrName>ppt_x</p:attrName>
                                          <p:attrName>ppt_y</p:attrName>
                                        </p:attrNameLst>
                                      </p:cBhvr>
                                      <p:rCtr x="-13" y="-16636"/>
                                    </p:animMotion>
                                  </p:childTnLst>
                                </p:cTn>
                              </p:par>
                              <p:par>
                                <p:cTn id="19" presetID="42" presetClass="path" presetSubtype="0" accel="50000" decel="50000" fill="hold" grpId="1" nodeType="withEffect">
                                  <p:stCondLst>
                                    <p:cond delay="0"/>
                                  </p:stCondLst>
                                  <p:childTnLst>
                                    <p:animMotion origin="layout" path="M -5.94843E-7 -1.91557E-6 L -5.94843E-7 -0.32592 " pathEditMode="relative" rAng="0" ptsTypes="AA">
                                      <p:cBhvr>
                                        <p:cTn id="20" dur="2000" spd="-100000" fill="hold"/>
                                        <p:tgtEl>
                                          <p:spTgt spid="80"/>
                                        </p:tgtEl>
                                        <p:attrNameLst>
                                          <p:attrName>ppt_x</p:attrName>
                                          <p:attrName>ppt_y</p:attrName>
                                        </p:attrNameLst>
                                      </p:cBhvr>
                                      <p:rCtr x="0" y="-16296"/>
                                    </p:animMotion>
                                  </p:childTnLst>
                                </p:cTn>
                              </p:par>
                            </p:childTnLst>
                          </p:cTn>
                        </p:par>
                      </p:childTnLst>
                    </p:cTn>
                  </p:par>
                  <p:par>
                    <p:cTn id="21" fill="hold">
                      <p:stCondLst>
                        <p:cond delay="indefinite"/>
                      </p:stCondLst>
                      <p:childTnLst>
                        <p:par>
                          <p:cTn id="22" fill="hold">
                            <p:stCondLst>
                              <p:cond delay="0"/>
                            </p:stCondLst>
                            <p:childTnLst>
                              <p:par>
                                <p:cTn id="23" presetID="63" presetClass="path" presetSubtype="0" decel="100000" fill="hold" grpId="0" nodeType="clickEffect">
                                  <p:stCondLst>
                                    <p:cond delay="0"/>
                                  </p:stCondLst>
                                  <p:childTnLst>
                                    <p:animMotion origin="layout" path="M 2.35129E-6 -3.48616E-6 L 0.0494 -3.48616E-6 " pathEditMode="relative" rAng="0" ptsTypes="AA">
                                      <p:cBhvr>
                                        <p:cTn id="24" dur="650" fill="hold"/>
                                        <p:tgtEl>
                                          <p:spTgt spid="122"/>
                                        </p:tgtEl>
                                        <p:attrNameLst>
                                          <p:attrName>ppt_x</p:attrName>
                                          <p:attrName>ppt_y</p:attrName>
                                        </p:attrNameLst>
                                      </p:cBhvr>
                                      <p:rCtr x="2464" y="0"/>
                                    </p:animMotion>
                                  </p:childTnLst>
                                </p:cTn>
                              </p:par>
                              <p:par>
                                <p:cTn id="25" presetID="63" presetClass="path" presetSubtype="0" decel="100000" fill="hold" grpId="2" nodeType="withEffect">
                                  <p:stCondLst>
                                    <p:cond delay="0"/>
                                  </p:stCondLst>
                                  <p:childTnLst>
                                    <p:animMotion origin="layout" path="M 2.35129E-6 4.27599E-6 L 0.05093 4.27599E-6 " pathEditMode="relative" rAng="0" ptsTypes="AA">
                                      <p:cBhvr>
                                        <p:cTn id="26" dur="650" fill="hold"/>
                                        <p:tgtEl>
                                          <p:spTgt spid="124"/>
                                        </p:tgtEl>
                                        <p:attrNameLst>
                                          <p:attrName>ppt_x</p:attrName>
                                          <p:attrName>ppt_y</p:attrName>
                                        </p:attrNameLst>
                                      </p:cBhvr>
                                      <p:rCtr x="2540" y="0"/>
                                    </p:animMotion>
                                  </p:childTnLst>
                                </p:cTn>
                              </p:par>
                              <p:par>
                                <p:cTn id="27" presetID="10" presetClass="entr" presetSubtype="0" fill="hold" grpId="0" nodeType="withEffect">
                                  <p:stCondLst>
                                    <p:cond delay="20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650"/>
                                        <p:tgtEl>
                                          <p:spTgt spid="51"/>
                                        </p:tgtEl>
                                      </p:cBhvr>
                                    </p:animEffect>
                                  </p:childTnLst>
                                </p:cTn>
                              </p:par>
                              <p:par>
                                <p:cTn id="30" presetID="10" presetClass="entr" presetSubtype="0" fill="hold" grpId="0" nodeType="withEffect">
                                  <p:stCondLst>
                                    <p:cond delay="20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650"/>
                                        <p:tgtEl>
                                          <p:spTgt spid="8"/>
                                        </p:tgtEl>
                                      </p:cBhvr>
                                    </p:animEffect>
                                  </p:childTnLst>
                                </p:cTn>
                              </p:par>
                              <p:par>
                                <p:cTn id="33" presetID="10" presetClass="entr" presetSubtype="0" fill="hold" nodeType="withEffect">
                                  <p:stCondLst>
                                    <p:cond delay="20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650"/>
                                        <p:tgtEl>
                                          <p:spTgt spid="31"/>
                                        </p:tgtEl>
                                      </p:cBhvr>
                                    </p:animEffect>
                                  </p:childTnLst>
                                </p:cTn>
                              </p:par>
                              <p:par>
                                <p:cTn id="36" presetID="10" presetClass="entr" presetSubtype="0" fill="hold" nodeType="withEffect">
                                  <p:stCondLst>
                                    <p:cond delay="20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650"/>
                                        <p:tgtEl>
                                          <p:spTgt spid="22"/>
                                        </p:tgtEl>
                                      </p:cBhvr>
                                    </p:animEffect>
                                  </p:childTnLst>
                                </p:cTn>
                              </p:par>
                            </p:childTnLst>
                          </p:cTn>
                        </p:par>
                        <p:par>
                          <p:cTn id="39" fill="hold">
                            <p:stCondLst>
                              <p:cond delay="850"/>
                            </p:stCondLst>
                            <p:childTnLst>
                              <p:par>
                                <p:cTn id="40" presetID="10" presetClass="entr" presetSubtype="0" fill="hold" grpId="0" nodeType="afterEffect">
                                  <p:stCondLst>
                                    <p:cond delay="50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par>
                                <p:cTn id="43" presetID="10" presetClass="entr" presetSubtype="0" fill="hold" grpId="0" nodeType="withEffect">
                                  <p:stCondLst>
                                    <p:cond delay="50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80" grpId="0" animBg="1"/>
      <p:bldP spid="80" grpId="1" animBg="1"/>
      <p:bldP spid="124" grpId="0" animBg="1"/>
      <p:bldP spid="124" grpId="1" animBg="1"/>
      <p:bldP spid="124" grpId="2" animBg="1"/>
      <p:bldP spid="122" grpId="0" animBg="1"/>
      <p:bldP spid="8" grpId="0"/>
      <p:bldP spid="5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gradFill>
                  <a:gsLst>
                    <a:gs pos="1250">
                      <a:schemeClr val="tx2"/>
                    </a:gs>
                    <a:gs pos="100000">
                      <a:schemeClr val="tx2"/>
                    </a:gs>
                  </a:gsLst>
                  <a:lin ang="5400000" scaled="0"/>
                </a:gradFill>
              </a:rPr>
              <a:t>Erik </a:t>
            </a:r>
            <a:r>
              <a:rPr lang="en-US" dirty="0" err="1" smtClean="0">
                <a:gradFill>
                  <a:gsLst>
                    <a:gs pos="1250">
                      <a:schemeClr val="tx2"/>
                    </a:gs>
                    <a:gs pos="100000">
                      <a:schemeClr val="tx2"/>
                    </a:gs>
                  </a:gsLst>
                  <a:lin ang="5400000" scaled="0"/>
                </a:gradFill>
              </a:rPr>
              <a:t>Hougaard</a:t>
            </a:r>
            <a:r>
              <a:rPr lang="en-US" dirty="0" smtClean="0">
                <a:gradFill>
                  <a:gsLst>
                    <a:gs pos="1250">
                      <a:schemeClr val="tx2"/>
                    </a:gs>
                    <a:gs pos="100000">
                      <a:schemeClr val="tx2"/>
                    </a:gs>
                  </a:gsLst>
                  <a:lin ang="5400000" scaled="0"/>
                </a:gradFill>
              </a:rPr>
              <a:t> | </a:t>
            </a:r>
            <a:r>
              <a:rPr lang="en-US" dirty="0" smtClean="0">
                <a:gradFill>
                  <a:gsLst>
                    <a:gs pos="1250">
                      <a:schemeClr val="tx2"/>
                    </a:gs>
                    <a:gs pos="100000">
                      <a:schemeClr val="tx2"/>
                    </a:gs>
                  </a:gsLst>
                  <a:lin ang="5400000" scaled="0"/>
                </a:gradFill>
              </a:rPr>
              <a:t>‏</a:t>
            </a:r>
            <a:r>
              <a:rPr lang="en-US" dirty="0" smtClean="0">
                <a:gradFill>
                  <a:gsLst>
                    <a:gs pos="1250">
                      <a:schemeClr val="tx2"/>
                    </a:gs>
                    <a:gs pos="100000">
                      <a:schemeClr val="tx2"/>
                    </a:gs>
                  </a:gsLst>
                  <a:lin ang="5400000" scaled="0"/>
                </a:gradFill>
              </a:rPr>
              <a:t>@</a:t>
            </a:r>
            <a:r>
              <a:rPr lang="en-US" dirty="0" err="1" smtClean="0">
                <a:gradFill>
                  <a:gsLst>
                    <a:gs pos="1250">
                      <a:schemeClr val="tx2"/>
                    </a:gs>
                    <a:gs pos="100000">
                      <a:schemeClr val="tx2"/>
                    </a:gs>
                  </a:gsLst>
                  <a:lin ang="5400000" scaled="0"/>
                </a:gradFill>
              </a:rPr>
              <a:t>eHougaard</a:t>
            </a:r>
            <a:endParaRPr lang="en-US" dirty="0">
              <a:gradFill>
                <a:gsLst>
                  <a:gs pos="1250">
                    <a:schemeClr val="tx2"/>
                  </a:gs>
                  <a:gs pos="100000">
                    <a:schemeClr val="tx2"/>
                  </a:gs>
                </a:gsLst>
                <a:lin ang="5400000" scaled="0"/>
              </a:gradFill>
            </a:endParaRPr>
          </a:p>
        </p:txBody>
      </p:sp>
      <p:sp>
        <p:nvSpPr>
          <p:cNvPr id="7" name="Content Placeholder 6"/>
          <p:cNvSpPr>
            <a:spLocks noGrp="1"/>
          </p:cNvSpPr>
          <p:nvPr>
            <p:ph idx="10"/>
          </p:nvPr>
        </p:nvSpPr>
        <p:spPr>
          <a:xfrm>
            <a:off x="387848" y="1369074"/>
            <a:ext cx="8954246" cy="2468368"/>
          </a:xfrm>
        </p:spPr>
        <p:txBody>
          <a:bodyPr/>
          <a:lstStyle/>
          <a:p>
            <a:pPr marL="685800" lvl="1" indent="0">
              <a:buNone/>
            </a:pPr>
            <a:r>
              <a:rPr lang="en-US" sz="2800" dirty="0" smtClean="0">
                <a:gradFill>
                  <a:gsLst>
                    <a:gs pos="2917">
                      <a:schemeClr val="accent3"/>
                    </a:gs>
                    <a:gs pos="30000">
                      <a:schemeClr val="accent3"/>
                    </a:gs>
                  </a:gsLst>
                  <a:lin ang="5400000" scaled="0"/>
                </a:gradFill>
                <a:latin typeface="+mj-lt"/>
              </a:rPr>
              <a:t>E </a:t>
            </a:r>
            <a:r>
              <a:rPr lang="en-US" sz="2800" dirty="0" err="1" smtClean="0">
                <a:gradFill>
                  <a:gsLst>
                    <a:gs pos="2917">
                      <a:schemeClr val="accent3"/>
                    </a:gs>
                    <a:gs pos="30000">
                      <a:schemeClr val="accent3"/>
                    </a:gs>
                  </a:gsLst>
                  <a:lin ang="5400000" scaled="0"/>
                </a:gradFill>
                <a:latin typeface="+mj-lt"/>
              </a:rPr>
              <a:t>Foqus</a:t>
            </a:r>
            <a:r>
              <a:rPr lang="en-US" sz="2800" dirty="0" smtClean="0">
                <a:gradFill>
                  <a:gsLst>
                    <a:gs pos="2917">
                      <a:schemeClr val="accent3"/>
                    </a:gs>
                    <a:gs pos="30000">
                      <a:schemeClr val="accent3"/>
                    </a:gs>
                  </a:gsLst>
                  <a:lin ang="5400000" scaled="0"/>
                </a:gradFill>
                <a:latin typeface="+mj-lt"/>
              </a:rPr>
              <a:t> Canada Inc.</a:t>
            </a:r>
            <a:endParaRPr lang="en-US" sz="2800" dirty="0" smtClean="0">
              <a:gradFill>
                <a:gsLst>
                  <a:gs pos="2917">
                    <a:schemeClr val="accent3"/>
                  </a:gs>
                  <a:gs pos="30000">
                    <a:schemeClr val="accent3"/>
                  </a:gs>
                </a:gsLst>
                <a:lin ang="5400000" scaled="0"/>
              </a:gradFill>
              <a:latin typeface="+mj-lt"/>
            </a:endParaRPr>
          </a:p>
          <a:p>
            <a:pPr marL="685800" lvl="2" indent="0">
              <a:buNone/>
            </a:pPr>
            <a:r>
              <a:rPr lang="en-US" sz="2400" dirty="0" smtClean="0"/>
              <a:t>R&amp;D Manager</a:t>
            </a:r>
          </a:p>
          <a:p>
            <a:pPr marL="685800" lvl="2" indent="0">
              <a:buNone/>
            </a:pPr>
            <a:endParaRPr lang="en-US" sz="2400" dirty="0"/>
          </a:p>
          <a:p>
            <a:pPr marL="685800" lvl="2" indent="0">
              <a:buNone/>
            </a:pPr>
            <a:r>
              <a:rPr lang="en-US" sz="2400" dirty="0" smtClean="0"/>
              <a:t>www.hougaard.com</a:t>
            </a:r>
            <a:endParaRPr lang="en-US" sz="2400" dirty="0" smtClean="0"/>
          </a:p>
          <a:p>
            <a:pPr marL="685800" lvl="1" indent="0">
              <a:buNone/>
            </a:pPr>
            <a:endParaRPr lang="en-US" sz="2000" dirty="0" smtClean="0">
              <a:hlinkClick r:id="rId3"/>
            </a:endParaRPr>
          </a:p>
          <a:p>
            <a:pPr marL="685800" lvl="1" indent="0">
              <a:buNone/>
            </a:pPr>
            <a:r>
              <a:rPr lang="en-US" sz="2000" dirty="0" smtClean="0"/>
              <a:t> </a:t>
            </a:r>
            <a:endParaRPr lang="en-US" sz="2000" dirty="0"/>
          </a:p>
        </p:txBody>
      </p:sp>
      <p:sp>
        <p:nvSpPr>
          <p:cNvPr id="5" name="AutoShape 6" descr="https://9lovog-bn1305.files.1drv.com/y3pdGmrRMkePKGCCxEGfF7GhIeMK2ikzgn3dJbQBQd7qWL-Ev865q3UViVpnuBSxplfymRZCsgeOv4poF8DNyoDYLN8tJoAP9I9AC56CDcnsDt8QiMOBb9TPt83-c63J9utE35h3rc3s-L0o-gdiBQBVg/204276_4036827831427_1687642353_o%5b2%5d.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smtClean="0">
              <a:ln>
                <a:noFill/>
              </a:ln>
              <a:solidFill>
                <a:sysClr val="windowText" lastClr="000000"/>
              </a:solidFill>
              <a:effectLst/>
              <a:uLnTx/>
              <a:uFillTx/>
            </a:endParaRPr>
          </a:p>
        </p:txBody>
      </p:sp>
      <p:pic>
        <p:nvPicPr>
          <p:cNvPr id="6" name="Picture 5"/>
          <p:cNvPicPr>
            <a:picLocks noChangeAspect="1"/>
          </p:cNvPicPr>
          <p:nvPr/>
        </p:nvPicPr>
        <p:blipFill>
          <a:blip r:embed="rId4"/>
          <a:stretch>
            <a:fillRect/>
          </a:stretch>
        </p:blipFill>
        <p:spPr>
          <a:xfrm>
            <a:off x="6902824" y="1649912"/>
            <a:ext cx="5187896" cy="5021883"/>
          </a:xfrm>
          <a:prstGeom prst="rect">
            <a:avLst/>
          </a:prstGeom>
        </p:spPr>
      </p:pic>
    </p:spTree>
    <p:extLst>
      <p:ext uri="{BB962C8B-B14F-4D97-AF65-F5344CB8AC3E}">
        <p14:creationId xmlns:p14="http://schemas.microsoft.com/office/powerpoint/2010/main" val="4207918801"/>
      </p:ext>
    </p:extLst>
  </p:cSld>
  <p:clrMapOvr>
    <a:masterClrMapping/>
  </p:clrMapOvr>
  <p:transition spd="slow" advClick="0" advTm="15000"/>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940868" y="5293709"/>
            <a:ext cx="1939818" cy="1118892"/>
            <a:chOff x="940119" y="5293964"/>
            <a:chExt cx="1940093" cy="1119051"/>
          </a:xfrm>
        </p:grpSpPr>
        <p:sp>
          <p:nvSpPr>
            <p:cNvPr id="54" name="Rectangle 154"/>
            <p:cNvSpPr>
              <a:spLocks noChangeArrowheads="1"/>
            </p:cNvSpPr>
            <p:nvPr/>
          </p:nvSpPr>
          <p:spPr bwMode="auto">
            <a:xfrm>
              <a:off x="1171231" y="5293964"/>
              <a:ext cx="1505245" cy="1027824"/>
            </a:xfrm>
            <a:prstGeom prst="rect">
              <a:avLst/>
            </a:prstGeom>
            <a:solidFill>
              <a:schemeClr val="bg2">
                <a:lumMod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55" name="Rectangle 156"/>
            <p:cNvSpPr>
              <a:spLocks noChangeArrowheads="1"/>
            </p:cNvSpPr>
            <p:nvPr/>
          </p:nvSpPr>
          <p:spPr bwMode="auto">
            <a:xfrm>
              <a:off x="1224447" y="5359343"/>
              <a:ext cx="1398813" cy="897066"/>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56" name="Freeform 158"/>
            <p:cNvSpPr>
              <a:spLocks/>
            </p:cNvSpPr>
            <p:nvPr/>
          </p:nvSpPr>
          <p:spPr bwMode="auto">
            <a:xfrm>
              <a:off x="940119" y="6336991"/>
              <a:ext cx="1940093" cy="76024"/>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chemeClr val="bg2">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grpSp>
      <p:pic>
        <p:nvPicPr>
          <p:cNvPr id="57" name="Picture 56"/>
          <p:cNvPicPr>
            <a:picLocks noChangeAspect="1"/>
          </p:cNvPicPr>
          <p:nvPr/>
        </p:nvPicPr>
        <p:blipFill rotWithShape="1">
          <a:blip r:embed="rId3"/>
          <a:srcRect r="31790"/>
          <a:stretch/>
        </p:blipFill>
        <p:spPr>
          <a:xfrm>
            <a:off x="2888811" y="4815840"/>
            <a:ext cx="606773" cy="1754296"/>
          </a:xfrm>
          <a:prstGeom prst="rect">
            <a:avLst/>
          </a:prstGeom>
        </p:spPr>
      </p:pic>
      <p:pic>
        <p:nvPicPr>
          <p:cNvPr id="58" name="Picture 57"/>
          <p:cNvPicPr>
            <a:picLocks noChangeAspect="1"/>
          </p:cNvPicPr>
          <p:nvPr/>
        </p:nvPicPr>
        <p:blipFill rotWithShape="1">
          <a:blip r:embed="rId4"/>
          <a:srcRect l="40545"/>
          <a:stretch/>
        </p:blipFill>
        <p:spPr>
          <a:xfrm>
            <a:off x="291680" y="4562856"/>
            <a:ext cx="692978" cy="2090768"/>
          </a:xfrm>
          <a:prstGeom prst="rect">
            <a:avLst/>
          </a:prstGeom>
        </p:spPr>
      </p:pic>
      <p:sp>
        <p:nvSpPr>
          <p:cNvPr id="46" name="Production"/>
          <p:cNvSpPr/>
          <p:nvPr/>
        </p:nvSpPr>
        <p:spPr bwMode="auto">
          <a:xfrm>
            <a:off x="3504923" y="1858490"/>
            <a:ext cx="1848989" cy="1387820"/>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r>
              <a:rPr lang="en-US" sz="1598" dirty="0">
                <a:gradFill>
                  <a:gsLst>
                    <a:gs pos="0">
                      <a:srgbClr val="FFFFFF"/>
                    </a:gs>
                    <a:gs pos="100000">
                      <a:srgbClr val="FFFFFF"/>
                    </a:gs>
                  </a:gsLst>
                  <a:lin ang="5400000" scaled="0"/>
                </a:gradFill>
                <a:latin typeface="Segoe UI"/>
                <a:ea typeface="Segoe UI" pitchFamily="34" charset="0"/>
                <a:cs typeface="Segoe UI" pitchFamily="34" charset="0"/>
              </a:rPr>
              <a:t>TELEMETRY SERVICE</a:t>
            </a:r>
          </a:p>
        </p:txBody>
      </p:sp>
      <p:sp>
        <p:nvSpPr>
          <p:cNvPr id="72" name="Production"/>
          <p:cNvSpPr/>
          <p:nvPr/>
        </p:nvSpPr>
        <p:spPr bwMode="auto">
          <a:xfrm>
            <a:off x="746406" y="1832106"/>
            <a:ext cx="2375927" cy="1387820"/>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r>
              <a:rPr lang="en-US" sz="1598" dirty="0">
                <a:gradFill>
                  <a:gsLst>
                    <a:gs pos="0">
                      <a:srgbClr val="FFFFFF"/>
                    </a:gs>
                    <a:gs pos="100000">
                      <a:srgbClr val="FFFFFF"/>
                    </a:gs>
                  </a:gsLst>
                  <a:lin ang="5400000" scaled="0"/>
                </a:gradFill>
                <a:latin typeface="Segoe UI"/>
                <a:ea typeface="Segoe UI" pitchFamily="34" charset="0"/>
                <a:cs typeface="Segoe UI" pitchFamily="34" charset="0"/>
              </a:rPr>
              <a:t>SOURCE REPO</a:t>
            </a:r>
          </a:p>
        </p:txBody>
      </p:sp>
      <p:sp>
        <p:nvSpPr>
          <p:cNvPr id="2" name="Title 1"/>
          <p:cNvSpPr>
            <a:spLocks noGrp="1"/>
          </p:cNvSpPr>
          <p:nvPr>
            <p:ph type="title"/>
          </p:nvPr>
        </p:nvSpPr>
        <p:spPr/>
        <p:txBody>
          <a:bodyPr/>
          <a:lstStyle/>
          <a:p>
            <a:r>
              <a:rPr lang="en-US" dirty="0" smtClean="0">
                <a:gradFill>
                  <a:gsLst>
                    <a:gs pos="0">
                      <a:schemeClr val="tx2"/>
                    </a:gs>
                    <a:gs pos="100000">
                      <a:schemeClr val="tx2"/>
                    </a:gs>
                  </a:gsLst>
                  <a:lin ang="5400000" scaled="0"/>
                </a:gradFill>
              </a:rPr>
              <a:t>User Telemetry</a:t>
            </a:r>
            <a:endParaRPr lang="en-US" dirty="0">
              <a:gradFill>
                <a:gsLst>
                  <a:gs pos="0">
                    <a:schemeClr val="tx2"/>
                  </a:gs>
                  <a:gs pos="100000">
                    <a:schemeClr val="tx2"/>
                  </a:gs>
                </a:gsLst>
                <a:lin ang="5400000" scaled="0"/>
              </a:gradFill>
            </a:endParaRPr>
          </a:p>
        </p:txBody>
      </p:sp>
      <p:sp>
        <p:nvSpPr>
          <p:cNvPr id="37" name="Text Value"/>
          <p:cNvSpPr txBox="1"/>
          <p:nvPr/>
        </p:nvSpPr>
        <p:spPr>
          <a:xfrm>
            <a:off x="7898188" y="1877740"/>
            <a:ext cx="4387781" cy="1795578"/>
          </a:xfrm>
          <a:prstGeom prst="rect">
            <a:avLst/>
          </a:prstGeom>
          <a:noFill/>
        </p:spPr>
        <p:txBody>
          <a:bodyPr wrap="none" lIns="182828" tIns="146262" rIns="182828" bIns="146262" rtlCol="0">
            <a:spAutoFit/>
          </a:bodyPr>
          <a:lstStyle/>
          <a:p>
            <a:pPr defTabSz="932384">
              <a:lnSpc>
                <a:spcPct val="90000"/>
              </a:lnSpc>
              <a:spcAft>
                <a:spcPts val="1198"/>
              </a:spcAft>
              <a:buSzPct val="90000"/>
            </a:pPr>
            <a:r>
              <a:rPr lang="en-US" sz="3598" dirty="0">
                <a:gradFill>
                  <a:gsLst>
                    <a:gs pos="0">
                      <a:schemeClr val="accent1"/>
                    </a:gs>
                    <a:gs pos="100000">
                      <a:schemeClr val="accent1"/>
                    </a:gs>
                  </a:gsLst>
                  <a:lin ang="5400000" scaled="0"/>
                </a:gradFill>
                <a:latin typeface="Segoe UI Light"/>
              </a:rPr>
              <a:t>Value</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0">
                      <a:schemeClr val="tx1"/>
                    </a:gs>
                    <a:gs pos="100000">
                      <a:schemeClr val="tx1"/>
                    </a:gs>
                  </a:gsLst>
                </a:gradFill>
                <a:latin typeface="Segoe UI Light"/>
              </a:rPr>
              <a:t>User engagement</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0">
                      <a:schemeClr val="tx1"/>
                    </a:gs>
                    <a:gs pos="100000">
                      <a:schemeClr val="tx1"/>
                    </a:gs>
                  </a:gsLst>
                </a:gradFill>
                <a:latin typeface="Segoe UI Light"/>
              </a:rPr>
              <a:t>Focus future app investment</a:t>
            </a:r>
          </a:p>
        </p:txBody>
      </p:sp>
      <p:sp>
        <p:nvSpPr>
          <p:cNvPr id="38" name="Text Measure"/>
          <p:cNvSpPr txBox="1"/>
          <p:nvPr/>
        </p:nvSpPr>
        <p:spPr>
          <a:xfrm>
            <a:off x="7898187" y="4196738"/>
            <a:ext cx="3503891" cy="1766296"/>
          </a:xfrm>
          <a:prstGeom prst="rect">
            <a:avLst/>
          </a:prstGeom>
          <a:noFill/>
        </p:spPr>
        <p:txBody>
          <a:bodyPr wrap="square" lIns="182828" tIns="146262" rIns="182828" bIns="146262" rtlCol="0">
            <a:spAutoFit/>
          </a:bodyPr>
          <a:lstStyle/>
          <a:p>
            <a:pPr defTabSz="932384">
              <a:lnSpc>
                <a:spcPct val="90000"/>
              </a:lnSpc>
              <a:spcAft>
                <a:spcPts val="1198"/>
              </a:spcAft>
              <a:buSzPct val="90000"/>
            </a:pPr>
            <a:r>
              <a:rPr lang="en-US" sz="3598" dirty="0">
                <a:gradFill>
                  <a:gsLst>
                    <a:gs pos="0">
                      <a:schemeClr val="accent1"/>
                    </a:gs>
                    <a:gs pos="100000">
                      <a:schemeClr val="accent1"/>
                    </a:gs>
                  </a:gsLst>
                  <a:lin ang="5400000" scaled="0"/>
                </a:gradFill>
                <a:latin typeface="Segoe UI Light"/>
              </a:rPr>
              <a:t>Measure</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0">
                      <a:schemeClr val="tx1"/>
                    </a:gs>
                    <a:gs pos="100000">
                      <a:schemeClr val="tx1"/>
                    </a:gs>
                  </a:gsLst>
                  <a:lin ang="5400000" scaled="0"/>
                </a:gradFill>
                <a:latin typeface="Segoe UI Light"/>
              </a:rPr>
              <a:t>User activity</a:t>
            </a:r>
          </a:p>
          <a:p>
            <a:pPr marL="290401" indent="-290401" defTabSz="932384">
              <a:lnSpc>
                <a:spcPct val="90000"/>
              </a:lnSpc>
              <a:spcAft>
                <a:spcPts val="1198"/>
              </a:spcAft>
              <a:buSzPct val="90000"/>
              <a:buFont typeface="Arial" panose="020B0604020202020204" pitchFamily="34" charset="0"/>
              <a:buChar char="•"/>
            </a:pPr>
            <a:r>
              <a:rPr lang="en-US" sz="2400" dirty="0" smtClean="0">
                <a:gradFill>
                  <a:gsLst>
                    <a:gs pos="0">
                      <a:schemeClr val="tx1"/>
                    </a:gs>
                    <a:gs pos="100000">
                      <a:schemeClr val="tx1"/>
                    </a:gs>
                  </a:gsLst>
                  <a:lin ang="5400000" scaled="0"/>
                </a:gradFill>
                <a:latin typeface="Segoe UI Light"/>
              </a:rPr>
              <a:t>….</a:t>
            </a:r>
            <a:endParaRPr lang="en-US" sz="2400" dirty="0">
              <a:gradFill>
                <a:gsLst>
                  <a:gs pos="0">
                    <a:schemeClr val="tx1"/>
                  </a:gs>
                  <a:gs pos="100000">
                    <a:schemeClr val="tx1"/>
                  </a:gs>
                </a:gsLst>
                <a:lin ang="5400000" scaled="0"/>
              </a:gradFill>
              <a:latin typeface="Segoe UI Light"/>
            </a:endParaRPr>
          </a:p>
        </p:txBody>
      </p:sp>
      <p:sp>
        <p:nvSpPr>
          <p:cNvPr id="77" name="Production"/>
          <p:cNvSpPr/>
          <p:nvPr/>
        </p:nvSpPr>
        <p:spPr bwMode="auto">
          <a:xfrm>
            <a:off x="4556743" y="4449007"/>
            <a:ext cx="2453789" cy="1592427"/>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r>
              <a:rPr lang="en-US" sz="1598" dirty="0">
                <a:gradFill>
                  <a:gsLst>
                    <a:gs pos="0">
                      <a:srgbClr val="FFFFFF"/>
                    </a:gs>
                    <a:gs pos="100000">
                      <a:srgbClr val="FFFFFF"/>
                    </a:gs>
                  </a:gsLst>
                  <a:lin ang="5400000" scaled="0"/>
                </a:gradFill>
                <a:latin typeface="Segoe UI"/>
                <a:ea typeface="Segoe UI" pitchFamily="34" charset="0"/>
                <a:cs typeface="Segoe UI" pitchFamily="34" charset="0"/>
              </a:rPr>
              <a:t>PRODUCTION</a:t>
            </a:r>
          </a:p>
        </p:txBody>
      </p:sp>
      <p:cxnSp>
        <p:nvCxnSpPr>
          <p:cNvPr id="82" name="Straight Connector"/>
          <p:cNvCxnSpPr/>
          <p:nvPr/>
        </p:nvCxnSpPr>
        <p:spPr>
          <a:xfrm>
            <a:off x="1886451" y="3353267"/>
            <a:ext cx="0" cy="1891953"/>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84" name="Gear 1"/>
          <p:cNvGrpSpPr/>
          <p:nvPr/>
        </p:nvGrpSpPr>
        <p:grpSpPr>
          <a:xfrm>
            <a:off x="1178961" y="2471599"/>
            <a:ext cx="575991" cy="579178"/>
            <a:chOff x="642225" y="708036"/>
            <a:chExt cx="576154" cy="579343"/>
          </a:xfrm>
          <a:solidFill>
            <a:schemeClr val="bg1"/>
          </a:solidFill>
        </p:grpSpPr>
        <p:sp>
          <p:nvSpPr>
            <p:cNvPr id="185" name="Oval 87"/>
            <p:cNvSpPr>
              <a:spLocks noChangeArrowheads="1"/>
            </p:cNvSpPr>
            <p:nvPr/>
          </p:nvSpPr>
          <p:spPr bwMode="black">
            <a:xfrm>
              <a:off x="876862" y="954299"/>
              <a:ext cx="106881" cy="1068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6" rIns="91414" bIns="45706" numCol="1" anchor="t" anchorCtr="0" compatLnSpc="1">
              <a:prstTxWarp prst="textNoShape">
                <a:avLst/>
              </a:prstTxWarp>
            </a:bodyPr>
            <a:lstStyle/>
            <a:p>
              <a:pPr algn="ctr" defTabSz="914012"/>
              <a:endParaRPr lang="en-US" sz="1598">
                <a:gradFill>
                  <a:gsLst>
                    <a:gs pos="0">
                      <a:srgbClr val="FFFFFF"/>
                    </a:gs>
                    <a:gs pos="100000">
                      <a:srgbClr val="FFFFFF"/>
                    </a:gs>
                  </a:gsLst>
                  <a:lin ang="5400000" scaled="0"/>
                </a:gradFill>
                <a:latin typeface="Segoe UI"/>
              </a:endParaRPr>
            </a:p>
          </p:txBody>
        </p:sp>
        <p:sp>
          <p:nvSpPr>
            <p:cNvPr id="186" name="Freeform 86"/>
            <p:cNvSpPr>
              <a:spLocks noEditPoints="1"/>
            </p:cNvSpPr>
            <p:nvPr/>
          </p:nvSpPr>
          <p:spPr bwMode="black">
            <a:xfrm>
              <a:off x="642225" y="708036"/>
              <a:ext cx="576154" cy="579343"/>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6" rIns="91414" bIns="45706" numCol="1" anchor="t" anchorCtr="0" compatLnSpc="1">
              <a:prstTxWarp prst="textNoShape">
                <a:avLst/>
              </a:prstTxWarp>
            </a:bodyPr>
            <a:lstStyle/>
            <a:p>
              <a:pPr algn="ctr" defTabSz="914012"/>
              <a:endParaRPr lang="en-US" sz="1598">
                <a:gradFill>
                  <a:gsLst>
                    <a:gs pos="0">
                      <a:srgbClr val="FFFFFF"/>
                    </a:gs>
                    <a:gs pos="100000">
                      <a:srgbClr val="FFFFFF"/>
                    </a:gs>
                  </a:gsLst>
                  <a:lin ang="5400000" scaled="0"/>
                </a:gradFill>
                <a:latin typeface="Segoe UI"/>
              </a:endParaRPr>
            </a:p>
          </p:txBody>
        </p:sp>
      </p:grpSp>
      <p:sp>
        <p:nvSpPr>
          <p:cNvPr id="187" name="Gear 2"/>
          <p:cNvSpPr>
            <a:spLocks noEditPoints="1"/>
          </p:cNvSpPr>
          <p:nvPr/>
        </p:nvSpPr>
        <p:spPr bwMode="black">
          <a:xfrm>
            <a:off x="1750143" y="2358992"/>
            <a:ext cx="292170" cy="314626"/>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bg1"/>
          </a:solidFill>
          <a:ln>
            <a:noFill/>
          </a:ln>
          <a:extLst/>
        </p:spPr>
        <p:txBody>
          <a:bodyPr vert="horz" wrap="square" lIns="0" tIns="45706" rIns="91414" bIns="45706" numCol="1" anchor="t" anchorCtr="0" compatLnSpc="1">
            <a:prstTxWarp prst="textNoShape">
              <a:avLst/>
            </a:prstTxWarp>
          </a:bodyPr>
          <a:lstStyle/>
          <a:p>
            <a:pPr algn="ctr" defTabSz="914012"/>
            <a:endParaRPr lang="en-US" sz="1598">
              <a:gradFill>
                <a:gsLst>
                  <a:gs pos="0">
                    <a:srgbClr val="FFFFFF"/>
                  </a:gs>
                  <a:gs pos="100000">
                    <a:srgbClr val="FFFFFF"/>
                  </a:gs>
                </a:gsLst>
                <a:lin ang="5400000" scaled="0"/>
              </a:gradFill>
              <a:latin typeface="Segoe UI"/>
            </a:endParaRPr>
          </a:p>
        </p:txBody>
      </p:sp>
      <p:sp>
        <p:nvSpPr>
          <p:cNvPr id="73" name="APP 2"/>
          <p:cNvSpPr>
            <a:spLocks noEditPoints="1"/>
          </p:cNvSpPr>
          <p:nvPr/>
        </p:nvSpPr>
        <p:spPr bwMode="auto">
          <a:xfrm>
            <a:off x="5394386" y="4981650"/>
            <a:ext cx="889991" cy="918406"/>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13833"/>
            <a:endParaRPr lang="en-US" sz="1700" dirty="0">
              <a:solidFill>
                <a:srgbClr val="000000"/>
              </a:solidFill>
              <a:latin typeface="Segoe UI"/>
            </a:endParaRPr>
          </a:p>
        </p:txBody>
      </p:sp>
      <p:grpSp>
        <p:nvGrpSpPr>
          <p:cNvPr id="69" name="Group 68"/>
          <p:cNvGrpSpPr/>
          <p:nvPr/>
        </p:nvGrpSpPr>
        <p:grpSpPr>
          <a:xfrm>
            <a:off x="6527085" y="5342117"/>
            <a:ext cx="883176" cy="933819"/>
            <a:chOff x="8968422" y="1945240"/>
            <a:chExt cx="972643" cy="1028418"/>
          </a:xfrm>
        </p:grpSpPr>
        <p:grpSp>
          <p:nvGrpSpPr>
            <p:cNvPr id="70" name="Group 69"/>
            <p:cNvGrpSpPr/>
            <p:nvPr/>
          </p:nvGrpSpPr>
          <p:grpSpPr>
            <a:xfrm>
              <a:off x="8968422" y="2142553"/>
              <a:ext cx="318232" cy="696493"/>
              <a:chOff x="9458597" y="2993206"/>
              <a:chExt cx="291678" cy="638376"/>
            </a:xfrm>
          </p:grpSpPr>
          <p:sp>
            <p:nvSpPr>
              <p:cNvPr id="79" name="Oval 78"/>
              <p:cNvSpPr/>
              <p:nvPr/>
            </p:nvSpPr>
            <p:spPr bwMode="auto">
              <a:xfrm>
                <a:off x="9497057" y="2993206"/>
                <a:ext cx="195809" cy="195809"/>
              </a:xfrm>
              <a:prstGeom prst="ellipse">
                <a:avLst/>
              </a:pr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Freeform 79"/>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1" name="Group 70"/>
            <p:cNvGrpSpPr/>
            <p:nvPr/>
          </p:nvGrpSpPr>
          <p:grpSpPr>
            <a:xfrm>
              <a:off x="9622833" y="2142553"/>
              <a:ext cx="318232" cy="696493"/>
              <a:chOff x="9458597" y="2993206"/>
              <a:chExt cx="291678" cy="638376"/>
            </a:xfrm>
          </p:grpSpPr>
          <p:sp>
            <p:nvSpPr>
              <p:cNvPr id="76" name="Oval 75"/>
              <p:cNvSpPr/>
              <p:nvPr/>
            </p:nvSpPr>
            <p:spPr bwMode="auto">
              <a:xfrm>
                <a:off x="9497057" y="2993206"/>
                <a:ext cx="195809" cy="195809"/>
              </a:xfrm>
              <a:prstGeom prst="ellipse">
                <a:avLst/>
              </a:pr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Freeform 77"/>
              <p:cNvSpPr/>
              <p:nvPr/>
            </p:nvSpPr>
            <p:spPr bwMode="auto">
              <a:xfrm>
                <a:off x="9458597" y="3218596"/>
                <a:ext cx="291678" cy="412986"/>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bg2">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4" name="Freeform 73"/>
            <p:cNvSpPr/>
            <p:nvPr/>
          </p:nvSpPr>
          <p:spPr bwMode="auto">
            <a:xfrm>
              <a:off x="9192270" y="2277165"/>
              <a:ext cx="491910" cy="696493"/>
            </a:xfrm>
            <a:custGeom>
              <a:avLst/>
              <a:gdLst>
                <a:gd name="connsiteX0" fmla="*/ 145839 w 291678"/>
                <a:gd name="connsiteY0" fmla="*/ 0 h 412986"/>
                <a:gd name="connsiteX1" fmla="*/ 291678 w 291678"/>
                <a:gd name="connsiteY1" fmla="*/ 145839 h 412986"/>
                <a:gd name="connsiteX2" fmla="*/ 291678 w 291678"/>
                <a:gd name="connsiteY2" fmla="*/ 412986 h 412986"/>
                <a:gd name="connsiteX3" fmla="*/ 0 w 291678"/>
                <a:gd name="connsiteY3" fmla="*/ 412986 h 412986"/>
                <a:gd name="connsiteX4" fmla="*/ 0 w 291678"/>
                <a:gd name="connsiteY4" fmla="*/ 145839 h 412986"/>
                <a:gd name="connsiteX5" fmla="*/ 145839 w 291678"/>
                <a:gd name="connsiteY5" fmla="*/ 0 h 4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78" h="412986">
                  <a:moveTo>
                    <a:pt x="145839" y="0"/>
                  </a:moveTo>
                  <a:cubicBezTo>
                    <a:pt x="226384" y="0"/>
                    <a:pt x="291678" y="65294"/>
                    <a:pt x="291678" y="145839"/>
                  </a:cubicBezTo>
                  <a:lnTo>
                    <a:pt x="291678" y="412986"/>
                  </a:lnTo>
                  <a:lnTo>
                    <a:pt x="0" y="412986"/>
                  </a:lnTo>
                  <a:lnTo>
                    <a:pt x="0" y="145839"/>
                  </a:lnTo>
                  <a:cubicBezTo>
                    <a:pt x="0" y="65294"/>
                    <a:pt x="65294" y="0"/>
                    <a:pt x="145839" y="0"/>
                  </a:cubicBezTo>
                  <a:close/>
                </a:path>
              </a:pathLst>
            </a:custGeom>
            <a:solidFill>
              <a:schemeClr val="bg2">
                <a:lumMod val="50000"/>
              </a:schemeClr>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Oval 74"/>
            <p:cNvSpPr/>
            <p:nvPr/>
          </p:nvSpPr>
          <p:spPr bwMode="auto">
            <a:xfrm>
              <a:off x="9257133" y="1945240"/>
              <a:ext cx="330228" cy="330228"/>
            </a:xfrm>
            <a:prstGeom prst="ellipse">
              <a:avLst/>
            </a:prstGeom>
            <a:solidFill>
              <a:schemeClr val="bg2">
                <a:lumMod val="50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7" name="Freeform 46"/>
          <p:cNvSpPr/>
          <p:nvPr/>
        </p:nvSpPr>
        <p:spPr bwMode="auto">
          <a:xfrm>
            <a:off x="5461387" y="5051103"/>
            <a:ext cx="729942" cy="778016"/>
          </a:xfrm>
          <a:custGeom>
            <a:avLst/>
            <a:gdLst>
              <a:gd name="connsiteX0" fmla="*/ 4864 w 724711"/>
              <a:gd name="connsiteY0" fmla="*/ 491247 h 739302"/>
              <a:gd name="connsiteX1" fmla="*/ 0 w 724711"/>
              <a:gd name="connsiteY1" fmla="*/ 102140 h 739302"/>
              <a:gd name="connsiteX2" fmla="*/ 413426 w 724711"/>
              <a:gd name="connsiteY2" fmla="*/ 0 h 739302"/>
              <a:gd name="connsiteX3" fmla="*/ 724711 w 724711"/>
              <a:gd name="connsiteY3" fmla="*/ 204281 h 739302"/>
              <a:gd name="connsiteX4" fmla="*/ 705255 w 724711"/>
              <a:gd name="connsiteY4" fmla="*/ 588523 h 739302"/>
              <a:gd name="connsiteX5" fmla="*/ 257783 w 724711"/>
              <a:gd name="connsiteY5" fmla="*/ 739302 h 739302"/>
              <a:gd name="connsiteX6" fmla="*/ 4864 w 724711"/>
              <a:gd name="connsiteY6" fmla="*/ 491247 h 73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711" h="739302">
                <a:moveTo>
                  <a:pt x="4864" y="491247"/>
                </a:moveTo>
                <a:cubicBezTo>
                  <a:pt x="3243" y="361545"/>
                  <a:pt x="1621" y="231842"/>
                  <a:pt x="0" y="102140"/>
                </a:cubicBezTo>
                <a:lnTo>
                  <a:pt x="413426" y="0"/>
                </a:lnTo>
                <a:lnTo>
                  <a:pt x="724711" y="204281"/>
                </a:lnTo>
                <a:lnTo>
                  <a:pt x="705255" y="588523"/>
                </a:lnTo>
                <a:lnTo>
                  <a:pt x="257783" y="739302"/>
                </a:lnTo>
                <a:lnTo>
                  <a:pt x="4864" y="491247"/>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oup 91"/>
          <p:cNvGrpSpPr/>
          <p:nvPr/>
        </p:nvGrpSpPr>
        <p:grpSpPr>
          <a:xfrm>
            <a:off x="1630365" y="5521280"/>
            <a:ext cx="572805" cy="597029"/>
            <a:chOff x="2328300" y="3506767"/>
            <a:chExt cx="551703" cy="575034"/>
          </a:xfrm>
        </p:grpSpPr>
        <p:sp>
          <p:nvSpPr>
            <p:cNvPr id="144"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nvGrpSpPr>
            <p:cNvPr id="145" name="Group 144"/>
            <p:cNvGrpSpPr/>
            <p:nvPr/>
          </p:nvGrpSpPr>
          <p:grpSpPr>
            <a:xfrm>
              <a:off x="2328300" y="3506767"/>
              <a:ext cx="551703" cy="575034"/>
              <a:chOff x="3937001" y="4448175"/>
              <a:chExt cx="638175" cy="665163"/>
            </a:xfrm>
          </p:grpSpPr>
          <p:grpSp>
            <p:nvGrpSpPr>
              <p:cNvPr id="146" name="Group 10"/>
              <p:cNvGrpSpPr>
                <a:grpSpLocks noChangeAspect="1"/>
              </p:cNvGrpSpPr>
              <p:nvPr/>
            </p:nvGrpSpPr>
            <p:grpSpPr bwMode="auto">
              <a:xfrm>
                <a:off x="3937001" y="4448175"/>
                <a:ext cx="638175" cy="665163"/>
                <a:chOff x="2480" y="2802"/>
                <a:chExt cx="402" cy="419"/>
              </a:xfrm>
            </p:grpSpPr>
            <p:sp>
              <p:nvSpPr>
                <p:cNvPr id="150"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151"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152"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grpSp>
            <p:nvGrpSpPr>
              <p:cNvPr id="147" name="Group 146"/>
              <p:cNvGrpSpPr/>
              <p:nvPr/>
            </p:nvGrpSpPr>
            <p:grpSpPr>
              <a:xfrm>
                <a:off x="4120302" y="4618868"/>
                <a:ext cx="293550" cy="349134"/>
                <a:chOff x="4662074" y="4335997"/>
                <a:chExt cx="234105" cy="278433"/>
              </a:xfrm>
            </p:grpSpPr>
            <p:sp>
              <p:nvSpPr>
                <p:cNvPr id="148"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149"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grpSp>
      </p:grpSp>
      <p:grpSp>
        <p:nvGrpSpPr>
          <p:cNvPr id="5" name="Group 4"/>
          <p:cNvGrpSpPr/>
          <p:nvPr/>
        </p:nvGrpSpPr>
        <p:grpSpPr>
          <a:xfrm>
            <a:off x="5461386" y="2574157"/>
            <a:ext cx="478746" cy="1874849"/>
            <a:chOff x="5461279" y="2574026"/>
            <a:chExt cx="478813" cy="1875115"/>
          </a:xfrm>
        </p:grpSpPr>
        <p:cxnSp>
          <p:nvCxnSpPr>
            <p:cNvPr id="48" name="Straight Connector 47"/>
            <p:cNvCxnSpPr/>
            <p:nvPr/>
          </p:nvCxnSpPr>
          <p:spPr>
            <a:xfrm flipH="1" flipV="1">
              <a:off x="5930205" y="2574026"/>
              <a:ext cx="9887" cy="1875115"/>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461279" y="2574026"/>
              <a:ext cx="468926" cy="0"/>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51" name="AutoShape 3"/>
          <p:cNvSpPr>
            <a:spLocks noChangeAspect="1" noChangeArrowheads="1" noTextEdit="1"/>
          </p:cNvSpPr>
          <p:nvPr/>
        </p:nvSpPr>
        <p:spPr bwMode="auto">
          <a:xfrm>
            <a:off x="845448" y="6387937"/>
            <a:ext cx="437915" cy="447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36">
              <a:solidFill>
                <a:srgbClr val="FFFFFF"/>
              </a:solidFill>
            </a:endParaRPr>
          </a:p>
        </p:txBody>
      </p:sp>
    </p:spTree>
    <p:extLst>
      <p:ext uri="{BB962C8B-B14F-4D97-AF65-F5344CB8AC3E}">
        <p14:creationId xmlns:p14="http://schemas.microsoft.com/office/powerpoint/2010/main" val="14144594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82"/>
                                        </p:tgtEl>
                                        <p:attrNameLst>
                                          <p:attrName>style.visibility</p:attrName>
                                        </p:attrNameLst>
                                      </p:cBhvr>
                                      <p:to>
                                        <p:strVal val="visible"/>
                                      </p:to>
                                    </p:set>
                                    <p:animEffect transition="in" filter="wipe(down)">
                                      <p:cBhvr>
                                        <p:cTn id="11" dur="1000"/>
                                        <p:tgtEl>
                                          <p:spTgt spid="82"/>
                                        </p:tgtEl>
                                      </p:cBhvr>
                                    </p:animEffect>
                                  </p:childTnLst>
                                </p:cTn>
                              </p:par>
                            </p:childTnLst>
                          </p:cTn>
                        </p:par>
                        <p:par>
                          <p:cTn id="12" fill="hold">
                            <p:stCondLst>
                              <p:cond delay="1500"/>
                            </p:stCondLst>
                            <p:childTnLst>
                              <p:par>
                                <p:cTn id="13" presetID="42" presetClass="path" presetSubtype="0" accel="50000" decel="50000" fill="hold" nodeType="afterEffect">
                                  <p:stCondLst>
                                    <p:cond delay="0"/>
                                  </p:stCondLst>
                                  <p:childTnLst>
                                    <p:animMotion origin="layout" path="M -1.99387E-6 2.79165E-6 L 0.05208 -0.38788 " pathEditMode="relative" rAng="0" ptsTypes="AA">
                                      <p:cBhvr>
                                        <p:cTn id="14" dur="1000" fill="hold"/>
                                        <p:tgtEl>
                                          <p:spTgt spid="92"/>
                                        </p:tgtEl>
                                        <p:attrNameLst>
                                          <p:attrName>ppt_x</p:attrName>
                                          <p:attrName>ppt_y</p:attrName>
                                        </p:attrNameLst>
                                      </p:cBhvr>
                                      <p:rCtr x="2604" y="-19405"/>
                                    </p:animMotion>
                                  </p:childTnLst>
                                </p:cTn>
                              </p:par>
                            </p:childTnLst>
                          </p:cTn>
                        </p:par>
                        <p:par>
                          <p:cTn id="15" fill="hold">
                            <p:stCondLst>
                              <p:cond delay="2500"/>
                            </p:stCondLst>
                            <p:childTnLst>
                              <p:par>
                                <p:cTn id="16" presetID="8" presetClass="emph" presetSubtype="0" fill="hold" nodeType="afterEffect">
                                  <p:stCondLst>
                                    <p:cond delay="0"/>
                                  </p:stCondLst>
                                  <p:childTnLst>
                                    <p:animRot by="21600000">
                                      <p:cBhvr>
                                        <p:cTn id="17" dur="3500" fill="hold"/>
                                        <p:tgtEl>
                                          <p:spTgt spid="184"/>
                                        </p:tgtEl>
                                        <p:attrNameLst>
                                          <p:attrName>r</p:attrName>
                                        </p:attrNameLst>
                                      </p:cBhvr>
                                    </p:animRot>
                                  </p:childTnLst>
                                </p:cTn>
                              </p:par>
                              <p:par>
                                <p:cTn id="18" presetID="8" presetClass="emph" presetSubtype="0" fill="hold" grpId="0" nodeType="withEffect">
                                  <p:stCondLst>
                                    <p:cond delay="0"/>
                                  </p:stCondLst>
                                  <p:childTnLst>
                                    <p:animRot by="-21600000">
                                      <p:cBhvr>
                                        <p:cTn id="19" dur="3500" fill="hold"/>
                                        <p:tgtEl>
                                          <p:spTgt spid="187"/>
                                        </p:tgtEl>
                                        <p:attrNameLst>
                                          <p:attrName>r</p:attrName>
                                        </p:attrNameLst>
                                      </p:cBhvr>
                                    </p:animRot>
                                  </p:childTnLst>
                                </p:cTn>
                              </p:par>
                            </p:childTnLst>
                          </p:cTn>
                        </p:par>
                        <p:par>
                          <p:cTn id="20" fill="hold">
                            <p:stCondLst>
                              <p:cond delay="6000"/>
                            </p:stCondLst>
                            <p:childTnLst>
                              <p:par>
                                <p:cTn id="21" presetID="42" presetClass="path" presetSubtype="0" accel="50000" decel="50000" fill="hold" nodeType="afterEffect">
                                  <p:stCondLst>
                                    <p:cond delay="0"/>
                                  </p:stCondLst>
                                  <p:childTnLst>
                                    <p:animMotion origin="layout" path="M 0.05208 -0.38788 L 0.3144 0.00771 " pathEditMode="relative" rAng="0" ptsTypes="AA">
                                      <p:cBhvr>
                                        <p:cTn id="22" dur="1000" fill="hold"/>
                                        <p:tgtEl>
                                          <p:spTgt spid="92"/>
                                        </p:tgtEl>
                                        <p:attrNameLst>
                                          <p:attrName>ppt_x</p:attrName>
                                          <p:attrName>ppt_y</p:attrName>
                                        </p:attrNameLst>
                                      </p:cBhvr>
                                      <p:rCtr x="13110" y="19768"/>
                                    </p:animMotion>
                                  </p:childTnLst>
                                </p:cTn>
                              </p:par>
                              <p:par>
                                <p:cTn id="23" presetID="6" presetClass="emph" presetSubtype="0" fill="hold" nodeType="withEffect">
                                  <p:stCondLst>
                                    <p:cond delay="0"/>
                                  </p:stCondLst>
                                  <p:childTnLst>
                                    <p:animScale>
                                      <p:cBhvr>
                                        <p:cTn id="24" dur="1000" fill="hold"/>
                                        <p:tgtEl>
                                          <p:spTgt spid="92"/>
                                        </p:tgtEl>
                                      </p:cBhvr>
                                      <p:by x="90000" y="90000"/>
                                    </p:animScale>
                                  </p:childTnLst>
                                </p:cTn>
                              </p:par>
                              <p:par>
                                <p:cTn id="25" presetID="10"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down)">
                                      <p:cBhvr>
                                        <p:cTn id="32" dur="500"/>
                                        <p:tgtEl>
                                          <p:spTgt spid="5"/>
                                        </p:tgtEl>
                                      </p:cBhvr>
                                    </p:animEffect>
                                  </p:childTnLst>
                                </p:cTn>
                              </p:par>
                            </p:childTnLst>
                          </p:cTn>
                        </p:par>
                        <p:par>
                          <p:cTn id="33" fill="hold">
                            <p:stCondLst>
                              <p:cond delay="500"/>
                            </p:stCondLst>
                            <p:childTnLst>
                              <p:par>
                                <p:cTn id="34" presetID="22" presetClass="exit" presetSubtype="4" fill="hold" nodeType="afterEffect">
                                  <p:stCondLst>
                                    <p:cond delay="0"/>
                                  </p:stCondLst>
                                  <p:childTnLst>
                                    <p:animEffect transition="out" filter="wipe(down)">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childTnLst>
                          </p:cTn>
                        </p:par>
                        <p:par>
                          <p:cTn id="37" fill="hold">
                            <p:stCondLst>
                              <p:cond delay="1000"/>
                            </p:stCondLst>
                            <p:childTnLst>
                              <p:par>
                                <p:cTn id="38" presetID="22" presetClass="entr" presetSubtype="1" fill="hold"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wipe(up)">
                                      <p:cBhvr>
                                        <p:cTn id="40" dur="500"/>
                                        <p:tgtEl>
                                          <p:spTgt spid="5"/>
                                        </p:tgtEl>
                                      </p:cBhvr>
                                    </p:animEffect>
                                  </p:childTnLst>
                                </p:cTn>
                              </p:par>
                            </p:childTnLst>
                          </p:cTn>
                        </p:par>
                        <p:par>
                          <p:cTn id="41" fill="hold">
                            <p:stCondLst>
                              <p:cond delay="1500"/>
                            </p:stCondLst>
                            <p:childTnLst>
                              <p:par>
                                <p:cTn id="42" presetID="22" presetClass="exit" presetSubtype="1" fill="hold" nodeType="afterEffect">
                                  <p:stCondLst>
                                    <p:cond delay="0"/>
                                  </p:stCondLst>
                                  <p:childTnLst>
                                    <p:animEffect transition="out" filter="wipe(up)">
                                      <p:cBhvr>
                                        <p:cTn id="43" dur="500"/>
                                        <p:tgtEl>
                                          <p:spTgt spid="5"/>
                                        </p:tgtEl>
                                      </p:cBhvr>
                                    </p:animEffect>
                                    <p:set>
                                      <p:cBhvr>
                                        <p:cTn id="44" dur="1" fill="hold">
                                          <p:stCondLst>
                                            <p:cond delay="499"/>
                                          </p:stCondLst>
                                        </p:cTn>
                                        <p:tgtEl>
                                          <p:spTgt spid="5"/>
                                        </p:tgtEl>
                                        <p:attrNameLst>
                                          <p:attrName>style.visibility</p:attrName>
                                        </p:attrNameLst>
                                      </p:cBhvr>
                                      <p:to>
                                        <p:strVal val="hidden"/>
                                      </p:to>
                                    </p:set>
                                  </p:childTnLst>
                                </p:cTn>
                              </p:par>
                            </p:childTnLst>
                          </p:cTn>
                        </p:par>
                        <p:par>
                          <p:cTn id="45" fill="hold">
                            <p:stCondLst>
                              <p:cond delay="2000"/>
                            </p:stCondLst>
                            <p:childTnLst>
                              <p:par>
                                <p:cTn id="46" presetID="22" presetClass="entr" presetSubtype="4" fill="hold" nodeType="after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wipe(down)">
                                      <p:cBhvr>
                                        <p:cTn id="48" dur="500"/>
                                        <p:tgtEl>
                                          <p:spTgt spid="5"/>
                                        </p:tgtEl>
                                      </p:cBhvr>
                                    </p:animEffect>
                                  </p:childTnLst>
                                </p:cTn>
                              </p:par>
                            </p:childTnLst>
                          </p:cTn>
                        </p:par>
                        <p:par>
                          <p:cTn id="49" fill="hold">
                            <p:stCondLst>
                              <p:cond delay="2500"/>
                            </p:stCondLst>
                            <p:childTnLst>
                              <p:par>
                                <p:cTn id="50" presetID="22" presetClass="exit" presetSubtype="4" fill="hold" nodeType="afterEffect">
                                  <p:stCondLst>
                                    <p:cond delay="0"/>
                                  </p:stCondLst>
                                  <p:childTnLst>
                                    <p:animEffect transition="out" filter="wipe(down)">
                                      <p:cBhvr>
                                        <p:cTn id="51" dur="500"/>
                                        <p:tgtEl>
                                          <p:spTgt spid="5"/>
                                        </p:tgtEl>
                                      </p:cBhvr>
                                    </p:animEffect>
                                    <p:set>
                                      <p:cBhvr>
                                        <p:cTn id="52" dur="1" fill="hold">
                                          <p:stCondLst>
                                            <p:cond delay="499"/>
                                          </p:stCondLst>
                                        </p:cTn>
                                        <p:tgtEl>
                                          <p:spTgt spid="5"/>
                                        </p:tgtEl>
                                        <p:attrNameLst>
                                          <p:attrName>style.visibility</p:attrName>
                                        </p:attrNameLst>
                                      </p:cBhvr>
                                      <p:to>
                                        <p:strVal val="hidden"/>
                                      </p:to>
                                    </p:set>
                                  </p:childTnLst>
                                </p:cTn>
                              </p:par>
                            </p:childTnLst>
                          </p:cTn>
                        </p:par>
                        <p:par>
                          <p:cTn id="53" fill="hold">
                            <p:stCondLst>
                              <p:cond delay="3000"/>
                            </p:stCondLst>
                            <p:childTnLst>
                              <p:par>
                                <p:cTn id="54" presetID="22" presetClass="entr" presetSubtype="1" fill="hold" nodeType="after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wipe(up)">
                                      <p:cBhvr>
                                        <p:cTn id="56" dur="500"/>
                                        <p:tgtEl>
                                          <p:spTgt spid="5"/>
                                        </p:tgtEl>
                                      </p:cBhvr>
                                    </p:animEffect>
                                  </p:childTnLst>
                                </p:cTn>
                              </p:par>
                            </p:childTnLst>
                          </p:cTn>
                        </p:par>
                        <p:par>
                          <p:cTn id="57" fill="hold">
                            <p:stCondLst>
                              <p:cond delay="3500"/>
                            </p:stCondLst>
                            <p:childTnLst>
                              <p:par>
                                <p:cTn id="58" presetID="10" presetClass="entr" presetSubtype="0"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fade">
                                      <p:cBhvr>
                                        <p:cTn id="60" dur="500"/>
                                        <p:tgtEl>
                                          <p:spTgt spid="3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fade">
                                      <p:cBhvr>
                                        <p:cTn id="6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187" grpId="0" animBg="1"/>
      <p:bldP spid="4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Stage"/>
          <p:cNvSpPr/>
          <p:nvPr/>
        </p:nvSpPr>
        <p:spPr bwMode="auto">
          <a:xfrm>
            <a:off x="7356332" y="2706568"/>
            <a:ext cx="1043891" cy="1901410"/>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endParaRPr lang="en-US" sz="159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Production"/>
          <p:cNvSpPr/>
          <p:nvPr/>
        </p:nvSpPr>
        <p:spPr bwMode="auto">
          <a:xfrm>
            <a:off x="958185" y="2706568"/>
            <a:ext cx="1848989" cy="1387820"/>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r>
              <a:rPr lang="en-US" sz="1598" dirty="0">
                <a:gradFill>
                  <a:gsLst>
                    <a:gs pos="0">
                      <a:srgbClr val="FFFFFF"/>
                    </a:gs>
                    <a:gs pos="100000">
                      <a:srgbClr val="FFFFFF"/>
                    </a:gs>
                  </a:gsLst>
                  <a:lin ang="5400000" scaled="0"/>
                </a:gradFill>
                <a:latin typeface="Segoe UI"/>
                <a:ea typeface="Segoe UI" pitchFamily="34" charset="0"/>
                <a:cs typeface="Segoe UI" pitchFamily="34" charset="0"/>
              </a:rPr>
              <a:t>INFO</a:t>
            </a:r>
          </a:p>
        </p:txBody>
      </p:sp>
      <p:sp>
        <p:nvSpPr>
          <p:cNvPr id="6" name="Stage"/>
          <p:cNvSpPr/>
          <p:nvPr/>
        </p:nvSpPr>
        <p:spPr bwMode="auto">
          <a:xfrm>
            <a:off x="5049307" y="2706568"/>
            <a:ext cx="2497497" cy="1901410"/>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r>
              <a:rPr lang="en-US" sz="1598" dirty="0">
                <a:gradFill>
                  <a:gsLst>
                    <a:gs pos="0">
                      <a:srgbClr val="FFFFFF"/>
                    </a:gs>
                    <a:gs pos="100000">
                      <a:srgbClr val="FFFFFF"/>
                    </a:gs>
                  </a:gsLst>
                  <a:lin ang="5400000" scaled="0"/>
                </a:gradFill>
                <a:latin typeface="Segoe UI"/>
                <a:ea typeface="Segoe UI" pitchFamily="34" charset="0"/>
                <a:cs typeface="Segoe UI" pitchFamily="34" charset="0"/>
              </a:rPr>
              <a:t>PRODUCTION</a:t>
            </a:r>
          </a:p>
        </p:txBody>
      </p:sp>
      <p:cxnSp>
        <p:nvCxnSpPr>
          <p:cNvPr id="8" name="Straight Connector"/>
          <p:cNvCxnSpPr>
            <a:endCxn id="64" idx="3"/>
          </p:cNvCxnSpPr>
          <p:nvPr/>
        </p:nvCxnSpPr>
        <p:spPr>
          <a:xfrm flipH="1">
            <a:off x="3478716" y="3433570"/>
            <a:ext cx="1791256" cy="1934834"/>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59" name="Gear 1"/>
          <p:cNvGrpSpPr/>
          <p:nvPr/>
        </p:nvGrpSpPr>
        <p:grpSpPr>
          <a:xfrm>
            <a:off x="1720362" y="3382157"/>
            <a:ext cx="575991" cy="579178"/>
            <a:chOff x="642225" y="708036"/>
            <a:chExt cx="576154" cy="579343"/>
          </a:xfrm>
          <a:solidFill>
            <a:schemeClr val="bg1"/>
          </a:solidFill>
        </p:grpSpPr>
        <p:sp>
          <p:nvSpPr>
            <p:cNvPr id="60" name="Oval 87"/>
            <p:cNvSpPr>
              <a:spLocks noChangeArrowheads="1"/>
            </p:cNvSpPr>
            <p:nvPr/>
          </p:nvSpPr>
          <p:spPr bwMode="black">
            <a:xfrm>
              <a:off x="876862" y="954299"/>
              <a:ext cx="106881" cy="1068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6" rIns="91414" bIns="45706" numCol="1" anchor="t" anchorCtr="0" compatLnSpc="1">
              <a:prstTxWarp prst="textNoShape">
                <a:avLst/>
              </a:prstTxWarp>
            </a:bodyPr>
            <a:lstStyle/>
            <a:p>
              <a:pPr algn="ctr" defTabSz="914012"/>
              <a:endParaRPr lang="en-US" sz="1598">
                <a:gradFill>
                  <a:gsLst>
                    <a:gs pos="0">
                      <a:srgbClr val="FFFFFF"/>
                    </a:gs>
                    <a:gs pos="100000">
                      <a:srgbClr val="FFFFFF"/>
                    </a:gs>
                  </a:gsLst>
                  <a:lin ang="5400000" scaled="0"/>
                </a:gradFill>
                <a:latin typeface="Segoe UI"/>
              </a:endParaRPr>
            </a:p>
          </p:txBody>
        </p:sp>
        <p:sp>
          <p:nvSpPr>
            <p:cNvPr id="61" name="Freeform 86"/>
            <p:cNvSpPr>
              <a:spLocks noEditPoints="1"/>
            </p:cNvSpPr>
            <p:nvPr/>
          </p:nvSpPr>
          <p:spPr bwMode="black">
            <a:xfrm>
              <a:off x="642225" y="708036"/>
              <a:ext cx="576154" cy="579343"/>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6" rIns="91414" bIns="45706" numCol="1" anchor="t" anchorCtr="0" compatLnSpc="1">
              <a:prstTxWarp prst="textNoShape">
                <a:avLst/>
              </a:prstTxWarp>
            </a:bodyPr>
            <a:lstStyle/>
            <a:p>
              <a:pPr algn="ctr" defTabSz="914012"/>
              <a:endParaRPr lang="en-US" sz="1598">
                <a:gradFill>
                  <a:gsLst>
                    <a:gs pos="0">
                      <a:srgbClr val="FFFFFF"/>
                    </a:gs>
                    <a:gs pos="100000">
                      <a:srgbClr val="FFFFFF"/>
                    </a:gs>
                  </a:gsLst>
                  <a:lin ang="5400000" scaled="0"/>
                </a:gradFill>
                <a:latin typeface="Segoe UI"/>
              </a:endParaRPr>
            </a:p>
          </p:txBody>
        </p:sp>
      </p:grpSp>
      <p:sp>
        <p:nvSpPr>
          <p:cNvPr id="62" name="Gear 2"/>
          <p:cNvSpPr>
            <a:spLocks noEditPoints="1"/>
          </p:cNvSpPr>
          <p:nvPr/>
        </p:nvSpPr>
        <p:spPr bwMode="black">
          <a:xfrm>
            <a:off x="2291544" y="3269550"/>
            <a:ext cx="292170" cy="314626"/>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bg1"/>
          </a:solidFill>
          <a:ln>
            <a:noFill/>
          </a:ln>
          <a:extLst/>
        </p:spPr>
        <p:txBody>
          <a:bodyPr vert="horz" wrap="square" lIns="0" tIns="45706" rIns="91414" bIns="45706" numCol="1" anchor="t" anchorCtr="0" compatLnSpc="1">
            <a:prstTxWarp prst="textNoShape">
              <a:avLst/>
            </a:prstTxWarp>
          </a:bodyPr>
          <a:lstStyle/>
          <a:p>
            <a:pPr algn="ctr" defTabSz="914012"/>
            <a:endParaRPr lang="en-US" sz="1598">
              <a:gradFill>
                <a:gsLst>
                  <a:gs pos="0">
                    <a:srgbClr val="FFFFFF"/>
                  </a:gs>
                  <a:gs pos="100000">
                    <a:srgbClr val="FFFFFF"/>
                  </a:gs>
                </a:gsLst>
                <a:lin ang="5400000" scaled="0"/>
              </a:gradFill>
              <a:latin typeface="Segoe UI"/>
            </a:endParaRPr>
          </a:p>
        </p:txBody>
      </p:sp>
      <p:grpSp>
        <p:nvGrpSpPr>
          <p:cNvPr id="72" name="CODE 3"/>
          <p:cNvGrpSpPr/>
          <p:nvPr/>
        </p:nvGrpSpPr>
        <p:grpSpPr>
          <a:xfrm>
            <a:off x="2903513" y="3131104"/>
            <a:ext cx="594677" cy="619827"/>
            <a:chOff x="2328300" y="3506767"/>
            <a:chExt cx="551703" cy="575034"/>
          </a:xfrm>
        </p:grpSpPr>
        <p:sp>
          <p:nvSpPr>
            <p:cNvPr id="73"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nvGrpSpPr>
            <p:cNvPr id="74" name="Group 73"/>
            <p:cNvGrpSpPr/>
            <p:nvPr/>
          </p:nvGrpSpPr>
          <p:grpSpPr>
            <a:xfrm>
              <a:off x="2328300" y="3506767"/>
              <a:ext cx="551703" cy="575034"/>
              <a:chOff x="3937001" y="4448175"/>
              <a:chExt cx="638175" cy="665163"/>
            </a:xfrm>
          </p:grpSpPr>
          <p:grpSp>
            <p:nvGrpSpPr>
              <p:cNvPr id="75" name="Group 10"/>
              <p:cNvGrpSpPr>
                <a:grpSpLocks noChangeAspect="1"/>
              </p:cNvGrpSpPr>
              <p:nvPr/>
            </p:nvGrpSpPr>
            <p:grpSpPr bwMode="auto">
              <a:xfrm>
                <a:off x="3937001" y="4448175"/>
                <a:ext cx="638175" cy="665163"/>
                <a:chOff x="2480" y="2802"/>
                <a:chExt cx="402" cy="419"/>
              </a:xfrm>
            </p:grpSpPr>
            <p:sp>
              <p:nvSpPr>
                <p:cNvPr id="79"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80"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81"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grpSp>
            <p:nvGrpSpPr>
              <p:cNvPr id="76" name="Group 75"/>
              <p:cNvGrpSpPr/>
              <p:nvPr/>
            </p:nvGrpSpPr>
            <p:grpSpPr>
              <a:xfrm>
                <a:off x="4120302" y="4618868"/>
                <a:ext cx="293550" cy="349134"/>
                <a:chOff x="4662074" y="4335997"/>
                <a:chExt cx="234105" cy="278433"/>
              </a:xfrm>
            </p:grpSpPr>
            <p:sp>
              <p:nvSpPr>
                <p:cNvPr id="77"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78"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grpSp>
      </p:grpSp>
      <p:sp>
        <p:nvSpPr>
          <p:cNvPr id="90" name="Lightning Bolt 89"/>
          <p:cNvSpPr/>
          <p:nvPr/>
        </p:nvSpPr>
        <p:spPr bwMode="auto">
          <a:xfrm>
            <a:off x="5269971" y="3164038"/>
            <a:ext cx="379523" cy="539064"/>
          </a:xfrm>
          <a:prstGeom prst="lightningBol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ZA"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2" name="Straight Arrow Connector 91"/>
          <p:cNvCxnSpPr/>
          <p:nvPr/>
        </p:nvCxnSpPr>
        <p:spPr>
          <a:xfrm flipH="1" flipV="1">
            <a:off x="4846833" y="2118727"/>
            <a:ext cx="1274609" cy="49113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H="1">
            <a:off x="4846833" y="4678973"/>
            <a:ext cx="1238279" cy="680107"/>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56" idx="1"/>
          </p:cNvCxnSpPr>
          <p:nvPr/>
        </p:nvCxnSpPr>
        <p:spPr>
          <a:xfrm flipH="1">
            <a:off x="2917742" y="2045408"/>
            <a:ext cx="1124619" cy="875252"/>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flipH="1" flipV="1">
            <a:off x="2970878" y="3857152"/>
            <a:ext cx="1257217" cy="1501928"/>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4" name="Picture 3"/>
          <p:cNvPicPr>
            <a:picLocks noChangeAspect="1"/>
          </p:cNvPicPr>
          <p:nvPr/>
        </p:nvPicPr>
        <p:blipFill>
          <a:blip r:embed="rId2">
            <a:lum bright="100000"/>
            <a:extLst>
              <a:ext uri="{28A0092B-C50C-407E-A947-70E740481C1C}">
                <a14:useLocalDpi xmlns:a14="http://schemas.microsoft.com/office/drawing/2010/main" val="0"/>
              </a:ext>
            </a:extLst>
          </a:blip>
          <a:srcRect/>
          <a:stretch>
            <a:fillRect/>
          </a:stretch>
        </p:blipFill>
        <p:spPr bwMode="auto">
          <a:xfrm>
            <a:off x="6850816" y="3752568"/>
            <a:ext cx="618871" cy="708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5957149" y="3802945"/>
            <a:ext cx="704843" cy="604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Lightning Bolt 54"/>
          <p:cNvSpPr/>
          <p:nvPr/>
        </p:nvSpPr>
        <p:spPr bwMode="auto">
          <a:xfrm>
            <a:off x="6812801" y="3164038"/>
            <a:ext cx="379523" cy="539064"/>
          </a:xfrm>
          <a:prstGeom prst="lightningBol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ZA"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4267691" y="5359077"/>
            <a:ext cx="512676" cy="831863"/>
            <a:chOff x="4801695" y="5676463"/>
            <a:chExt cx="512749" cy="831981"/>
          </a:xfrm>
        </p:grpSpPr>
        <p:sp>
          <p:nvSpPr>
            <p:cNvPr id="49" name="TextBox 48"/>
            <p:cNvSpPr txBox="1"/>
            <p:nvPr/>
          </p:nvSpPr>
          <p:spPr>
            <a:xfrm>
              <a:off x="4861794" y="6310788"/>
              <a:ext cx="379355" cy="197656"/>
            </a:xfrm>
            <a:prstGeom prst="rect">
              <a:avLst/>
            </a:prstGeom>
            <a:noFill/>
          </p:spPr>
          <p:txBody>
            <a:bodyPr wrap="none" lIns="0" tIns="0" rIns="0" bIns="0" rtlCol="0">
              <a:spAutoFit/>
            </a:bodyPr>
            <a:lstStyle/>
            <a:p>
              <a:pPr defTabSz="932597">
                <a:lnSpc>
                  <a:spcPct val="90000"/>
                </a:lnSpc>
                <a:spcAft>
                  <a:spcPts val="600"/>
                </a:spcAft>
              </a:pPr>
              <a:r>
                <a:rPr lang="en-US" sz="1399" dirty="0">
                  <a:gradFill>
                    <a:gsLst>
                      <a:gs pos="2917">
                        <a:schemeClr val="tx1"/>
                      </a:gs>
                      <a:gs pos="30000">
                        <a:schemeClr val="tx1"/>
                      </a:gs>
                    </a:gsLst>
                    <a:lin ang="5400000" scaled="0"/>
                  </a:gradFill>
                  <a:latin typeface="Segoe UI"/>
                </a:rPr>
                <a:t>Logs</a:t>
              </a:r>
            </a:p>
          </p:txBody>
        </p:sp>
        <p:sp>
          <p:nvSpPr>
            <p:cNvPr id="82" name="Freeform 30"/>
            <p:cNvSpPr>
              <a:spLocks noEditPoints="1"/>
            </p:cNvSpPr>
            <p:nvPr/>
          </p:nvSpPr>
          <p:spPr bwMode="auto">
            <a:xfrm flipH="1">
              <a:off x="4801695" y="5676463"/>
              <a:ext cx="512749" cy="561439"/>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accent1"/>
            </a:solidFill>
            <a:ln>
              <a:noFill/>
            </a:ln>
            <a:extLst/>
          </p:spPr>
          <p:txBody>
            <a:bodyPr vert="horz" wrap="square" lIns="87867" tIns="43934" rIns="87867" bIns="43934" numCol="1" anchor="t" anchorCtr="0" compatLnSpc="1">
              <a:prstTxWarp prst="textNoShape">
                <a:avLst/>
              </a:prstTxWarp>
            </a:bodyPr>
            <a:lstStyle/>
            <a:p>
              <a:pPr defTabSz="895279">
                <a:defRPr/>
              </a:pPr>
              <a:endParaRPr lang="en-US" sz="1667" kern="0">
                <a:solidFill>
                  <a:srgbClr val="505050"/>
                </a:solidFill>
                <a:latin typeface="Segoe UI"/>
              </a:endParaRPr>
            </a:p>
          </p:txBody>
        </p:sp>
      </p:grpSp>
      <p:grpSp>
        <p:nvGrpSpPr>
          <p:cNvPr id="13" name="Group 12"/>
          <p:cNvGrpSpPr/>
          <p:nvPr/>
        </p:nvGrpSpPr>
        <p:grpSpPr>
          <a:xfrm>
            <a:off x="4042362" y="1395039"/>
            <a:ext cx="963334" cy="1087501"/>
            <a:chOff x="4523788" y="910059"/>
            <a:chExt cx="963471" cy="1087655"/>
          </a:xfrm>
        </p:grpSpPr>
        <p:pic>
          <p:nvPicPr>
            <p:cNvPr id="56" name="Alert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23788" y="1123329"/>
              <a:ext cx="963471" cy="874385"/>
            </a:xfrm>
            <a:prstGeom prst="rect">
              <a:avLst/>
            </a:prstGeom>
          </p:spPr>
        </p:pic>
        <p:sp>
          <p:nvSpPr>
            <p:cNvPr id="83" name="TextBox 82"/>
            <p:cNvSpPr txBox="1"/>
            <p:nvPr/>
          </p:nvSpPr>
          <p:spPr>
            <a:xfrm>
              <a:off x="4801695" y="910059"/>
              <a:ext cx="389557" cy="197657"/>
            </a:xfrm>
            <a:prstGeom prst="rect">
              <a:avLst/>
            </a:prstGeom>
            <a:noFill/>
          </p:spPr>
          <p:txBody>
            <a:bodyPr wrap="none" lIns="0" tIns="0" rIns="0" bIns="0" rtlCol="0">
              <a:spAutoFit/>
            </a:bodyPr>
            <a:lstStyle/>
            <a:p>
              <a:pPr defTabSz="932597">
                <a:lnSpc>
                  <a:spcPct val="90000"/>
                </a:lnSpc>
                <a:spcAft>
                  <a:spcPts val="600"/>
                </a:spcAft>
              </a:pPr>
              <a:r>
                <a:rPr lang="en-US" sz="1399" dirty="0">
                  <a:gradFill>
                    <a:gsLst>
                      <a:gs pos="2917">
                        <a:srgbClr val="FFFFFF"/>
                      </a:gs>
                      <a:gs pos="30000">
                        <a:srgbClr val="FFFFFF"/>
                      </a:gs>
                    </a:gsLst>
                    <a:lin ang="5400000" scaled="0"/>
                  </a:gradFill>
                  <a:latin typeface="Segoe UI"/>
                </a:rPr>
                <a:t>Alert</a:t>
              </a:r>
            </a:p>
          </p:txBody>
        </p:sp>
      </p:grpSp>
      <p:grpSp>
        <p:nvGrpSpPr>
          <p:cNvPr id="84" name="CODE 3"/>
          <p:cNvGrpSpPr/>
          <p:nvPr/>
        </p:nvGrpSpPr>
        <p:grpSpPr>
          <a:xfrm>
            <a:off x="2903513" y="3131104"/>
            <a:ext cx="594677" cy="619827"/>
            <a:chOff x="2328300" y="3506767"/>
            <a:chExt cx="551703" cy="575034"/>
          </a:xfrm>
        </p:grpSpPr>
        <p:sp>
          <p:nvSpPr>
            <p:cNvPr id="85"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nvGrpSpPr>
            <p:cNvPr id="88" name="Group 87"/>
            <p:cNvGrpSpPr/>
            <p:nvPr/>
          </p:nvGrpSpPr>
          <p:grpSpPr>
            <a:xfrm>
              <a:off x="2328300" y="3506767"/>
              <a:ext cx="551703" cy="575034"/>
              <a:chOff x="3937001" y="4448175"/>
              <a:chExt cx="638175" cy="665163"/>
            </a:xfrm>
          </p:grpSpPr>
          <p:grpSp>
            <p:nvGrpSpPr>
              <p:cNvPr id="91" name="Group 10"/>
              <p:cNvGrpSpPr>
                <a:grpSpLocks noChangeAspect="1"/>
              </p:cNvGrpSpPr>
              <p:nvPr/>
            </p:nvGrpSpPr>
            <p:grpSpPr bwMode="auto">
              <a:xfrm>
                <a:off x="3937001" y="4448175"/>
                <a:ext cx="638175" cy="665163"/>
                <a:chOff x="2480" y="2802"/>
                <a:chExt cx="402" cy="419"/>
              </a:xfrm>
            </p:grpSpPr>
            <p:sp>
              <p:nvSpPr>
                <p:cNvPr id="99"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101"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102"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grpSp>
            <p:nvGrpSpPr>
              <p:cNvPr id="93" name="Group 92"/>
              <p:cNvGrpSpPr/>
              <p:nvPr/>
            </p:nvGrpSpPr>
            <p:grpSpPr>
              <a:xfrm>
                <a:off x="4120302" y="4618868"/>
                <a:ext cx="293550" cy="349134"/>
                <a:chOff x="4662074" y="4335997"/>
                <a:chExt cx="234105" cy="278433"/>
              </a:xfrm>
            </p:grpSpPr>
            <p:sp>
              <p:nvSpPr>
                <p:cNvPr id="95"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accent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97"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accent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grpSp>
      </p:grpSp>
      <p:pic>
        <p:nvPicPr>
          <p:cNvPr id="104" name="Picture 3"/>
          <p:cNvPicPr>
            <a:picLocks noChangeAspect="1"/>
          </p:cNvPicPr>
          <p:nvPr/>
        </p:nvPicPr>
        <p:blipFill>
          <a:blip r:embed="rId2">
            <a:lum bright="100000"/>
            <a:extLst>
              <a:ext uri="{28A0092B-C50C-407E-A947-70E740481C1C}">
                <a14:useLocalDpi xmlns:a14="http://schemas.microsoft.com/office/drawing/2010/main" val="0"/>
              </a:ext>
            </a:extLst>
          </a:blip>
          <a:srcRect/>
          <a:stretch>
            <a:fillRect/>
          </a:stretch>
        </p:blipFill>
        <p:spPr bwMode="auto">
          <a:xfrm>
            <a:off x="7589644" y="3004920"/>
            <a:ext cx="618871" cy="708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 name="Picture 46"/>
          <p:cNvPicPr>
            <a:picLocks noChangeAspect="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7525855" y="3802944"/>
            <a:ext cx="704843" cy="604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 name="Text Value"/>
          <p:cNvSpPr txBox="1"/>
          <p:nvPr/>
        </p:nvSpPr>
        <p:spPr>
          <a:xfrm>
            <a:off x="8503914" y="1877740"/>
            <a:ext cx="4124652" cy="2630562"/>
          </a:xfrm>
          <a:prstGeom prst="rect">
            <a:avLst/>
          </a:prstGeom>
          <a:noFill/>
        </p:spPr>
        <p:txBody>
          <a:bodyPr wrap="square" lIns="182828" tIns="146262" rIns="182828" bIns="146262" rtlCol="0">
            <a:spAutoFit/>
          </a:bodyPr>
          <a:lstStyle/>
          <a:p>
            <a:pPr defTabSz="932384">
              <a:lnSpc>
                <a:spcPct val="90000"/>
              </a:lnSpc>
              <a:spcAft>
                <a:spcPts val="1198"/>
              </a:spcAft>
              <a:buSzPct val="90000"/>
            </a:pPr>
            <a:r>
              <a:rPr lang="en-US" sz="3598" dirty="0">
                <a:gradFill>
                  <a:gsLst>
                    <a:gs pos="0">
                      <a:schemeClr val="accent1"/>
                    </a:gs>
                    <a:gs pos="100000">
                      <a:schemeClr val="accent1"/>
                    </a:gs>
                  </a:gsLst>
                  <a:lin ang="5400000" scaled="0"/>
                </a:gradFill>
                <a:latin typeface="Segoe UI Light"/>
              </a:rPr>
              <a:t>Value</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0">
                      <a:schemeClr val="tx1"/>
                    </a:gs>
                    <a:gs pos="100000">
                      <a:schemeClr val="tx1"/>
                    </a:gs>
                  </a:gsLst>
                </a:gradFill>
                <a:latin typeface="Segoe UI Light"/>
              </a:rPr>
              <a:t>App </a:t>
            </a:r>
            <a:r>
              <a:rPr lang="en-US" sz="2400" dirty="0" err="1">
                <a:gradFill>
                  <a:gsLst>
                    <a:gs pos="0">
                      <a:schemeClr val="tx1"/>
                    </a:gs>
                    <a:gs pos="100000">
                      <a:schemeClr val="tx1"/>
                    </a:gs>
                  </a:gsLst>
                </a:gradFill>
                <a:latin typeface="Segoe UI Light"/>
              </a:rPr>
              <a:t>Resiliance</a:t>
            </a:r>
            <a:endParaRPr lang="en-US" sz="2400" dirty="0">
              <a:gradFill>
                <a:gsLst>
                  <a:gs pos="0">
                    <a:schemeClr val="tx1"/>
                  </a:gs>
                  <a:gs pos="100000">
                    <a:schemeClr val="tx1"/>
                  </a:gs>
                </a:gsLst>
              </a:gradFill>
              <a:latin typeface="Segoe UI Light"/>
            </a:endParaRPr>
          </a:p>
          <a:p>
            <a:pPr marL="290401" indent="-290401" defTabSz="932384">
              <a:lnSpc>
                <a:spcPct val="90000"/>
              </a:lnSpc>
              <a:spcAft>
                <a:spcPts val="1198"/>
              </a:spcAft>
              <a:buSzPct val="90000"/>
              <a:buFont typeface="Arial" panose="020B0604020202020204" pitchFamily="34" charset="0"/>
              <a:buChar char="•"/>
            </a:pPr>
            <a:r>
              <a:rPr lang="en-US" sz="2400" dirty="0">
                <a:gradFill>
                  <a:gsLst>
                    <a:gs pos="0">
                      <a:schemeClr val="tx1"/>
                    </a:gs>
                    <a:gs pos="100000">
                      <a:schemeClr val="tx1"/>
                    </a:gs>
                  </a:gsLst>
                </a:gradFill>
                <a:latin typeface="Segoe UI Light"/>
              </a:rPr>
              <a:t>Faster Detection </a:t>
            </a:r>
            <a:r>
              <a:rPr lang="en-US" sz="2400" dirty="0" smtClean="0">
                <a:gradFill>
                  <a:gsLst>
                    <a:gs pos="0">
                      <a:schemeClr val="tx1"/>
                    </a:gs>
                    <a:gs pos="100000">
                      <a:schemeClr val="tx1"/>
                    </a:gs>
                  </a:gsLst>
                </a:gradFill>
                <a:latin typeface="Segoe UI Light"/>
              </a:rPr>
              <a:t/>
            </a:r>
            <a:br>
              <a:rPr lang="en-US" sz="2400" dirty="0" smtClean="0">
                <a:gradFill>
                  <a:gsLst>
                    <a:gs pos="0">
                      <a:schemeClr val="tx1"/>
                    </a:gs>
                    <a:gs pos="100000">
                      <a:schemeClr val="tx1"/>
                    </a:gs>
                  </a:gsLst>
                </a:gradFill>
                <a:latin typeface="Segoe UI Light"/>
              </a:rPr>
            </a:br>
            <a:r>
              <a:rPr lang="en-US" sz="2400" dirty="0" smtClean="0">
                <a:gradFill>
                  <a:gsLst>
                    <a:gs pos="0">
                      <a:schemeClr val="tx1"/>
                    </a:gs>
                    <a:gs pos="100000">
                      <a:schemeClr val="tx1"/>
                    </a:gs>
                  </a:gsLst>
                </a:gradFill>
                <a:latin typeface="Segoe UI Light"/>
              </a:rPr>
              <a:t>&amp; </a:t>
            </a:r>
            <a:r>
              <a:rPr lang="en-US" sz="2400" dirty="0">
                <a:gradFill>
                  <a:gsLst>
                    <a:gs pos="0">
                      <a:schemeClr val="tx1"/>
                    </a:gs>
                    <a:gs pos="100000">
                      <a:schemeClr val="tx1"/>
                    </a:gs>
                  </a:gsLst>
                </a:gradFill>
                <a:latin typeface="Segoe UI Light"/>
              </a:rPr>
              <a:t>Remediation</a:t>
            </a:r>
          </a:p>
          <a:p>
            <a:pPr defTabSz="932384">
              <a:lnSpc>
                <a:spcPct val="90000"/>
              </a:lnSpc>
              <a:spcAft>
                <a:spcPts val="1198"/>
              </a:spcAft>
              <a:buSzPct val="90000"/>
            </a:pPr>
            <a:endParaRPr lang="en-US" sz="2400" dirty="0">
              <a:gradFill>
                <a:gsLst>
                  <a:gs pos="2917">
                    <a:srgbClr val="FFFFFF"/>
                  </a:gs>
                  <a:gs pos="30000">
                    <a:srgbClr val="FFFFFF"/>
                  </a:gs>
                </a:gsLst>
                <a:lin ang="5400000" scaled="0"/>
              </a:gradFill>
              <a:latin typeface="Segoe UI Light"/>
            </a:endParaRPr>
          </a:p>
        </p:txBody>
      </p:sp>
      <p:sp>
        <p:nvSpPr>
          <p:cNvPr id="111" name="Text Measure"/>
          <p:cNvSpPr txBox="1"/>
          <p:nvPr/>
        </p:nvSpPr>
        <p:spPr>
          <a:xfrm>
            <a:off x="8503914" y="4106973"/>
            <a:ext cx="2048676" cy="1795578"/>
          </a:xfrm>
          <a:prstGeom prst="rect">
            <a:avLst/>
          </a:prstGeom>
          <a:noFill/>
        </p:spPr>
        <p:txBody>
          <a:bodyPr wrap="none" lIns="182828" tIns="146262" rIns="182828" bIns="146262" rtlCol="0">
            <a:spAutoFit/>
          </a:bodyPr>
          <a:lstStyle/>
          <a:p>
            <a:pPr defTabSz="932384">
              <a:lnSpc>
                <a:spcPct val="90000"/>
              </a:lnSpc>
              <a:spcAft>
                <a:spcPts val="1198"/>
              </a:spcAft>
              <a:buSzPct val="90000"/>
            </a:pPr>
            <a:r>
              <a:rPr lang="en-US" sz="3598" dirty="0">
                <a:gradFill>
                  <a:gsLst>
                    <a:gs pos="0">
                      <a:schemeClr val="accent1"/>
                    </a:gs>
                    <a:gs pos="100000">
                      <a:schemeClr val="accent1"/>
                    </a:gs>
                  </a:gsLst>
                  <a:lin ang="5400000" scaled="0"/>
                </a:gradFill>
                <a:latin typeface="Segoe UI Light"/>
              </a:rPr>
              <a:t>Measure</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0">
                      <a:schemeClr val="tx1"/>
                    </a:gs>
                    <a:gs pos="100000">
                      <a:schemeClr val="tx1"/>
                    </a:gs>
                  </a:gsLst>
                  <a:lin ang="5400000" scaled="0"/>
                </a:gradFill>
                <a:latin typeface="Segoe UI Light"/>
              </a:rPr>
              <a:t>MTTR</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0">
                      <a:schemeClr val="tx1"/>
                    </a:gs>
                    <a:gs pos="100000">
                      <a:schemeClr val="tx1"/>
                    </a:gs>
                  </a:gsLst>
                  <a:lin ang="5400000" scaled="0"/>
                </a:gradFill>
                <a:latin typeface="Segoe UI Light"/>
              </a:rPr>
              <a:t>Availability</a:t>
            </a:r>
          </a:p>
        </p:txBody>
      </p:sp>
      <p:sp>
        <p:nvSpPr>
          <p:cNvPr id="112" name="Title 1"/>
          <p:cNvSpPr>
            <a:spLocks noGrp="1"/>
          </p:cNvSpPr>
          <p:nvPr>
            <p:ph type="title"/>
          </p:nvPr>
        </p:nvSpPr>
        <p:spPr/>
        <p:txBody>
          <a:bodyPr/>
          <a:lstStyle/>
          <a:p>
            <a:r>
              <a:rPr lang="en-US" dirty="0" smtClean="0">
                <a:gradFill>
                  <a:gsLst>
                    <a:gs pos="0">
                      <a:schemeClr val="tx2"/>
                    </a:gs>
                    <a:gs pos="100000">
                      <a:schemeClr val="tx2"/>
                    </a:gs>
                  </a:gsLst>
                  <a:lin ang="5400000" scaled="0"/>
                </a:gradFill>
              </a:rPr>
              <a:t>Fault Injection</a:t>
            </a:r>
            <a:endParaRPr lang="en-US" dirty="0">
              <a:gradFill>
                <a:gsLst>
                  <a:gs pos="0">
                    <a:schemeClr val="tx2"/>
                  </a:gs>
                  <a:gs pos="100000">
                    <a:schemeClr val="tx2"/>
                  </a:gs>
                </a:gsLst>
                <a:lin ang="5400000" scaled="0"/>
              </a:gradFill>
            </a:endParaRPr>
          </a:p>
        </p:txBody>
      </p:sp>
      <p:sp>
        <p:nvSpPr>
          <p:cNvPr id="86" name="Oval 85"/>
          <p:cNvSpPr/>
          <p:nvPr/>
        </p:nvSpPr>
        <p:spPr bwMode="auto">
          <a:xfrm>
            <a:off x="6371467" y="4141383"/>
            <a:ext cx="319995" cy="319995"/>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b="1" dirty="0">
                <a:gradFill>
                  <a:gsLst>
                    <a:gs pos="2917">
                      <a:srgbClr val="FFFFFF"/>
                    </a:gs>
                    <a:gs pos="30000">
                      <a:srgbClr val="FFFFFF"/>
                    </a:gs>
                  </a:gsLst>
                  <a:lin ang="5400000" scaled="0"/>
                </a:gradFill>
                <a:latin typeface="Segoe UI"/>
              </a:rPr>
              <a:t>X</a:t>
            </a:r>
          </a:p>
        </p:txBody>
      </p:sp>
      <p:sp>
        <p:nvSpPr>
          <p:cNvPr id="87" name="Oval 86"/>
          <p:cNvSpPr/>
          <p:nvPr/>
        </p:nvSpPr>
        <p:spPr bwMode="auto">
          <a:xfrm>
            <a:off x="7196334" y="4147569"/>
            <a:ext cx="319995" cy="319995"/>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b="1" dirty="0">
                <a:gradFill>
                  <a:gsLst>
                    <a:gs pos="2917">
                      <a:srgbClr val="FFFFFF"/>
                    </a:gs>
                    <a:gs pos="30000">
                      <a:srgbClr val="FFFFFF"/>
                    </a:gs>
                  </a:gsLst>
                  <a:lin ang="5400000" scaled="0"/>
                </a:gradFill>
                <a:latin typeface="Segoe UI"/>
              </a:rPr>
              <a:t>X</a:t>
            </a:r>
          </a:p>
        </p:txBody>
      </p:sp>
      <p:grpSp>
        <p:nvGrpSpPr>
          <p:cNvPr id="35" name="Group 34"/>
          <p:cNvGrpSpPr/>
          <p:nvPr/>
        </p:nvGrpSpPr>
        <p:grpSpPr>
          <a:xfrm>
            <a:off x="6371468" y="4141383"/>
            <a:ext cx="329137" cy="329137"/>
            <a:chOff x="9746629" y="4274151"/>
            <a:chExt cx="459982" cy="459982"/>
          </a:xfrm>
        </p:grpSpPr>
        <p:sp>
          <p:nvSpPr>
            <p:cNvPr id="34" name="Oval 33"/>
            <p:cNvSpPr/>
            <p:nvPr/>
          </p:nvSpPr>
          <p:spPr bwMode="auto">
            <a:xfrm>
              <a:off x="9746629" y="4274151"/>
              <a:ext cx="459982" cy="459982"/>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Freeform 26"/>
            <p:cNvSpPr>
              <a:spLocks/>
            </p:cNvSpPr>
            <p:nvPr/>
          </p:nvSpPr>
          <p:spPr bwMode="auto">
            <a:xfrm>
              <a:off x="9826070" y="4370877"/>
              <a:ext cx="301100" cy="266531"/>
            </a:xfrm>
            <a:custGeom>
              <a:avLst/>
              <a:gdLst>
                <a:gd name="T0" fmla="*/ 1202 w 1202"/>
                <a:gd name="T1" fmla="*/ 175 h 1064"/>
                <a:gd name="T2" fmla="*/ 975 w 1202"/>
                <a:gd name="T3" fmla="*/ 0 h 1064"/>
                <a:gd name="T4" fmla="*/ 458 w 1202"/>
                <a:gd name="T5" fmla="*/ 676 h 1064"/>
                <a:gd name="T6" fmla="*/ 163 w 1202"/>
                <a:gd name="T7" fmla="*/ 449 h 1064"/>
                <a:gd name="T8" fmla="*/ 0 w 1202"/>
                <a:gd name="T9" fmla="*/ 662 h 1064"/>
                <a:gd name="T10" fmla="*/ 522 w 1202"/>
                <a:gd name="T11" fmla="*/ 1064 h 1064"/>
                <a:gd name="T12" fmla="*/ 685 w 1202"/>
                <a:gd name="T13" fmla="*/ 851 h 1064"/>
                <a:gd name="T14" fmla="*/ 685 w 1202"/>
                <a:gd name="T15" fmla="*/ 851 h 1064"/>
                <a:gd name="T16" fmla="*/ 1202 w 1202"/>
                <a:gd name="T17" fmla="*/ 17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2" h="1064">
                  <a:moveTo>
                    <a:pt x="1202" y="175"/>
                  </a:moveTo>
                  <a:lnTo>
                    <a:pt x="975" y="0"/>
                  </a:lnTo>
                  <a:lnTo>
                    <a:pt x="458" y="676"/>
                  </a:lnTo>
                  <a:lnTo>
                    <a:pt x="163" y="449"/>
                  </a:lnTo>
                  <a:lnTo>
                    <a:pt x="0" y="662"/>
                  </a:lnTo>
                  <a:lnTo>
                    <a:pt x="522" y="1064"/>
                  </a:lnTo>
                  <a:lnTo>
                    <a:pt x="685" y="851"/>
                  </a:lnTo>
                  <a:lnTo>
                    <a:pt x="685" y="851"/>
                  </a:lnTo>
                  <a:lnTo>
                    <a:pt x="1202" y="175"/>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009"/>
              <a:endParaRPr lang="en-US" sz="1700">
                <a:solidFill>
                  <a:srgbClr val="000000"/>
                </a:solidFill>
                <a:latin typeface="Segoe UI"/>
              </a:endParaRPr>
            </a:p>
          </p:txBody>
        </p:sp>
      </p:grpSp>
      <p:grpSp>
        <p:nvGrpSpPr>
          <p:cNvPr id="113" name="Group 112"/>
          <p:cNvGrpSpPr/>
          <p:nvPr/>
        </p:nvGrpSpPr>
        <p:grpSpPr>
          <a:xfrm>
            <a:off x="7196334" y="4146762"/>
            <a:ext cx="329137" cy="329137"/>
            <a:chOff x="9746629" y="4274151"/>
            <a:chExt cx="459982" cy="459982"/>
          </a:xfrm>
        </p:grpSpPr>
        <p:sp>
          <p:nvSpPr>
            <p:cNvPr id="114" name="Oval 113"/>
            <p:cNvSpPr/>
            <p:nvPr/>
          </p:nvSpPr>
          <p:spPr bwMode="auto">
            <a:xfrm>
              <a:off x="9746629" y="4274151"/>
              <a:ext cx="459982" cy="459982"/>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Freeform 26"/>
            <p:cNvSpPr>
              <a:spLocks/>
            </p:cNvSpPr>
            <p:nvPr/>
          </p:nvSpPr>
          <p:spPr bwMode="auto">
            <a:xfrm>
              <a:off x="9826070" y="4370877"/>
              <a:ext cx="301100" cy="266531"/>
            </a:xfrm>
            <a:custGeom>
              <a:avLst/>
              <a:gdLst>
                <a:gd name="T0" fmla="*/ 1202 w 1202"/>
                <a:gd name="T1" fmla="*/ 175 h 1064"/>
                <a:gd name="T2" fmla="*/ 975 w 1202"/>
                <a:gd name="T3" fmla="*/ 0 h 1064"/>
                <a:gd name="T4" fmla="*/ 458 w 1202"/>
                <a:gd name="T5" fmla="*/ 676 h 1064"/>
                <a:gd name="T6" fmla="*/ 163 w 1202"/>
                <a:gd name="T7" fmla="*/ 449 h 1064"/>
                <a:gd name="T8" fmla="*/ 0 w 1202"/>
                <a:gd name="T9" fmla="*/ 662 h 1064"/>
                <a:gd name="T10" fmla="*/ 522 w 1202"/>
                <a:gd name="T11" fmla="*/ 1064 h 1064"/>
                <a:gd name="T12" fmla="*/ 685 w 1202"/>
                <a:gd name="T13" fmla="*/ 851 h 1064"/>
                <a:gd name="T14" fmla="*/ 685 w 1202"/>
                <a:gd name="T15" fmla="*/ 851 h 1064"/>
                <a:gd name="T16" fmla="*/ 1202 w 1202"/>
                <a:gd name="T17" fmla="*/ 17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2" h="1064">
                  <a:moveTo>
                    <a:pt x="1202" y="175"/>
                  </a:moveTo>
                  <a:lnTo>
                    <a:pt x="975" y="0"/>
                  </a:lnTo>
                  <a:lnTo>
                    <a:pt x="458" y="676"/>
                  </a:lnTo>
                  <a:lnTo>
                    <a:pt x="163" y="449"/>
                  </a:lnTo>
                  <a:lnTo>
                    <a:pt x="0" y="662"/>
                  </a:lnTo>
                  <a:lnTo>
                    <a:pt x="522" y="1064"/>
                  </a:lnTo>
                  <a:lnTo>
                    <a:pt x="685" y="851"/>
                  </a:lnTo>
                  <a:lnTo>
                    <a:pt x="685" y="851"/>
                  </a:lnTo>
                  <a:lnTo>
                    <a:pt x="1202" y="175"/>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009"/>
              <a:endParaRPr lang="en-US" sz="1700">
                <a:solidFill>
                  <a:srgbClr val="000000"/>
                </a:solidFill>
                <a:latin typeface="Segoe UI"/>
              </a:endParaRPr>
            </a:p>
          </p:txBody>
        </p:sp>
      </p:grpSp>
      <p:grpSp>
        <p:nvGrpSpPr>
          <p:cNvPr id="116" name="Group 115"/>
          <p:cNvGrpSpPr/>
          <p:nvPr/>
        </p:nvGrpSpPr>
        <p:grpSpPr>
          <a:xfrm>
            <a:off x="7984394" y="4140244"/>
            <a:ext cx="329137" cy="329137"/>
            <a:chOff x="9746629" y="4274151"/>
            <a:chExt cx="459982" cy="459982"/>
          </a:xfrm>
        </p:grpSpPr>
        <p:sp>
          <p:nvSpPr>
            <p:cNvPr id="117" name="Oval 116"/>
            <p:cNvSpPr/>
            <p:nvPr/>
          </p:nvSpPr>
          <p:spPr bwMode="auto">
            <a:xfrm>
              <a:off x="9746629" y="4274151"/>
              <a:ext cx="459982" cy="459982"/>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Freeform 26"/>
            <p:cNvSpPr>
              <a:spLocks/>
            </p:cNvSpPr>
            <p:nvPr/>
          </p:nvSpPr>
          <p:spPr bwMode="auto">
            <a:xfrm>
              <a:off x="9826070" y="4370877"/>
              <a:ext cx="301100" cy="266531"/>
            </a:xfrm>
            <a:custGeom>
              <a:avLst/>
              <a:gdLst>
                <a:gd name="T0" fmla="*/ 1202 w 1202"/>
                <a:gd name="T1" fmla="*/ 175 h 1064"/>
                <a:gd name="T2" fmla="*/ 975 w 1202"/>
                <a:gd name="T3" fmla="*/ 0 h 1064"/>
                <a:gd name="T4" fmla="*/ 458 w 1202"/>
                <a:gd name="T5" fmla="*/ 676 h 1064"/>
                <a:gd name="T6" fmla="*/ 163 w 1202"/>
                <a:gd name="T7" fmla="*/ 449 h 1064"/>
                <a:gd name="T8" fmla="*/ 0 w 1202"/>
                <a:gd name="T9" fmla="*/ 662 h 1064"/>
                <a:gd name="T10" fmla="*/ 522 w 1202"/>
                <a:gd name="T11" fmla="*/ 1064 h 1064"/>
                <a:gd name="T12" fmla="*/ 685 w 1202"/>
                <a:gd name="T13" fmla="*/ 851 h 1064"/>
                <a:gd name="T14" fmla="*/ 685 w 1202"/>
                <a:gd name="T15" fmla="*/ 851 h 1064"/>
                <a:gd name="T16" fmla="*/ 1202 w 1202"/>
                <a:gd name="T17" fmla="*/ 17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2" h="1064">
                  <a:moveTo>
                    <a:pt x="1202" y="175"/>
                  </a:moveTo>
                  <a:lnTo>
                    <a:pt x="975" y="0"/>
                  </a:lnTo>
                  <a:lnTo>
                    <a:pt x="458" y="676"/>
                  </a:lnTo>
                  <a:lnTo>
                    <a:pt x="163" y="449"/>
                  </a:lnTo>
                  <a:lnTo>
                    <a:pt x="0" y="662"/>
                  </a:lnTo>
                  <a:lnTo>
                    <a:pt x="522" y="1064"/>
                  </a:lnTo>
                  <a:lnTo>
                    <a:pt x="685" y="851"/>
                  </a:lnTo>
                  <a:lnTo>
                    <a:pt x="685" y="851"/>
                  </a:lnTo>
                  <a:lnTo>
                    <a:pt x="1202" y="175"/>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009"/>
              <a:endParaRPr lang="en-US" sz="1700">
                <a:solidFill>
                  <a:srgbClr val="000000"/>
                </a:solidFill>
                <a:latin typeface="Segoe UI"/>
              </a:endParaRPr>
            </a:p>
          </p:txBody>
        </p:sp>
      </p:grpSp>
      <p:grpSp>
        <p:nvGrpSpPr>
          <p:cNvPr id="119" name="Group 118"/>
          <p:cNvGrpSpPr/>
          <p:nvPr/>
        </p:nvGrpSpPr>
        <p:grpSpPr>
          <a:xfrm>
            <a:off x="7984394" y="3436510"/>
            <a:ext cx="329137" cy="329137"/>
            <a:chOff x="9746629" y="4274151"/>
            <a:chExt cx="459982" cy="459982"/>
          </a:xfrm>
        </p:grpSpPr>
        <p:sp>
          <p:nvSpPr>
            <p:cNvPr id="120" name="Oval 119"/>
            <p:cNvSpPr/>
            <p:nvPr/>
          </p:nvSpPr>
          <p:spPr bwMode="auto">
            <a:xfrm>
              <a:off x="9746629" y="4274151"/>
              <a:ext cx="459982" cy="459982"/>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Freeform 26"/>
            <p:cNvSpPr>
              <a:spLocks/>
            </p:cNvSpPr>
            <p:nvPr/>
          </p:nvSpPr>
          <p:spPr bwMode="auto">
            <a:xfrm>
              <a:off x="9826070" y="4370877"/>
              <a:ext cx="301100" cy="266531"/>
            </a:xfrm>
            <a:custGeom>
              <a:avLst/>
              <a:gdLst>
                <a:gd name="T0" fmla="*/ 1202 w 1202"/>
                <a:gd name="T1" fmla="*/ 175 h 1064"/>
                <a:gd name="T2" fmla="*/ 975 w 1202"/>
                <a:gd name="T3" fmla="*/ 0 h 1064"/>
                <a:gd name="T4" fmla="*/ 458 w 1202"/>
                <a:gd name="T5" fmla="*/ 676 h 1064"/>
                <a:gd name="T6" fmla="*/ 163 w 1202"/>
                <a:gd name="T7" fmla="*/ 449 h 1064"/>
                <a:gd name="T8" fmla="*/ 0 w 1202"/>
                <a:gd name="T9" fmla="*/ 662 h 1064"/>
                <a:gd name="T10" fmla="*/ 522 w 1202"/>
                <a:gd name="T11" fmla="*/ 1064 h 1064"/>
                <a:gd name="T12" fmla="*/ 685 w 1202"/>
                <a:gd name="T13" fmla="*/ 851 h 1064"/>
                <a:gd name="T14" fmla="*/ 685 w 1202"/>
                <a:gd name="T15" fmla="*/ 851 h 1064"/>
                <a:gd name="T16" fmla="*/ 1202 w 1202"/>
                <a:gd name="T17" fmla="*/ 17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2" h="1064">
                  <a:moveTo>
                    <a:pt x="1202" y="175"/>
                  </a:moveTo>
                  <a:lnTo>
                    <a:pt x="975" y="0"/>
                  </a:lnTo>
                  <a:lnTo>
                    <a:pt x="458" y="676"/>
                  </a:lnTo>
                  <a:lnTo>
                    <a:pt x="163" y="449"/>
                  </a:lnTo>
                  <a:lnTo>
                    <a:pt x="0" y="662"/>
                  </a:lnTo>
                  <a:lnTo>
                    <a:pt x="522" y="1064"/>
                  </a:lnTo>
                  <a:lnTo>
                    <a:pt x="685" y="851"/>
                  </a:lnTo>
                  <a:lnTo>
                    <a:pt x="685" y="851"/>
                  </a:lnTo>
                  <a:lnTo>
                    <a:pt x="1202" y="175"/>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009"/>
              <a:endParaRPr lang="en-US" sz="1700">
                <a:solidFill>
                  <a:srgbClr val="000000"/>
                </a:solidFill>
                <a:latin typeface="Segoe UI"/>
              </a:endParaRPr>
            </a:p>
          </p:txBody>
        </p:sp>
      </p:grpSp>
      <p:grpSp>
        <p:nvGrpSpPr>
          <p:cNvPr id="89" name="Group 88"/>
          <p:cNvGrpSpPr/>
          <p:nvPr/>
        </p:nvGrpSpPr>
        <p:grpSpPr>
          <a:xfrm>
            <a:off x="940868" y="5293709"/>
            <a:ext cx="1939818" cy="1118892"/>
            <a:chOff x="940119" y="5293964"/>
            <a:chExt cx="1940093" cy="1119051"/>
          </a:xfrm>
        </p:grpSpPr>
        <p:sp>
          <p:nvSpPr>
            <p:cNvPr id="100" name="Rectangle 154"/>
            <p:cNvSpPr>
              <a:spLocks noChangeArrowheads="1"/>
            </p:cNvSpPr>
            <p:nvPr/>
          </p:nvSpPr>
          <p:spPr bwMode="auto">
            <a:xfrm>
              <a:off x="1171231" y="5293964"/>
              <a:ext cx="1505245" cy="1027824"/>
            </a:xfrm>
            <a:prstGeom prst="rect">
              <a:avLst/>
            </a:prstGeom>
            <a:solidFill>
              <a:schemeClr val="bg2">
                <a:lumMod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107" name="Rectangle 156"/>
            <p:cNvSpPr>
              <a:spLocks noChangeArrowheads="1"/>
            </p:cNvSpPr>
            <p:nvPr/>
          </p:nvSpPr>
          <p:spPr bwMode="auto">
            <a:xfrm>
              <a:off x="1224447" y="5359343"/>
              <a:ext cx="1398813" cy="897066"/>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108" name="Freeform 158"/>
            <p:cNvSpPr>
              <a:spLocks/>
            </p:cNvSpPr>
            <p:nvPr/>
          </p:nvSpPr>
          <p:spPr bwMode="auto">
            <a:xfrm>
              <a:off x="940119" y="6336991"/>
              <a:ext cx="1940093" cy="76024"/>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chemeClr val="bg2">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grpSp>
      <p:pic>
        <p:nvPicPr>
          <p:cNvPr id="109" name="Picture 108"/>
          <p:cNvPicPr>
            <a:picLocks noChangeAspect="1"/>
          </p:cNvPicPr>
          <p:nvPr/>
        </p:nvPicPr>
        <p:blipFill rotWithShape="1">
          <a:blip r:embed="rId5"/>
          <a:srcRect r="31790"/>
          <a:stretch/>
        </p:blipFill>
        <p:spPr>
          <a:xfrm>
            <a:off x="2888811" y="4815840"/>
            <a:ext cx="606773" cy="1754296"/>
          </a:xfrm>
          <a:prstGeom prst="rect">
            <a:avLst/>
          </a:prstGeom>
        </p:spPr>
      </p:pic>
      <p:pic>
        <p:nvPicPr>
          <p:cNvPr id="122" name="Picture 121"/>
          <p:cNvPicPr>
            <a:picLocks noChangeAspect="1"/>
          </p:cNvPicPr>
          <p:nvPr/>
        </p:nvPicPr>
        <p:blipFill rotWithShape="1">
          <a:blip r:embed="rId6"/>
          <a:srcRect l="40545"/>
          <a:stretch/>
        </p:blipFill>
        <p:spPr>
          <a:xfrm>
            <a:off x="291680" y="4562856"/>
            <a:ext cx="692978" cy="2090768"/>
          </a:xfrm>
          <a:prstGeom prst="rect">
            <a:avLst/>
          </a:prstGeom>
        </p:spPr>
      </p:pic>
    </p:spTree>
    <p:extLst>
      <p:ext uri="{BB962C8B-B14F-4D97-AF65-F5344CB8AC3E}">
        <p14:creationId xmlns:p14="http://schemas.microsoft.com/office/powerpoint/2010/main" val="3964852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3500"/>
                                        <p:tgtEl>
                                          <p:spTgt spid="59"/>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fade">
                                      <p:cBhvr>
                                        <p:cTn id="10" dur="650"/>
                                        <p:tgtEl>
                                          <p:spTgt spid="62"/>
                                        </p:tgtEl>
                                      </p:cBhvr>
                                    </p:animEffect>
                                  </p:childTnLst>
                                </p:cTn>
                              </p:par>
                              <p:par>
                                <p:cTn id="11" presetID="8" presetClass="emph" presetSubtype="0" fill="hold" nodeType="withEffect">
                                  <p:stCondLst>
                                    <p:cond delay="0"/>
                                  </p:stCondLst>
                                  <p:childTnLst>
                                    <p:animRot by="21600000">
                                      <p:cBhvr>
                                        <p:cTn id="12" dur="3500" fill="hold"/>
                                        <p:tgtEl>
                                          <p:spTgt spid="59"/>
                                        </p:tgtEl>
                                        <p:attrNameLst>
                                          <p:attrName>r</p:attrName>
                                        </p:attrNameLst>
                                      </p:cBhvr>
                                    </p:animRot>
                                  </p:childTnLst>
                                </p:cTn>
                              </p:par>
                              <p:par>
                                <p:cTn id="13" presetID="8" presetClass="emph" presetSubtype="0" fill="hold" grpId="0" nodeType="withEffect">
                                  <p:stCondLst>
                                    <p:cond delay="0"/>
                                  </p:stCondLst>
                                  <p:childTnLst>
                                    <p:animRot by="-21600000">
                                      <p:cBhvr>
                                        <p:cTn id="14" dur="3500" fill="hold"/>
                                        <p:tgtEl>
                                          <p:spTgt spid="62"/>
                                        </p:tgtEl>
                                        <p:attrNameLst>
                                          <p:attrName>r</p:attrName>
                                        </p:attrNameLst>
                                      </p:cBhvr>
                                    </p:animRot>
                                  </p:childTnLst>
                                </p:cTn>
                              </p:par>
                            </p:childTnLst>
                          </p:cTn>
                        </p:par>
                        <p:par>
                          <p:cTn id="15" fill="hold">
                            <p:stCondLst>
                              <p:cond delay="3500"/>
                            </p:stCondLst>
                            <p:childTnLst>
                              <p:par>
                                <p:cTn id="16" presetID="10" presetClass="entr" presetSubtype="0" fill="hold" nodeType="afterEffect">
                                  <p:stCondLst>
                                    <p:cond delay="0"/>
                                  </p:stCondLst>
                                  <p:childTnLst>
                                    <p:set>
                                      <p:cBhvr>
                                        <p:cTn id="17" dur="1" fill="hold">
                                          <p:stCondLst>
                                            <p:cond delay="0"/>
                                          </p:stCondLst>
                                        </p:cTn>
                                        <p:tgtEl>
                                          <p:spTgt spid="72"/>
                                        </p:tgtEl>
                                        <p:attrNameLst>
                                          <p:attrName>style.visibility</p:attrName>
                                        </p:attrNameLst>
                                      </p:cBhvr>
                                      <p:to>
                                        <p:strVal val="visible"/>
                                      </p:to>
                                    </p:set>
                                    <p:animEffect transition="in" filter="fade">
                                      <p:cBhvr>
                                        <p:cTn id="18" dur="500"/>
                                        <p:tgtEl>
                                          <p:spTgt spid="72"/>
                                        </p:tgtEl>
                                      </p:cBhvr>
                                    </p:animEffect>
                                  </p:childTnLst>
                                </p:cTn>
                              </p:par>
                            </p:childTnLst>
                          </p:cTn>
                        </p:par>
                        <p:par>
                          <p:cTn id="19" fill="hold">
                            <p:stCondLst>
                              <p:cond delay="4000"/>
                            </p:stCondLst>
                            <p:childTnLst>
                              <p:par>
                                <p:cTn id="20" presetID="42" presetClass="path" presetSubtype="0" accel="50000" decel="50000" fill="hold" nodeType="afterEffect">
                                  <p:stCondLst>
                                    <p:cond delay="300"/>
                                  </p:stCondLst>
                                  <p:childTnLst>
                                    <p:animMotion origin="layout" path="M 1.99132E-7 6.7635E-7 L 0.18394 0.09487 " pathEditMode="relative" rAng="0" ptsTypes="AA">
                                      <p:cBhvr>
                                        <p:cTn id="21" dur="1000" fill="hold"/>
                                        <p:tgtEl>
                                          <p:spTgt spid="72"/>
                                        </p:tgtEl>
                                        <p:attrNameLst>
                                          <p:attrName>ppt_x</p:attrName>
                                          <p:attrName>ppt_y</p:attrName>
                                        </p:attrNameLst>
                                      </p:cBhvr>
                                      <p:rCtr x="9191" y="4744"/>
                                    </p:animMotion>
                                  </p:childTnLst>
                                </p:cTn>
                              </p:par>
                            </p:childTnLst>
                          </p:cTn>
                        </p:par>
                        <p:par>
                          <p:cTn id="22" fill="hold">
                            <p:stCondLst>
                              <p:cond delay="5300"/>
                            </p:stCondLst>
                            <p:childTnLst>
                              <p:par>
                                <p:cTn id="23" presetID="22" presetClass="entr" presetSubtype="4"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1000"/>
                                        <p:tgtEl>
                                          <p:spTgt spid="8"/>
                                        </p:tgtEl>
                                      </p:cBhvr>
                                    </p:animEffect>
                                  </p:childTnLst>
                                </p:cTn>
                              </p:par>
                            </p:childTnLst>
                          </p:cTn>
                        </p:par>
                        <p:par>
                          <p:cTn id="26" fill="hold">
                            <p:stCondLst>
                              <p:cond delay="6300"/>
                            </p:stCondLst>
                            <p:childTnLst>
                              <p:par>
                                <p:cTn id="27" presetID="10" presetClass="entr" presetSubtype="0" fill="hold" grpId="0" nodeType="afterEffect">
                                  <p:stCondLst>
                                    <p:cond delay="500"/>
                                  </p:stCondLst>
                                  <p:childTnLst>
                                    <p:set>
                                      <p:cBhvr>
                                        <p:cTn id="28" dur="1" fill="hold">
                                          <p:stCondLst>
                                            <p:cond delay="0"/>
                                          </p:stCondLst>
                                        </p:cTn>
                                        <p:tgtEl>
                                          <p:spTgt spid="90"/>
                                        </p:tgtEl>
                                        <p:attrNameLst>
                                          <p:attrName>style.visibility</p:attrName>
                                        </p:attrNameLst>
                                      </p:cBhvr>
                                      <p:to>
                                        <p:strVal val="visible"/>
                                      </p:to>
                                    </p:set>
                                    <p:animEffect transition="in" filter="fade">
                                      <p:cBhvr>
                                        <p:cTn id="29" dur="500"/>
                                        <p:tgtEl>
                                          <p:spTgt spid="90"/>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500"/>
                                        <p:tgtEl>
                                          <p:spTgt spid="55"/>
                                        </p:tgtEl>
                                      </p:cBhvr>
                                    </p:animEffect>
                                  </p:childTnLst>
                                </p:cTn>
                              </p:par>
                            </p:childTnLst>
                          </p:cTn>
                        </p:par>
                        <p:par>
                          <p:cTn id="33" fill="hold">
                            <p:stCondLst>
                              <p:cond delay="7300"/>
                            </p:stCondLst>
                            <p:childTnLst>
                              <p:par>
                                <p:cTn id="34" presetID="10" presetClass="entr" presetSubtype="0" fill="hold" grpId="0" nodeType="afterEffect">
                                  <p:stCondLst>
                                    <p:cond delay="0"/>
                                  </p:stCondLst>
                                  <p:childTnLst>
                                    <p:set>
                                      <p:cBhvr>
                                        <p:cTn id="35" dur="1" fill="hold">
                                          <p:stCondLst>
                                            <p:cond delay="0"/>
                                          </p:stCondLst>
                                        </p:cTn>
                                        <p:tgtEl>
                                          <p:spTgt spid="86"/>
                                        </p:tgtEl>
                                        <p:attrNameLst>
                                          <p:attrName>style.visibility</p:attrName>
                                        </p:attrNameLst>
                                      </p:cBhvr>
                                      <p:to>
                                        <p:strVal val="visible"/>
                                      </p:to>
                                    </p:set>
                                    <p:animEffect transition="in" filter="fade">
                                      <p:cBhvr>
                                        <p:cTn id="36" dur="500"/>
                                        <p:tgtEl>
                                          <p:spTgt spid="86"/>
                                        </p:tgtEl>
                                      </p:cBhvr>
                                    </p:animEffect>
                                  </p:childTnLst>
                                </p:cTn>
                              </p:par>
                            </p:childTnLst>
                          </p:cTn>
                        </p:par>
                        <p:par>
                          <p:cTn id="37" fill="hold">
                            <p:stCondLst>
                              <p:cond delay="7800"/>
                            </p:stCondLst>
                            <p:childTnLst>
                              <p:par>
                                <p:cTn id="38" presetID="10" presetClass="entr" presetSubtype="0" fill="hold" grpId="0" nodeType="afterEffect">
                                  <p:stCondLst>
                                    <p:cond delay="0"/>
                                  </p:stCondLst>
                                  <p:childTnLst>
                                    <p:set>
                                      <p:cBhvr>
                                        <p:cTn id="39" dur="1" fill="hold">
                                          <p:stCondLst>
                                            <p:cond delay="0"/>
                                          </p:stCondLst>
                                        </p:cTn>
                                        <p:tgtEl>
                                          <p:spTgt spid="87"/>
                                        </p:tgtEl>
                                        <p:attrNameLst>
                                          <p:attrName>style.visibility</p:attrName>
                                        </p:attrNameLst>
                                      </p:cBhvr>
                                      <p:to>
                                        <p:strVal val="visible"/>
                                      </p:to>
                                    </p:set>
                                    <p:animEffect transition="in" filter="fade">
                                      <p:cBhvr>
                                        <p:cTn id="40" dur="500"/>
                                        <p:tgtEl>
                                          <p:spTgt spid="8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92"/>
                                        </p:tgtEl>
                                        <p:attrNameLst>
                                          <p:attrName>style.visibility</p:attrName>
                                        </p:attrNameLst>
                                      </p:cBhvr>
                                      <p:to>
                                        <p:strVal val="visible"/>
                                      </p:to>
                                    </p:set>
                                    <p:animEffect transition="in" filter="wipe(down)">
                                      <p:cBhvr>
                                        <p:cTn id="45" dur="500"/>
                                        <p:tgtEl>
                                          <p:spTgt spid="92"/>
                                        </p:tgtEl>
                                      </p:cBhvr>
                                    </p:animEffect>
                                  </p:childTnLst>
                                </p:cTn>
                              </p:par>
                              <p:par>
                                <p:cTn id="46" presetID="22" presetClass="entr" presetSubtype="1" fill="hold" nodeType="withEffect">
                                  <p:stCondLst>
                                    <p:cond delay="0"/>
                                  </p:stCondLst>
                                  <p:childTnLst>
                                    <p:set>
                                      <p:cBhvr>
                                        <p:cTn id="47" dur="1" fill="hold">
                                          <p:stCondLst>
                                            <p:cond delay="0"/>
                                          </p:stCondLst>
                                        </p:cTn>
                                        <p:tgtEl>
                                          <p:spTgt spid="94"/>
                                        </p:tgtEl>
                                        <p:attrNameLst>
                                          <p:attrName>style.visibility</p:attrName>
                                        </p:attrNameLst>
                                      </p:cBhvr>
                                      <p:to>
                                        <p:strVal val="visible"/>
                                      </p:to>
                                    </p:set>
                                    <p:animEffect transition="in" filter="wipe(up)">
                                      <p:cBhvr>
                                        <p:cTn id="48" dur="500"/>
                                        <p:tgtEl>
                                          <p:spTgt spid="94"/>
                                        </p:tgtEl>
                                      </p:cBhvr>
                                    </p:animEffect>
                                  </p:childTnLst>
                                </p:cTn>
                              </p:par>
                              <p:par>
                                <p:cTn id="49" presetID="10" presetClass="exit" presetSubtype="0" fill="hold" nodeType="withEffect">
                                  <p:stCondLst>
                                    <p:cond delay="0"/>
                                  </p:stCondLst>
                                  <p:childTnLst>
                                    <p:animEffect transition="out" filter="fade">
                                      <p:cBhvr>
                                        <p:cTn id="50" dur="500"/>
                                        <p:tgtEl>
                                          <p:spTgt spid="8"/>
                                        </p:tgtEl>
                                      </p:cBhvr>
                                    </p:animEffect>
                                    <p:set>
                                      <p:cBhvr>
                                        <p:cTn id="51" dur="1" fill="hold">
                                          <p:stCondLst>
                                            <p:cond delay="499"/>
                                          </p:stCondLst>
                                        </p:cTn>
                                        <p:tgtEl>
                                          <p:spTgt spid="8"/>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nodeType="after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96"/>
                                        </p:tgtEl>
                                        <p:attrNameLst>
                                          <p:attrName>style.visibility</p:attrName>
                                        </p:attrNameLst>
                                      </p:cBhvr>
                                      <p:to>
                                        <p:strVal val="visible"/>
                                      </p:to>
                                    </p:set>
                                    <p:animEffect transition="in" filter="wipe(up)">
                                      <p:cBhvr>
                                        <p:cTn id="63" dur="500"/>
                                        <p:tgtEl>
                                          <p:spTgt spid="96"/>
                                        </p:tgtEl>
                                      </p:cBhvr>
                                    </p:animEffect>
                                  </p:childTnLst>
                                </p:cTn>
                              </p:par>
                              <p:par>
                                <p:cTn id="64" presetID="22" presetClass="entr" presetSubtype="4" fill="hold" nodeType="withEffect">
                                  <p:stCondLst>
                                    <p:cond delay="0"/>
                                  </p:stCondLst>
                                  <p:childTnLst>
                                    <p:set>
                                      <p:cBhvr>
                                        <p:cTn id="65" dur="1" fill="hold">
                                          <p:stCondLst>
                                            <p:cond delay="0"/>
                                          </p:stCondLst>
                                        </p:cTn>
                                        <p:tgtEl>
                                          <p:spTgt spid="98"/>
                                        </p:tgtEl>
                                        <p:attrNameLst>
                                          <p:attrName>style.visibility</p:attrName>
                                        </p:attrNameLst>
                                      </p:cBhvr>
                                      <p:to>
                                        <p:strVal val="visible"/>
                                      </p:to>
                                    </p:set>
                                    <p:animEffect transition="in" filter="wipe(down)">
                                      <p:cBhvr>
                                        <p:cTn id="66" dur="500"/>
                                        <p:tgtEl>
                                          <p:spTgt spid="98"/>
                                        </p:tgtEl>
                                      </p:cBhvr>
                                    </p:animEffect>
                                  </p:childTnLst>
                                </p:cTn>
                              </p:par>
                              <p:par>
                                <p:cTn id="67" presetID="10" presetClass="exit" presetSubtype="0" fill="hold" nodeType="withEffect">
                                  <p:stCondLst>
                                    <p:cond delay="0"/>
                                  </p:stCondLst>
                                  <p:childTnLst>
                                    <p:animEffect transition="out" filter="fade">
                                      <p:cBhvr>
                                        <p:cTn id="68" dur="500"/>
                                        <p:tgtEl>
                                          <p:spTgt spid="94"/>
                                        </p:tgtEl>
                                      </p:cBhvr>
                                    </p:animEffect>
                                    <p:set>
                                      <p:cBhvr>
                                        <p:cTn id="69" dur="1" fill="hold">
                                          <p:stCondLst>
                                            <p:cond delay="499"/>
                                          </p:stCondLst>
                                        </p:cTn>
                                        <p:tgtEl>
                                          <p:spTgt spid="94"/>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92"/>
                                        </p:tgtEl>
                                      </p:cBhvr>
                                    </p:animEffect>
                                    <p:set>
                                      <p:cBhvr>
                                        <p:cTn id="72" dur="1" fill="hold">
                                          <p:stCondLst>
                                            <p:cond delay="499"/>
                                          </p:stCondLst>
                                        </p:cTn>
                                        <p:tgtEl>
                                          <p:spTgt spid="92"/>
                                        </p:tgtEl>
                                        <p:attrNameLst>
                                          <p:attrName>style.visibility</p:attrName>
                                        </p:attrNameLst>
                                      </p:cBhvr>
                                      <p:to>
                                        <p:strVal val="hidden"/>
                                      </p:to>
                                    </p:set>
                                  </p:childTnLst>
                                </p:cTn>
                              </p:par>
                            </p:childTnLst>
                          </p:cTn>
                        </p:par>
                        <p:par>
                          <p:cTn id="73" fill="hold">
                            <p:stCondLst>
                              <p:cond delay="500"/>
                            </p:stCondLst>
                            <p:childTnLst>
                              <p:par>
                                <p:cTn id="74" presetID="8" presetClass="emph" presetSubtype="0" fill="hold" nodeType="afterEffect">
                                  <p:stCondLst>
                                    <p:cond delay="0"/>
                                  </p:stCondLst>
                                  <p:childTnLst>
                                    <p:animRot by="21600000">
                                      <p:cBhvr>
                                        <p:cTn id="75" dur="3500" fill="hold"/>
                                        <p:tgtEl>
                                          <p:spTgt spid="59"/>
                                        </p:tgtEl>
                                        <p:attrNameLst>
                                          <p:attrName>r</p:attrName>
                                        </p:attrNameLst>
                                      </p:cBhvr>
                                    </p:animRot>
                                  </p:childTnLst>
                                </p:cTn>
                              </p:par>
                              <p:par>
                                <p:cTn id="76" presetID="8" presetClass="emph" presetSubtype="0" fill="hold" grpId="2" nodeType="withEffect">
                                  <p:stCondLst>
                                    <p:cond delay="0"/>
                                  </p:stCondLst>
                                  <p:childTnLst>
                                    <p:animRot by="-21600000">
                                      <p:cBhvr>
                                        <p:cTn id="77" dur="3500" fill="hold"/>
                                        <p:tgtEl>
                                          <p:spTgt spid="62"/>
                                        </p:tgtEl>
                                        <p:attrNameLst>
                                          <p:attrName>r</p:attrName>
                                        </p:attrNameLst>
                                      </p:cBhvr>
                                    </p:animRot>
                                  </p:childTnLst>
                                </p:cTn>
                              </p:par>
                            </p:childTnLst>
                          </p:cTn>
                        </p:par>
                        <p:par>
                          <p:cTn id="78" fill="hold">
                            <p:stCondLst>
                              <p:cond delay="4000"/>
                            </p:stCondLst>
                            <p:childTnLst>
                              <p:par>
                                <p:cTn id="79" presetID="10" presetClass="entr" presetSubtype="0" fill="hold" nodeType="afterEffect">
                                  <p:stCondLst>
                                    <p:cond delay="0"/>
                                  </p:stCondLst>
                                  <p:childTnLst>
                                    <p:set>
                                      <p:cBhvr>
                                        <p:cTn id="80" dur="1" fill="hold">
                                          <p:stCondLst>
                                            <p:cond delay="0"/>
                                          </p:stCondLst>
                                        </p:cTn>
                                        <p:tgtEl>
                                          <p:spTgt spid="84"/>
                                        </p:tgtEl>
                                        <p:attrNameLst>
                                          <p:attrName>style.visibility</p:attrName>
                                        </p:attrNameLst>
                                      </p:cBhvr>
                                      <p:to>
                                        <p:strVal val="visible"/>
                                      </p:to>
                                    </p:set>
                                    <p:animEffect transition="in" filter="fade">
                                      <p:cBhvr>
                                        <p:cTn id="81" dur="500"/>
                                        <p:tgtEl>
                                          <p:spTgt spid="84"/>
                                        </p:tgtEl>
                                      </p:cBhvr>
                                    </p:animEffect>
                                  </p:childTnLst>
                                </p:cTn>
                              </p:par>
                              <p:par>
                                <p:cTn id="82" presetID="10" presetClass="exit" presetSubtype="0" fill="hold" nodeType="withEffect">
                                  <p:stCondLst>
                                    <p:cond delay="0"/>
                                  </p:stCondLst>
                                  <p:childTnLst>
                                    <p:animEffect transition="out" filter="fade">
                                      <p:cBhvr>
                                        <p:cTn id="83" dur="500"/>
                                        <p:tgtEl>
                                          <p:spTgt spid="96"/>
                                        </p:tgtEl>
                                      </p:cBhvr>
                                    </p:animEffect>
                                    <p:set>
                                      <p:cBhvr>
                                        <p:cTn id="84" dur="1" fill="hold">
                                          <p:stCondLst>
                                            <p:cond delay="499"/>
                                          </p:stCondLst>
                                        </p:cTn>
                                        <p:tgtEl>
                                          <p:spTgt spid="96"/>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98"/>
                                        </p:tgtEl>
                                      </p:cBhvr>
                                    </p:animEffect>
                                    <p:set>
                                      <p:cBhvr>
                                        <p:cTn id="87" dur="1" fill="hold">
                                          <p:stCondLst>
                                            <p:cond delay="499"/>
                                          </p:stCondLst>
                                        </p:cTn>
                                        <p:tgtEl>
                                          <p:spTgt spid="98"/>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42" presetClass="path" presetSubtype="0" accel="50000" decel="50000" fill="hold" nodeType="clickEffect">
                                  <p:stCondLst>
                                    <p:cond delay="0"/>
                                  </p:stCondLst>
                                  <p:childTnLst>
                                    <p:animMotion origin="layout" path="M 1.99132E-7 6.7635E-7 L 0.1833 0.09487 " pathEditMode="relative" rAng="0" ptsTypes="AA">
                                      <p:cBhvr>
                                        <p:cTn id="91" dur="1000" fill="hold"/>
                                        <p:tgtEl>
                                          <p:spTgt spid="84"/>
                                        </p:tgtEl>
                                        <p:attrNameLst>
                                          <p:attrName>ppt_x</p:attrName>
                                          <p:attrName>ppt_y</p:attrName>
                                        </p:attrNameLst>
                                      </p:cBhvr>
                                      <p:rCtr x="9165" y="4744"/>
                                    </p:animMotion>
                                  </p:childTnLst>
                                </p:cTn>
                              </p:par>
                              <p:par>
                                <p:cTn id="92" presetID="10" presetClass="exit" presetSubtype="0" fill="hold" grpId="1" nodeType="withEffect">
                                  <p:stCondLst>
                                    <p:cond delay="0"/>
                                  </p:stCondLst>
                                  <p:childTnLst>
                                    <p:animEffect transition="out" filter="fade">
                                      <p:cBhvr>
                                        <p:cTn id="93" dur="500"/>
                                        <p:tgtEl>
                                          <p:spTgt spid="90"/>
                                        </p:tgtEl>
                                      </p:cBhvr>
                                    </p:animEffect>
                                    <p:set>
                                      <p:cBhvr>
                                        <p:cTn id="94" dur="1" fill="hold">
                                          <p:stCondLst>
                                            <p:cond delay="499"/>
                                          </p:stCondLst>
                                        </p:cTn>
                                        <p:tgtEl>
                                          <p:spTgt spid="90"/>
                                        </p:tgtEl>
                                        <p:attrNameLst>
                                          <p:attrName>style.visibility</p:attrName>
                                        </p:attrNameLst>
                                      </p:cBhvr>
                                      <p:to>
                                        <p:strVal val="hidden"/>
                                      </p:to>
                                    </p:set>
                                  </p:childTnLst>
                                </p:cTn>
                              </p:par>
                              <p:par>
                                <p:cTn id="95" presetID="10" presetClass="exit" presetSubtype="0" fill="hold" grpId="1" nodeType="withEffect">
                                  <p:stCondLst>
                                    <p:cond delay="0"/>
                                  </p:stCondLst>
                                  <p:childTnLst>
                                    <p:animEffect transition="out" filter="fade">
                                      <p:cBhvr>
                                        <p:cTn id="96" dur="500"/>
                                        <p:tgtEl>
                                          <p:spTgt spid="55"/>
                                        </p:tgtEl>
                                      </p:cBhvr>
                                    </p:animEffect>
                                    <p:set>
                                      <p:cBhvr>
                                        <p:cTn id="97" dur="1" fill="hold">
                                          <p:stCondLst>
                                            <p:cond delay="499"/>
                                          </p:stCondLst>
                                        </p:cTn>
                                        <p:tgtEl>
                                          <p:spTgt spid="55"/>
                                        </p:tgtEl>
                                        <p:attrNameLst>
                                          <p:attrName>style.visibility</p:attrName>
                                        </p:attrNameLst>
                                      </p:cBhvr>
                                      <p:to>
                                        <p:strVal val="hidden"/>
                                      </p:to>
                                    </p:set>
                                  </p:childTnLst>
                                </p:cTn>
                              </p:par>
                              <p:par>
                                <p:cTn id="98" presetID="10" presetClass="entr" presetSubtype="0" fill="hold" nodeType="withEffect">
                                  <p:stCondLst>
                                    <p:cond delay="0"/>
                                  </p:stCondLst>
                                  <p:childTnLst>
                                    <p:set>
                                      <p:cBhvr>
                                        <p:cTn id="99" dur="1" fill="hold">
                                          <p:stCondLst>
                                            <p:cond delay="0"/>
                                          </p:stCondLst>
                                        </p:cTn>
                                        <p:tgtEl>
                                          <p:spTgt spid="35"/>
                                        </p:tgtEl>
                                        <p:attrNameLst>
                                          <p:attrName>style.visibility</p:attrName>
                                        </p:attrNameLst>
                                      </p:cBhvr>
                                      <p:to>
                                        <p:strVal val="visible"/>
                                      </p:to>
                                    </p:set>
                                    <p:animEffect transition="in" filter="fade">
                                      <p:cBhvr>
                                        <p:cTn id="100" dur="500"/>
                                        <p:tgtEl>
                                          <p:spTgt spid="35"/>
                                        </p:tgtEl>
                                      </p:cBhvr>
                                    </p:animEffect>
                                  </p:childTnLst>
                                </p:cTn>
                              </p:par>
                              <p:par>
                                <p:cTn id="101" presetID="10" presetClass="entr" presetSubtype="0" fill="hold" nodeType="withEffect">
                                  <p:stCondLst>
                                    <p:cond delay="0"/>
                                  </p:stCondLst>
                                  <p:childTnLst>
                                    <p:set>
                                      <p:cBhvr>
                                        <p:cTn id="102" dur="1" fill="hold">
                                          <p:stCondLst>
                                            <p:cond delay="0"/>
                                          </p:stCondLst>
                                        </p:cTn>
                                        <p:tgtEl>
                                          <p:spTgt spid="113"/>
                                        </p:tgtEl>
                                        <p:attrNameLst>
                                          <p:attrName>style.visibility</p:attrName>
                                        </p:attrNameLst>
                                      </p:cBhvr>
                                      <p:to>
                                        <p:strVal val="visible"/>
                                      </p:to>
                                    </p:set>
                                    <p:animEffect transition="in" filter="fade">
                                      <p:cBhvr>
                                        <p:cTn id="103" dur="500"/>
                                        <p:tgtEl>
                                          <p:spTgt spid="113"/>
                                        </p:tgtEl>
                                      </p:cBhvr>
                                    </p:animEffect>
                                  </p:childTnLst>
                                </p:cTn>
                              </p:par>
                              <p:par>
                                <p:cTn id="104" presetID="10" presetClass="entr" presetSubtype="0" fill="hold" nodeType="withEffect">
                                  <p:stCondLst>
                                    <p:cond delay="0"/>
                                  </p:stCondLst>
                                  <p:childTnLst>
                                    <p:set>
                                      <p:cBhvr>
                                        <p:cTn id="105" dur="1" fill="hold">
                                          <p:stCondLst>
                                            <p:cond delay="0"/>
                                          </p:stCondLst>
                                        </p:cTn>
                                        <p:tgtEl>
                                          <p:spTgt spid="116"/>
                                        </p:tgtEl>
                                        <p:attrNameLst>
                                          <p:attrName>style.visibility</p:attrName>
                                        </p:attrNameLst>
                                      </p:cBhvr>
                                      <p:to>
                                        <p:strVal val="visible"/>
                                      </p:to>
                                    </p:set>
                                    <p:animEffect transition="in" filter="fade">
                                      <p:cBhvr>
                                        <p:cTn id="106" dur="500"/>
                                        <p:tgtEl>
                                          <p:spTgt spid="116"/>
                                        </p:tgtEl>
                                      </p:cBhvr>
                                    </p:animEffect>
                                  </p:childTnLst>
                                </p:cTn>
                              </p:par>
                              <p:par>
                                <p:cTn id="107" presetID="10" presetClass="entr" presetSubtype="0" fill="hold" nodeType="withEffect">
                                  <p:stCondLst>
                                    <p:cond delay="0"/>
                                  </p:stCondLst>
                                  <p:childTnLst>
                                    <p:set>
                                      <p:cBhvr>
                                        <p:cTn id="108" dur="1" fill="hold">
                                          <p:stCondLst>
                                            <p:cond delay="0"/>
                                          </p:stCondLst>
                                        </p:cTn>
                                        <p:tgtEl>
                                          <p:spTgt spid="119"/>
                                        </p:tgtEl>
                                        <p:attrNameLst>
                                          <p:attrName>style.visibility</p:attrName>
                                        </p:attrNameLst>
                                      </p:cBhvr>
                                      <p:to>
                                        <p:strVal val="visible"/>
                                      </p:to>
                                    </p:set>
                                    <p:animEffect transition="in" filter="fade">
                                      <p:cBhvr>
                                        <p:cTn id="109" dur="500"/>
                                        <p:tgtEl>
                                          <p:spTgt spid="119"/>
                                        </p:tgtEl>
                                      </p:cBhvr>
                                    </p:animEffect>
                                  </p:childTnLst>
                                </p:cTn>
                              </p:par>
                            </p:childTnLst>
                          </p:cTn>
                        </p:par>
                        <p:par>
                          <p:cTn id="110" fill="hold">
                            <p:stCondLst>
                              <p:cond delay="1000"/>
                            </p:stCondLst>
                            <p:childTnLst>
                              <p:par>
                                <p:cTn id="111" presetID="10" presetClass="entr" presetSubtype="0" fill="hold" grpId="0" nodeType="afterEffect">
                                  <p:stCondLst>
                                    <p:cond delay="0"/>
                                  </p:stCondLst>
                                  <p:childTnLst>
                                    <p:set>
                                      <p:cBhvr>
                                        <p:cTn id="112" dur="1" fill="hold">
                                          <p:stCondLst>
                                            <p:cond delay="0"/>
                                          </p:stCondLst>
                                        </p:cTn>
                                        <p:tgtEl>
                                          <p:spTgt spid="111"/>
                                        </p:tgtEl>
                                        <p:attrNameLst>
                                          <p:attrName>style.visibility</p:attrName>
                                        </p:attrNameLst>
                                      </p:cBhvr>
                                      <p:to>
                                        <p:strVal val="visible"/>
                                      </p:to>
                                    </p:set>
                                    <p:animEffect transition="in" filter="fade">
                                      <p:cBhvr>
                                        <p:cTn id="113" dur="500"/>
                                        <p:tgtEl>
                                          <p:spTgt spid="111"/>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10"/>
                                        </p:tgtEl>
                                        <p:attrNameLst>
                                          <p:attrName>style.visibility</p:attrName>
                                        </p:attrNameLst>
                                      </p:cBhvr>
                                      <p:to>
                                        <p:strVal val="visible"/>
                                      </p:to>
                                    </p:set>
                                    <p:animEffect transition="in" filter="fade">
                                      <p:cBhvr>
                                        <p:cTn id="116"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2" grpId="1" animBg="1"/>
      <p:bldP spid="62" grpId="2" animBg="1"/>
      <p:bldP spid="90" grpId="0" animBg="1"/>
      <p:bldP spid="90" grpId="1" animBg="1"/>
      <p:bldP spid="55" grpId="0" animBg="1"/>
      <p:bldP spid="55" grpId="1" animBg="1"/>
      <p:bldP spid="110" grpId="0"/>
      <p:bldP spid="111" grpId="0"/>
      <p:bldP spid="86" grpId="0" animBg="1"/>
      <p:bldP spid="8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3160" y="2336799"/>
            <a:ext cx="6402940" cy="2011358"/>
          </a:xfrm>
        </p:spPr>
        <p:txBody>
          <a:bodyPr/>
          <a:lstStyle/>
          <a:p>
            <a:r>
              <a:rPr lang="en-US" dirty="0" smtClean="0"/>
              <a:t>Hackathon </a:t>
            </a:r>
            <a:br>
              <a:rPr lang="en-US" dirty="0" smtClean="0"/>
            </a:br>
            <a:r>
              <a:rPr lang="en-US" dirty="0" smtClean="0"/>
              <a:t>details</a:t>
            </a:r>
            <a:endParaRPr lang="en-US" dirty="0"/>
          </a:p>
        </p:txBody>
      </p:sp>
    </p:spTree>
    <p:extLst>
      <p:ext uri="{BB962C8B-B14F-4D97-AF65-F5344CB8AC3E}">
        <p14:creationId xmlns:p14="http://schemas.microsoft.com/office/powerpoint/2010/main" val="306855365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entagon 9"/>
          <p:cNvSpPr/>
          <p:nvPr/>
        </p:nvSpPr>
        <p:spPr bwMode="auto">
          <a:xfrm>
            <a:off x="1839583" y="1214795"/>
            <a:ext cx="6392273" cy="1230038"/>
          </a:xfrm>
          <a:prstGeom prst="homePlate">
            <a:avLst>
              <a:gd name="adj" fmla="val 41653"/>
            </a:avLst>
          </a:prstGeom>
          <a:solidFill>
            <a:schemeClr val="tx2"/>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89"/>
            <a:r>
              <a:rPr lang="en-US" sz="3199" dirty="0">
                <a:gradFill>
                  <a:gsLst>
                    <a:gs pos="0">
                      <a:srgbClr val="8A3986">
                        <a:lumMod val="5000"/>
                        <a:lumOff val="95000"/>
                      </a:srgbClr>
                    </a:gs>
                    <a:gs pos="100000">
                      <a:srgbClr val="FFFFFF"/>
                    </a:gs>
                  </a:gsLst>
                  <a:lin ang="5400000" scaled="1"/>
                </a:gradFill>
                <a:latin typeface="Segoe UI Light"/>
              </a:rPr>
              <a:t>#</a:t>
            </a:r>
            <a:r>
              <a:rPr lang="en-US" sz="3199" dirty="0" smtClean="0">
                <a:gradFill>
                  <a:gsLst>
                    <a:gs pos="0">
                      <a:srgbClr val="8A3986">
                        <a:lumMod val="5000"/>
                        <a:lumOff val="95000"/>
                      </a:srgbClr>
                    </a:gs>
                    <a:gs pos="100000">
                      <a:srgbClr val="FFFFFF"/>
                    </a:gs>
                  </a:gsLst>
                  <a:lin ang="5400000" scaled="1"/>
                </a:gradFill>
                <a:latin typeface="Segoe UI Light"/>
              </a:rPr>
              <a:t> Teams </a:t>
            </a:r>
            <a:r>
              <a:rPr lang="en-US" sz="3199" b="1" i="1" dirty="0">
                <a:gradFill>
                  <a:gsLst>
                    <a:gs pos="0">
                      <a:srgbClr val="8A3986">
                        <a:lumMod val="5000"/>
                        <a:lumOff val="95000"/>
                      </a:srgbClr>
                    </a:gs>
                    <a:gs pos="100000">
                      <a:srgbClr val="FFFFFF"/>
                    </a:gs>
                  </a:gsLst>
                  <a:lin ang="5400000" scaled="1"/>
                </a:gradFill>
                <a:latin typeface="Segoe UI Light"/>
              </a:rPr>
              <a:t>mixing</a:t>
            </a:r>
            <a:r>
              <a:rPr lang="en-US" sz="3199" dirty="0">
                <a:gradFill>
                  <a:gsLst>
                    <a:gs pos="0">
                      <a:srgbClr val="8A3986">
                        <a:lumMod val="5000"/>
                        <a:lumOff val="95000"/>
                      </a:srgbClr>
                    </a:gs>
                    <a:gs pos="100000">
                      <a:srgbClr val="FFFFFF"/>
                    </a:gs>
                  </a:gsLst>
                  <a:lin ang="5400000" scaled="1"/>
                </a:gradFill>
                <a:latin typeface="Segoe UI Light"/>
              </a:rPr>
              <a:t> ITPros </a:t>
            </a:r>
            <a:r>
              <a:rPr lang="en-US" sz="3199" dirty="0" smtClean="0">
                <a:gradFill>
                  <a:gsLst>
                    <a:gs pos="0">
                      <a:srgbClr val="8A3986">
                        <a:lumMod val="5000"/>
                        <a:lumOff val="95000"/>
                      </a:srgbClr>
                    </a:gs>
                    <a:gs pos="100000">
                      <a:srgbClr val="FFFFFF"/>
                    </a:gs>
                  </a:gsLst>
                  <a:lin ang="5400000" scaled="1"/>
                </a:gradFill>
                <a:latin typeface="Segoe UI Light"/>
              </a:rPr>
              <a:t/>
            </a:r>
            <a:br>
              <a:rPr lang="en-US" sz="3199" dirty="0" smtClean="0">
                <a:gradFill>
                  <a:gsLst>
                    <a:gs pos="0">
                      <a:srgbClr val="8A3986">
                        <a:lumMod val="5000"/>
                        <a:lumOff val="95000"/>
                      </a:srgbClr>
                    </a:gs>
                    <a:gs pos="100000">
                      <a:srgbClr val="FFFFFF"/>
                    </a:gs>
                  </a:gsLst>
                  <a:lin ang="5400000" scaled="1"/>
                </a:gradFill>
                <a:latin typeface="Segoe UI Light"/>
              </a:rPr>
            </a:br>
            <a:r>
              <a:rPr lang="en-US" sz="3199" dirty="0" smtClean="0">
                <a:gradFill>
                  <a:gsLst>
                    <a:gs pos="0">
                      <a:srgbClr val="8A3986">
                        <a:lumMod val="5000"/>
                        <a:lumOff val="95000"/>
                      </a:srgbClr>
                    </a:gs>
                    <a:gs pos="100000">
                      <a:srgbClr val="FFFFFF"/>
                    </a:gs>
                  </a:gsLst>
                  <a:lin ang="5400000" scaled="1"/>
                </a:gradFill>
                <a:latin typeface="Segoe UI Light"/>
              </a:rPr>
              <a:t>and Developers</a:t>
            </a:r>
            <a:endParaRPr lang="en-US" sz="3199" dirty="0">
              <a:gradFill>
                <a:gsLst>
                  <a:gs pos="0">
                    <a:srgbClr val="8A3986">
                      <a:lumMod val="5000"/>
                      <a:lumOff val="95000"/>
                    </a:srgbClr>
                  </a:gs>
                  <a:gs pos="100000">
                    <a:srgbClr val="FFFFFF"/>
                  </a:gs>
                </a:gsLst>
                <a:lin ang="5400000" scaled="1"/>
              </a:gradFill>
              <a:latin typeface="Segoe UI Light"/>
            </a:endParaRPr>
          </a:p>
        </p:txBody>
      </p:sp>
      <p:sp>
        <p:nvSpPr>
          <p:cNvPr id="14" name="Pentagon 13"/>
          <p:cNvSpPr/>
          <p:nvPr/>
        </p:nvSpPr>
        <p:spPr bwMode="auto">
          <a:xfrm>
            <a:off x="1839582" y="2581461"/>
            <a:ext cx="7306543" cy="1230038"/>
          </a:xfrm>
          <a:prstGeom prst="homePlate">
            <a:avLst>
              <a:gd name="adj" fmla="val 41653"/>
            </a:avLst>
          </a:prstGeom>
          <a:solidFill>
            <a:schemeClr val="accent5"/>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89"/>
            <a:r>
              <a:rPr lang="en-US" sz="3199" dirty="0" smtClean="0">
                <a:gradFill>
                  <a:gsLst>
                    <a:gs pos="0">
                      <a:srgbClr val="8A3986">
                        <a:lumMod val="5000"/>
                        <a:lumOff val="95000"/>
                      </a:srgbClr>
                    </a:gs>
                    <a:gs pos="100000">
                      <a:srgbClr val="FFFFFF"/>
                    </a:gs>
                  </a:gsLst>
                  <a:lin ang="5400000" scaled="1"/>
                </a:gradFill>
                <a:latin typeface="Segoe UI Light"/>
              </a:rPr>
              <a:t>Required: Your App with Infra as Code + at least 1 other </a:t>
            </a:r>
            <a:r>
              <a:rPr lang="en-US" sz="3199" b="1" i="1" dirty="0" smtClean="0">
                <a:gradFill>
                  <a:gsLst>
                    <a:gs pos="0">
                      <a:srgbClr val="8A3986">
                        <a:lumMod val="5000"/>
                        <a:lumOff val="95000"/>
                      </a:srgbClr>
                    </a:gs>
                    <a:gs pos="100000">
                      <a:srgbClr val="FFFFFF"/>
                    </a:gs>
                  </a:gsLst>
                  <a:lin ang="5400000" scaled="1"/>
                </a:gradFill>
                <a:latin typeface="Segoe UI Light"/>
              </a:rPr>
              <a:t>DevOps Practice</a:t>
            </a:r>
            <a:endParaRPr lang="en-US" sz="3199" b="1" i="1" dirty="0">
              <a:gradFill>
                <a:gsLst>
                  <a:gs pos="0">
                    <a:srgbClr val="8A3986">
                      <a:lumMod val="5000"/>
                      <a:lumOff val="95000"/>
                    </a:srgbClr>
                  </a:gs>
                  <a:gs pos="100000">
                    <a:srgbClr val="FFFFFF"/>
                  </a:gs>
                </a:gsLst>
                <a:lin ang="5400000" scaled="1"/>
              </a:gradFill>
              <a:latin typeface="Segoe UI Light"/>
            </a:endParaRPr>
          </a:p>
        </p:txBody>
      </p:sp>
      <p:sp>
        <p:nvSpPr>
          <p:cNvPr id="15" name="Pentagon 14"/>
          <p:cNvSpPr/>
          <p:nvPr/>
        </p:nvSpPr>
        <p:spPr bwMode="auto">
          <a:xfrm>
            <a:off x="1839581" y="3948127"/>
            <a:ext cx="8208116" cy="1230038"/>
          </a:xfrm>
          <a:prstGeom prst="homePlate">
            <a:avLst>
              <a:gd name="adj" fmla="val 41653"/>
            </a:avLst>
          </a:prstGeom>
          <a:solidFill>
            <a:schemeClr val="accent2"/>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89"/>
            <a:r>
              <a:rPr lang="en-US" sz="3199" dirty="0">
                <a:gradFill>
                  <a:gsLst>
                    <a:gs pos="0">
                      <a:srgbClr val="8A3986">
                        <a:lumMod val="5000"/>
                        <a:lumOff val="95000"/>
                      </a:srgbClr>
                    </a:gs>
                    <a:gs pos="100000">
                      <a:srgbClr val="FFFFFF"/>
                    </a:gs>
                  </a:gsLst>
                  <a:lin ang="5400000" scaled="1"/>
                </a:gradFill>
                <a:latin typeface="Segoe UI Light"/>
              </a:rPr>
              <a:t>We </a:t>
            </a:r>
            <a:r>
              <a:rPr lang="en-US" sz="3199" b="1" i="1" dirty="0">
                <a:gradFill>
                  <a:gsLst>
                    <a:gs pos="0">
                      <a:srgbClr val="8A3986">
                        <a:lumMod val="5000"/>
                        <a:lumOff val="95000"/>
                      </a:srgbClr>
                    </a:gs>
                    <a:gs pos="100000">
                      <a:srgbClr val="FFFFFF"/>
                    </a:gs>
                  </a:gsLst>
                  <a:lin ang="5400000" scaled="1"/>
                </a:gradFill>
                <a:latin typeface="Segoe UI Light"/>
              </a:rPr>
              <a:t>challenge</a:t>
            </a:r>
            <a:r>
              <a:rPr lang="en-US" sz="3199" dirty="0">
                <a:gradFill>
                  <a:gsLst>
                    <a:gs pos="0">
                      <a:srgbClr val="8A3986">
                        <a:lumMod val="5000"/>
                        <a:lumOff val="95000"/>
                      </a:srgbClr>
                    </a:gs>
                    <a:gs pos="100000">
                      <a:srgbClr val="FFFFFF"/>
                    </a:gs>
                  </a:gsLst>
                  <a:lin ang="5400000" scaled="1"/>
                </a:gradFill>
                <a:latin typeface="Segoe UI Light"/>
              </a:rPr>
              <a:t> you to </a:t>
            </a:r>
            <a:r>
              <a:rPr lang="en-US" sz="3199" dirty="0" smtClean="0">
                <a:gradFill>
                  <a:gsLst>
                    <a:gs pos="0">
                      <a:srgbClr val="8A3986">
                        <a:lumMod val="5000"/>
                        <a:lumOff val="95000"/>
                      </a:srgbClr>
                    </a:gs>
                    <a:gs pos="100000">
                      <a:srgbClr val="FFFFFF"/>
                    </a:gs>
                  </a:gsLst>
                  <a:lin ang="5400000" scaled="1"/>
                </a:gradFill>
                <a:latin typeface="Segoe UI Light"/>
              </a:rPr>
              <a:t>be creative and </a:t>
            </a:r>
            <a:r>
              <a:rPr lang="en-US" sz="3199" b="1" i="1" dirty="0">
                <a:gradFill>
                  <a:gsLst>
                    <a:gs pos="0">
                      <a:srgbClr val="8A3986">
                        <a:lumMod val="5000"/>
                        <a:lumOff val="95000"/>
                      </a:srgbClr>
                    </a:gs>
                    <a:gs pos="100000">
                      <a:srgbClr val="FFFFFF"/>
                    </a:gs>
                  </a:gsLst>
                  <a:lin ang="5400000" scaled="1"/>
                </a:gradFill>
                <a:latin typeface="Segoe UI Light"/>
              </a:rPr>
              <a:t>differentiate</a:t>
            </a:r>
            <a:r>
              <a:rPr lang="en-US" sz="3199" dirty="0">
                <a:gradFill>
                  <a:gsLst>
                    <a:gs pos="0">
                      <a:srgbClr val="8A3986">
                        <a:lumMod val="5000"/>
                        <a:lumOff val="95000"/>
                      </a:srgbClr>
                    </a:gs>
                    <a:gs pos="100000">
                      <a:srgbClr val="FFFFFF"/>
                    </a:gs>
                  </a:gsLst>
                  <a:lin ang="5400000" scaled="1"/>
                </a:gradFill>
                <a:latin typeface="Segoe UI Light"/>
              </a:rPr>
              <a:t> your Team!</a:t>
            </a:r>
          </a:p>
        </p:txBody>
      </p:sp>
      <p:sp>
        <p:nvSpPr>
          <p:cNvPr id="16" name="Pentagon 15"/>
          <p:cNvSpPr/>
          <p:nvPr/>
        </p:nvSpPr>
        <p:spPr bwMode="auto">
          <a:xfrm>
            <a:off x="1839581" y="5314793"/>
            <a:ext cx="9122386" cy="1230038"/>
          </a:xfrm>
          <a:prstGeom prst="homePlate">
            <a:avLst>
              <a:gd name="adj" fmla="val 41653"/>
            </a:avLst>
          </a:prstGeom>
          <a:solidFill>
            <a:srgbClr val="00B0F0"/>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89"/>
            <a:r>
              <a:rPr lang="en-US" sz="3199" dirty="0">
                <a:gradFill>
                  <a:gsLst>
                    <a:gs pos="0">
                      <a:srgbClr val="8A3986">
                        <a:lumMod val="5000"/>
                        <a:lumOff val="95000"/>
                      </a:srgbClr>
                    </a:gs>
                    <a:gs pos="100000">
                      <a:srgbClr val="FFFFFF"/>
                    </a:gs>
                  </a:gsLst>
                  <a:lin ang="5400000" scaled="1"/>
                </a:gradFill>
                <a:latin typeface="Segoe UI Light"/>
              </a:rPr>
              <a:t>Your team will have </a:t>
            </a:r>
            <a:r>
              <a:rPr lang="en-US" sz="3199" dirty="0" smtClean="0">
                <a:gradFill>
                  <a:gsLst>
                    <a:gs pos="0">
                      <a:srgbClr val="8A3986">
                        <a:lumMod val="5000"/>
                        <a:lumOff val="95000"/>
                      </a:srgbClr>
                    </a:gs>
                    <a:gs pos="100000">
                      <a:srgbClr val="FFFFFF"/>
                    </a:gs>
                  </a:gsLst>
                  <a:lin ang="5400000" scaled="1"/>
                </a:gradFill>
                <a:latin typeface="Segoe UI Light"/>
              </a:rPr>
              <a:t>5 </a:t>
            </a:r>
            <a:r>
              <a:rPr lang="en-US" sz="3199" dirty="0">
                <a:gradFill>
                  <a:gsLst>
                    <a:gs pos="0">
                      <a:srgbClr val="8A3986">
                        <a:lumMod val="5000"/>
                        <a:lumOff val="95000"/>
                      </a:srgbClr>
                    </a:gs>
                    <a:gs pos="100000">
                      <a:srgbClr val="FFFFFF"/>
                    </a:gs>
                  </a:gsLst>
                  <a:lin ang="5400000" scaled="1"/>
                </a:gradFill>
                <a:latin typeface="Segoe UI Light"/>
              </a:rPr>
              <a:t>minutes to present your solution and be the </a:t>
            </a:r>
            <a:r>
              <a:rPr lang="en-US" sz="3199" b="1" i="1" dirty="0" smtClean="0">
                <a:gradFill>
                  <a:gsLst>
                    <a:gs pos="0">
                      <a:srgbClr val="8A3986">
                        <a:lumMod val="5000"/>
                        <a:lumOff val="95000"/>
                      </a:srgbClr>
                    </a:gs>
                    <a:gs pos="100000">
                      <a:srgbClr val="FFFFFF"/>
                    </a:gs>
                  </a:gsLst>
                  <a:lin ang="5400000" scaled="1"/>
                </a:gradFill>
                <a:latin typeface="Segoe UI Light"/>
              </a:rPr>
              <a:t>winner (Day 2)</a:t>
            </a:r>
            <a:r>
              <a:rPr lang="en-US" sz="3199" dirty="0" smtClean="0">
                <a:gradFill>
                  <a:gsLst>
                    <a:gs pos="0">
                      <a:srgbClr val="8A3986">
                        <a:lumMod val="5000"/>
                        <a:lumOff val="95000"/>
                      </a:srgbClr>
                    </a:gs>
                    <a:gs pos="100000">
                      <a:srgbClr val="FFFFFF"/>
                    </a:gs>
                  </a:gsLst>
                  <a:lin ang="5400000" scaled="1"/>
                </a:gradFill>
                <a:latin typeface="Segoe UI Light"/>
              </a:rPr>
              <a:t>!</a:t>
            </a:r>
            <a:endParaRPr lang="en-US" sz="3199" dirty="0">
              <a:gradFill>
                <a:gsLst>
                  <a:gs pos="0">
                    <a:srgbClr val="8A3986">
                      <a:lumMod val="5000"/>
                      <a:lumOff val="95000"/>
                    </a:srgbClr>
                  </a:gs>
                  <a:gs pos="100000">
                    <a:srgbClr val="FFFFFF"/>
                  </a:gs>
                </a:gsLst>
                <a:lin ang="5400000" scaled="1"/>
              </a:gradFill>
              <a:latin typeface="Segoe UI Light"/>
            </a:endParaRPr>
          </a:p>
        </p:txBody>
      </p:sp>
      <p:sp>
        <p:nvSpPr>
          <p:cNvPr id="3" name="Rectangle 2"/>
          <p:cNvSpPr/>
          <p:nvPr/>
        </p:nvSpPr>
        <p:spPr bwMode="auto">
          <a:xfrm>
            <a:off x="0" y="1066800"/>
            <a:ext cx="1839581" cy="59277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gradFill>
                  <a:gsLst>
                    <a:gs pos="0">
                      <a:schemeClr val="tx2"/>
                    </a:gs>
                    <a:gs pos="100000">
                      <a:schemeClr val="tx2"/>
                    </a:gs>
                  </a:gsLst>
                  <a:lin ang="0" scaled="0"/>
                </a:gradFill>
              </a:rPr>
              <a:t>How the Hackathon will work?</a:t>
            </a:r>
            <a:endParaRPr lang="en-US" dirty="0">
              <a:gradFill>
                <a:gsLst>
                  <a:gs pos="0">
                    <a:schemeClr val="tx2"/>
                  </a:gs>
                  <a:gs pos="100000">
                    <a:schemeClr val="tx2"/>
                  </a:gs>
                </a:gsLst>
                <a:lin ang="0" scaled="0"/>
              </a:gradFill>
            </a:endParaRPr>
          </a:p>
        </p:txBody>
      </p:sp>
      <p:pic>
        <p:nvPicPr>
          <p:cNvPr id="19" name="Picture 18" descr="ShortenCycles.png"/>
          <p:cNvPicPr>
            <a:picLocks noChangeAspect="1"/>
          </p:cNvPicPr>
          <p:nvPr/>
        </p:nvPicPr>
        <p:blipFill rotWithShape="1">
          <a:blip r:embed="rId3" cstate="print">
            <a:extLst>
              <a:ext uri="{28A0092B-C50C-407E-A947-70E740481C1C}">
                <a14:useLocalDpi xmlns:a14="http://schemas.microsoft.com/office/drawing/2010/main" val="0"/>
              </a:ext>
            </a:extLst>
          </a:blip>
          <a:srcRect l="17557" t="9981" r="20811" b="14403"/>
          <a:stretch/>
        </p:blipFill>
        <p:spPr>
          <a:xfrm>
            <a:off x="395191" y="1216448"/>
            <a:ext cx="1235068" cy="1170908"/>
          </a:xfrm>
          <a:prstGeom prst="rect">
            <a:avLst/>
          </a:prstGeom>
        </p:spPr>
      </p:pic>
      <p:grpSp>
        <p:nvGrpSpPr>
          <p:cNvPr id="8" name="Group 7"/>
          <p:cNvGrpSpPr/>
          <p:nvPr/>
        </p:nvGrpSpPr>
        <p:grpSpPr>
          <a:xfrm>
            <a:off x="570808" y="2646378"/>
            <a:ext cx="644414" cy="1093407"/>
            <a:chOff x="9223030" y="-2441251"/>
            <a:chExt cx="2184644" cy="3706781"/>
          </a:xfrm>
        </p:grpSpPr>
        <p:sp>
          <p:nvSpPr>
            <p:cNvPr id="22" name="Rectangle 21"/>
            <p:cNvSpPr>
              <a:spLocks noChangeArrowheads="1"/>
            </p:cNvSpPr>
            <p:nvPr/>
          </p:nvSpPr>
          <p:spPr bwMode="auto">
            <a:xfrm>
              <a:off x="10619431" y="-1741245"/>
              <a:ext cx="664250" cy="596629"/>
            </a:xfrm>
            <a:prstGeom prst="rect">
              <a:avLst/>
            </a:prstGeom>
            <a:solidFill>
              <a:srgbClr val="00BCF2"/>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23" name="Rectangle 22"/>
            <p:cNvSpPr>
              <a:spLocks noChangeArrowheads="1"/>
            </p:cNvSpPr>
            <p:nvPr/>
          </p:nvSpPr>
          <p:spPr bwMode="auto">
            <a:xfrm>
              <a:off x="9223030" y="-1144616"/>
              <a:ext cx="2184644" cy="100423"/>
            </a:xfrm>
            <a:prstGeom prst="rect">
              <a:avLst/>
            </a:prstGeom>
            <a:solidFill>
              <a:srgbClr val="969696"/>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24" name="Rectangle 23"/>
            <p:cNvSpPr>
              <a:spLocks noChangeArrowheads="1"/>
            </p:cNvSpPr>
            <p:nvPr/>
          </p:nvSpPr>
          <p:spPr bwMode="auto">
            <a:xfrm>
              <a:off x="9347024" y="-1044193"/>
              <a:ext cx="1936657" cy="106330"/>
            </a:xfrm>
            <a:prstGeom prst="rect">
              <a:avLst/>
            </a:prstGeom>
            <a:solidFill>
              <a:srgbClr val="505050"/>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25" name="Rectangle 24"/>
            <p:cNvSpPr>
              <a:spLocks noChangeArrowheads="1"/>
            </p:cNvSpPr>
            <p:nvPr/>
          </p:nvSpPr>
          <p:spPr bwMode="auto">
            <a:xfrm>
              <a:off x="9223030" y="-72455"/>
              <a:ext cx="2184644" cy="100423"/>
            </a:xfrm>
            <a:prstGeom prst="rect">
              <a:avLst/>
            </a:prstGeom>
            <a:solidFill>
              <a:srgbClr val="969696"/>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26" name="Rectangle 25"/>
            <p:cNvSpPr>
              <a:spLocks noChangeArrowheads="1"/>
            </p:cNvSpPr>
            <p:nvPr/>
          </p:nvSpPr>
          <p:spPr bwMode="auto">
            <a:xfrm>
              <a:off x="9347024" y="22060"/>
              <a:ext cx="1936657" cy="106330"/>
            </a:xfrm>
            <a:prstGeom prst="rect">
              <a:avLst/>
            </a:prstGeom>
            <a:solidFill>
              <a:srgbClr val="505050"/>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27" name="Rectangle 26"/>
            <p:cNvSpPr>
              <a:spLocks noChangeArrowheads="1"/>
            </p:cNvSpPr>
            <p:nvPr/>
          </p:nvSpPr>
          <p:spPr bwMode="auto">
            <a:xfrm>
              <a:off x="9583201" y="999705"/>
              <a:ext cx="1464302" cy="94516"/>
            </a:xfrm>
            <a:prstGeom prst="rect">
              <a:avLst/>
            </a:prstGeom>
            <a:solidFill>
              <a:srgbClr val="969696"/>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28" name="Rectangle 27"/>
            <p:cNvSpPr>
              <a:spLocks noChangeArrowheads="1"/>
            </p:cNvSpPr>
            <p:nvPr/>
          </p:nvSpPr>
          <p:spPr bwMode="auto">
            <a:xfrm>
              <a:off x="9707195" y="1094221"/>
              <a:ext cx="1219267" cy="171309"/>
            </a:xfrm>
            <a:prstGeom prst="rect">
              <a:avLst/>
            </a:prstGeom>
            <a:solidFill>
              <a:srgbClr val="505050"/>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29" name="Rectangle 28"/>
            <p:cNvSpPr>
              <a:spLocks noChangeArrowheads="1"/>
            </p:cNvSpPr>
            <p:nvPr/>
          </p:nvSpPr>
          <p:spPr bwMode="auto">
            <a:xfrm>
              <a:off x="9854806" y="-937863"/>
              <a:ext cx="1428875" cy="865408"/>
            </a:xfrm>
            <a:prstGeom prst="rect">
              <a:avLst/>
            </a:prstGeom>
            <a:solidFill>
              <a:srgbClr val="D2D2D2"/>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30" name="Freeform 29"/>
            <p:cNvSpPr>
              <a:spLocks/>
            </p:cNvSpPr>
            <p:nvPr/>
          </p:nvSpPr>
          <p:spPr bwMode="auto">
            <a:xfrm>
              <a:off x="9854806" y="128390"/>
              <a:ext cx="1428875" cy="871315"/>
            </a:xfrm>
            <a:custGeom>
              <a:avLst/>
              <a:gdLst>
                <a:gd name="T0" fmla="*/ 363 w 484"/>
                <a:gd name="T1" fmla="*/ 295 h 295"/>
                <a:gd name="T2" fmla="*/ 484 w 484"/>
                <a:gd name="T3" fmla="*/ 0 h 295"/>
                <a:gd name="T4" fmla="*/ 0 w 484"/>
                <a:gd name="T5" fmla="*/ 0 h 295"/>
                <a:gd name="T6" fmla="*/ 0 w 484"/>
                <a:gd name="T7" fmla="*/ 295 h 295"/>
                <a:gd name="T8" fmla="*/ 363 w 484"/>
                <a:gd name="T9" fmla="*/ 295 h 295"/>
              </a:gdLst>
              <a:ahLst/>
              <a:cxnLst>
                <a:cxn ang="0">
                  <a:pos x="T0" y="T1"/>
                </a:cxn>
                <a:cxn ang="0">
                  <a:pos x="T2" y="T3"/>
                </a:cxn>
                <a:cxn ang="0">
                  <a:pos x="T4" y="T5"/>
                </a:cxn>
                <a:cxn ang="0">
                  <a:pos x="T6" y="T7"/>
                </a:cxn>
                <a:cxn ang="0">
                  <a:pos x="T8" y="T9"/>
                </a:cxn>
              </a:cxnLst>
              <a:rect l="0" t="0" r="r" b="b"/>
              <a:pathLst>
                <a:path w="484" h="295">
                  <a:moveTo>
                    <a:pt x="363" y="295"/>
                  </a:moveTo>
                  <a:lnTo>
                    <a:pt x="484" y="0"/>
                  </a:lnTo>
                  <a:lnTo>
                    <a:pt x="0" y="0"/>
                  </a:lnTo>
                  <a:lnTo>
                    <a:pt x="0" y="295"/>
                  </a:lnTo>
                  <a:lnTo>
                    <a:pt x="363" y="295"/>
                  </a:lnTo>
                  <a:close/>
                </a:path>
              </a:pathLst>
            </a:custGeom>
            <a:solidFill>
              <a:srgbClr val="D2D2D2"/>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31" name="Rectangle 30"/>
            <p:cNvSpPr>
              <a:spLocks noChangeArrowheads="1"/>
            </p:cNvSpPr>
            <p:nvPr/>
          </p:nvSpPr>
          <p:spPr bwMode="auto">
            <a:xfrm>
              <a:off x="9347024" y="-937863"/>
              <a:ext cx="507782" cy="865408"/>
            </a:xfrm>
            <a:prstGeom prst="rect">
              <a:avLst/>
            </a:prstGeom>
            <a:solidFill>
              <a:srgbClr val="969696"/>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32" name="Rectangle 31"/>
            <p:cNvSpPr>
              <a:spLocks noChangeArrowheads="1"/>
            </p:cNvSpPr>
            <p:nvPr/>
          </p:nvSpPr>
          <p:spPr bwMode="auto">
            <a:xfrm>
              <a:off x="10023082" y="-607059"/>
              <a:ext cx="507782" cy="209706"/>
            </a:xfrm>
            <a:prstGeom prst="rect">
              <a:avLst/>
            </a:prstGeom>
            <a:solidFill>
              <a:srgbClr val="969696"/>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33" name="Freeform 32"/>
            <p:cNvSpPr>
              <a:spLocks/>
            </p:cNvSpPr>
            <p:nvPr/>
          </p:nvSpPr>
          <p:spPr bwMode="auto">
            <a:xfrm>
              <a:off x="9347024" y="128390"/>
              <a:ext cx="507782" cy="871315"/>
            </a:xfrm>
            <a:custGeom>
              <a:avLst/>
              <a:gdLst>
                <a:gd name="T0" fmla="*/ 122 w 172"/>
                <a:gd name="T1" fmla="*/ 295 h 295"/>
                <a:gd name="T2" fmla="*/ 172 w 172"/>
                <a:gd name="T3" fmla="*/ 295 h 295"/>
                <a:gd name="T4" fmla="*/ 172 w 172"/>
                <a:gd name="T5" fmla="*/ 0 h 295"/>
                <a:gd name="T6" fmla="*/ 0 w 172"/>
                <a:gd name="T7" fmla="*/ 0 h 295"/>
                <a:gd name="T8" fmla="*/ 122 w 172"/>
                <a:gd name="T9" fmla="*/ 295 h 295"/>
              </a:gdLst>
              <a:ahLst/>
              <a:cxnLst>
                <a:cxn ang="0">
                  <a:pos x="T0" y="T1"/>
                </a:cxn>
                <a:cxn ang="0">
                  <a:pos x="T2" y="T3"/>
                </a:cxn>
                <a:cxn ang="0">
                  <a:pos x="T4" y="T5"/>
                </a:cxn>
                <a:cxn ang="0">
                  <a:pos x="T6" y="T7"/>
                </a:cxn>
                <a:cxn ang="0">
                  <a:pos x="T8" y="T9"/>
                </a:cxn>
              </a:cxnLst>
              <a:rect l="0" t="0" r="r" b="b"/>
              <a:pathLst>
                <a:path w="172" h="295">
                  <a:moveTo>
                    <a:pt x="122" y="295"/>
                  </a:moveTo>
                  <a:lnTo>
                    <a:pt x="172" y="295"/>
                  </a:lnTo>
                  <a:lnTo>
                    <a:pt x="172" y="0"/>
                  </a:lnTo>
                  <a:lnTo>
                    <a:pt x="0" y="0"/>
                  </a:lnTo>
                  <a:lnTo>
                    <a:pt x="122" y="295"/>
                  </a:lnTo>
                  <a:close/>
                </a:path>
              </a:pathLst>
            </a:custGeom>
            <a:solidFill>
              <a:srgbClr val="969696"/>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63" name="Rectangle 62"/>
            <p:cNvSpPr>
              <a:spLocks noChangeArrowheads="1"/>
            </p:cNvSpPr>
            <p:nvPr/>
          </p:nvSpPr>
          <p:spPr bwMode="auto">
            <a:xfrm>
              <a:off x="9347024" y="-2139983"/>
              <a:ext cx="513686" cy="995367"/>
            </a:xfrm>
            <a:prstGeom prst="rect">
              <a:avLst/>
            </a:prstGeom>
            <a:solidFill>
              <a:schemeClr val="tx2"/>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64" name="Rectangle 63"/>
            <p:cNvSpPr>
              <a:spLocks noChangeArrowheads="1"/>
            </p:cNvSpPr>
            <p:nvPr/>
          </p:nvSpPr>
          <p:spPr bwMode="auto">
            <a:xfrm>
              <a:off x="10359636" y="-1921415"/>
              <a:ext cx="436929" cy="776799"/>
            </a:xfrm>
            <a:prstGeom prst="rect">
              <a:avLst/>
            </a:prstGeom>
            <a:solidFill>
              <a:schemeClr val="tx2"/>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65" name="Rectangle 64"/>
            <p:cNvSpPr>
              <a:spLocks noChangeArrowheads="1"/>
            </p:cNvSpPr>
            <p:nvPr/>
          </p:nvSpPr>
          <p:spPr bwMode="auto">
            <a:xfrm>
              <a:off x="10359636" y="-2305385"/>
              <a:ext cx="94471" cy="770892"/>
            </a:xfrm>
            <a:prstGeom prst="rect">
              <a:avLst/>
            </a:prstGeom>
            <a:solidFill>
              <a:schemeClr val="tx2"/>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66" name="Rectangle 65"/>
            <p:cNvSpPr>
              <a:spLocks noChangeArrowheads="1"/>
            </p:cNvSpPr>
            <p:nvPr/>
          </p:nvSpPr>
          <p:spPr bwMode="auto">
            <a:xfrm>
              <a:off x="9659959" y="-2340828"/>
              <a:ext cx="522543" cy="1196212"/>
            </a:xfrm>
            <a:prstGeom prst="rect">
              <a:avLst/>
            </a:prstGeom>
            <a:solidFill>
              <a:srgbClr val="0072C6"/>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67" name="Rectangle 66"/>
            <p:cNvSpPr>
              <a:spLocks noChangeArrowheads="1"/>
            </p:cNvSpPr>
            <p:nvPr/>
          </p:nvSpPr>
          <p:spPr bwMode="auto">
            <a:xfrm>
              <a:off x="10028987" y="-2441251"/>
              <a:ext cx="330649" cy="1296635"/>
            </a:xfrm>
            <a:prstGeom prst="rect">
              <a:avLst/>
            </a:prstGeom>
            <a:solidFill>
              <a:srgbClr val="0072C6"/>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68" name="Rectangle 67"/>
            <p:cNvSpPr>
              <a:spLocks noChangeArrowheads="1"/>
            </p:cNvSpPr>
            <p:nvPr/>
          </p:nvSpPr>
          <p:spPr bwMode="auto">
            <a:xfrm>
              <a:off x="9860710" y="-2021838"/>
              <a:ext cx="286365" cy="877222"/>
            </a:xfrm>
            <a:prstGeom prst="rect">
              <a:avLst/>
            </a:prstGeom>
            <a:solidFill>
              <a:srgbClr val="00BCF2"/>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grpSp>
      <p:pic>
        <p:nvPicPr>
          <p:cNvPr id="69" name="Picture 68" descr="ProcessMachine.png"/>
          <p:cNvPicPr>
            <a:picLocks noChangeAspect="1"/>
          </p:cNvPicPr>
          <p:nvPr/>
        </p:nvPicPr>
        <p:blipFill rotWithShape="1">
          <a:blip r:embed="rId4" cstate="print">
            <a:extLst>
              <a:ext uri="{28A0092B-C50C-407E-A947-70E740481C1C}">
                <a14:useLocalDpi xmlns:a14="http://schemas.microsoft.com/office/drawing/2010/main" val="0"/>
              </a:ext>
            </a:extLst>
          </a:blip>
          <a:srcRect l="12194" t="7355" r="5953" b="9612"/>
          <a:stretch/>
        </p:blipFill>
        <p:spPr>
          <a:xfrm>
            <a:off x="206634" y="4002285"/>
            <a:ext cx="1438908" cy="1127905"/>
          </a:xfrm>
          <a:prstGeom prst="rect">
            <a:avLst/>
          </a:prstGeom>
        </p:spPr>
      </p:pic>
      <p:grpSp>
        <p:nvGrpSpPr>
          <p:cNvPr id="43" name="Group 42"/>
          <p:cNvGrpSpPr/>
          <p:nvPr/>
        </p:nvGrpSpPr>
        <p:grpSpPr>
          <a:xfrm>
            <a:off x="-229495" y="5174845"/>
            <a:ext cx="2222379" cy="1689668"/>
            <a:chOff x="6373086" y="1606825"/>
            <a:chExt cx="6182459" cy="4777354"/>
          </a:xfrm>
        </p:grpSpPr>
        <p:pic>
          <p:nvPicPr>
            <p:cNvPr id="44" name="Picture 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3086" y="1606825"/>
              <a:ext cx="6182459" cy="4777354"/>
            </a:xfrm>
            <a:prstGeom prst="rect">
              <a:avLst/>
            </a:prstGeom>
          </p:spPr>
        </p:pic>
        <p:grpSp>
          <p:nvGrpSpPr>
            <p:cNvPr id="46" name="Group 45"/>
            <p:cNvGrpSpPr/>
            <p:nvPr/>
          </p:nvGrpSpPr>
          <p:grpSpPr>
            <a:xfrm>
              <a:off x="7798369" y="4406016"/>
              <a:ext cx="367162" cy="751100"/>
              <a:chOff x="7367592" y="4320124"/>
              <a:chExt cx="467624" cy="895233"/>
            </a:xfrm>
            <a:solidFill>
              <a:schemeClr val="accent4"/>
            </a:solidFill>
          </p:grpSpPr>
          <p:sp>
            <p:nvSpPr>
              <p:cNvPr id="49" name="Freeform 212"/>
              <p:cNvSpPr>
                <a:spLocks/>
              </p:cNvSpPr>
              <p:nvPr/>
            </p:nvSpPr>
            <p:spPr bwMode="black">
              <a:xfrm>
                <a:off x="7446276" y="5002843"/>
                <a:ext cx="357858" cy="212514"/>
              </a:xfrm>
              <a:custGeom>
                <a:avLst/>
                <a:gdLst>
                  <a:gd name="T0" fmla="*/ 422 w 541"/>
                  <a:gd name="T1" fmla="*/ 196 h 410"/>
                  <a:gd name="T2" fmla="*/ 536 w 541"/>
                  <a:gd name="T3" fmla="*/ 14 h 410"/>
                  <a:gd name="T4" fmla="*/ 528 w 541"/>
                  <a:gd name="T5" fmla="*/ 0 h 410"/>
                  <a:gd name="T6" fmla="*/ 12 w 541"/>
                  <a:gd name="T7" fmla="*/ 0 h 410"/>
                  <a:gd name="T8" fmla="*/ 5 w 541"/>
                  <a:gd name="T9" fmla="*/ 14 h 410"/>
                  <a:gd name="T10" fmla="*/ 138 w 541"/>
                  <a:gd name="T11" fmla="*/ 197 h 410"/>
                  <a:gd name="T12" fmla="*/ 149 w 541"/>
                  <a:gd name="T13" fmla="*/ 206 h 410"/>
                  <a:gd name="T14" fmla="*/ 142 w 541"/>
                  <a:gd name="T15" fmla="*/ 229 h 410"/>
                  <a:gd name="T16" fmla="*/ 152 w 541"/>
                  <a:gd name="T17" fmla="*/ 256 h 410"/>
                  <a:gd name="T18" fmla="*/ 142 w 541"/>
                  <a:gd name="T19" fmla="*/ 282 h 410"/>
                  <a:gd name="T20" fmla="*/ 152 w 541"/>
                  <a:gd name="T21" fmla="*/ 309 h 410"/>
                  <a:gd name="T22" fmla="*/ 142 w 541"/>
                  <a:gd name="T23" fmla="*/ 336 h 410"/>
                  <a:gd name="T24" fmla="*/ 184 w 541"/>
                  <a:gd name="T25" fmla="*/ 377 h 410"/>
                  <a:gd name="T26" fmla="*/ 212 w 541"/>
                  <a:gd name="T27" fmla="*/ 377 h 410"/>
                  <a:gd name="T28" fmla="*/ 234 w 541"/>
                  <a:gd name="T29" fmla="*/ 407 h 410"/>
                  <a:gd name="T30" fmla="*/ 240 w 541"/>
                  <a:gd name="T31" fmla="*/ 410 h 410"/>
                  <a:gd name="T32" fmla="*/ 335 w 541"/>
                  <a:gd name="T33" fmla="*/ 410 h 410"/>
                  <a:gd name="T34" fmla="*/ 341 w 541"/>
                  <a:gd name="T35" fmla="*/ 407 h 410"/>
                  <a:gd name="T36" fmla="*/ 360 w 541"/>
                  <a:gd name="T37" fmla="*/ 377 h 410"/>
                  <a:gd name="T38" fmla="*/ 384 w 541"/>
                  <a:gd name="T39" fmla="*/ 377 h 410"/>
                  <a:gd name="T40" fmla="*/ 425 w 541"/>
                  <a:gd name="T41" fmla="*/ 336 h 410"/>
                  <a:gd name="T42" fmla="*/ 415 w 541"/>
                  <a:gd name="T43" fmla="*/ 309 h 410"/>
                  <a:gd name="T44" fmla="*/ 425 w 541"/>
                  <a:gd name="T45" fmla="*/ 282 h 410"/>
                  <a:gd name="T46" fmla="*/ 415 w 541"/>
                  <a:gd name="T47" fmla="*/ 256 h 410"/>
                  <a:gd name="T48" fmla="*/ 425 w 541"/>
                  <a:gd name="T49" fmla="*/ 229 h 410"/>
                  <a:gd name="T50" fmla="*/ 416 w 541"/>
                  <a:gd name="T51" fmla="*/ 203 h 410"/>
                  <a:gd name="T52" fmla="*/ 422 w 541"/>
                  <a:gd name="T53" fmla="*/ 196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1" h="410">
                    <a:moveTo>
                      <a:pt x="422" y="196"/>
                    </a:moveTo>
                    <a:cubicBezTo>
                      <a:pt x="536" y="14"/>
                      <a:pt x="536" y="14"/>
                      <a:pt x="536" y="14"/>
                    </a:cubicBezTo>
                    <a:cubicBezTo>
                      <a:pt x="541" y="7"/>
                      <a:pt x="537" y="0"/>
                      <a:pt x="528" y="0"/>
                    </a:cubicBezTo>
                    <a:cubicBezTo>
                      <a:pt x="12" y="0"/>
                      <a:pt x="12" y="0"/>
                      <a:pt x="12" y="0"/>
                    </a:cubicBezTo>
                    <a:cubicBezTo>
                      <a:pt x="3" y="0"/>
                      <a:pt x="0" y="6"/>
                      <a:pt x="5" y="14"/>
                    </a:cubicBezTo>
                    <a:cubicBezTo>
                      <a:pt x="138" y="197"/>
                      <a:pt x="138" y="197"/>
                      <a:pt x="138" y="197"/>
                    </a:cubicBezTo>
                    <a:cubicBezTo>
                      <a:pt x="140" y="201"/>
                      <a:pt x="145" y="204"/>
                      <a:pt x="149" y="206"/>
                    </a:cubicBezTo>
                    <a:cubicBezTo>
                      <a:pt x="145" y="213"/>
                      <a:pt x="142" y="221"/>
                      <a:pt x="142" y="229"/>
                    </a:cubicBezTo>
                    <a:cubicBezTo>
                      <a:pt x="142" y="239"/>
                      <a:pt x="146" y="248"/>
                      <a:pt x="152" y="256"/>
                    </a:cubicBezTo>
                    <a:cubicBezTo>
                      <a:pt x="146" y="263"/>
                      <a:pt x="142" y="272"/>
                      <a:pt x="142" y="282"/>
                    </a:cubicBezTo>
                    <a:cubicBezTo>
                      <a:pt x="142" y="293"/>
                      <a:pt x="146" y="302"/>
                      <a:pt x="152" y="309"/>
                    </a:cubicBezTo>
                    <a:cubicBezTo>
                      <a:pt x="146" y="316"/>
                      <a:pt x="142" y="326"/>
                      <a:pt x="142" y="336"/>
                    </a:cubicBezTo>
                    <a:cubicBezTo>
                      <a:pt x="142" y="359"/>
                      <a:pt x="161" y="377"/>
                      <a:pt x="184" y="377"/>
                    </a:cubicBezTo>
                    <a:cubicBezTo>
                      <a:pt x="212" y="377"/>
                      <a:pt x="212" y="377"/>
                      <a:pt x="212" y="377"/>
                    </a:cubicBezTo>
                    <a:cubicBezTo>
                      <a:pt x="234" y="407"/>
                      <a:pt x="234" y="407"/>
                      <a:pt x="234" y="407"/>
                    </a:cubicBezTo>
                    <a:cubicBezTo>
                      <a:pt x="235" y="409"/>
                      <a:pt x="238" y="410"/>
                      <a:pt x="240" y="410"/>
                    </a:cubicBezTo>
                    <a:cubicBezTo>
                      <a:pt x="335" y="410"/>
                      <a:pt x="335" y="410"/>
                      <a:pt x="335" y="410"/>
                    </a:cubicBezTo>
                    <a:cubicBezTo>
                      <a:pt x="337" y="410"/>
                      <a:pt x="340" y="409"/>
                      <a:pt x="341" y="407"/>
                    </a:cubicBezTo>
                    <a:cubicBezTo>
                      <a:pt x="360" y="377"/>
                      <a:pt x="360" y="377"/>
                      <a:pt x="360" y="377"/>
                    </a:cubicBezTo>
                    <a:cubicBezTo>
                      <a:pt x="384" y="377"/>
                      <a:pt x="384" y="377"/>
                      <a:pt x="384" y="377"/>
                    </a:cubicBezTo>
                    <a:cubicBezTo>
                      <a:pt x="407" y="377"/>
                      <a:pt x="425" y="359"/>
                      <a:pt x="425" y="336"/>
                    </a:cubicBezTo>
                    <a:cubicBezTo>
                      <a:pt x="425" y="326"/>
                      <a:pt x="421" y="316"/>
                      <a:pt x="415" y="309"/>
                    </a:cubicBezTo>
                    <a:cubicBezTo>
                      <a:pt x="421" y="302"/>
                      <a:pt x="425" y="293"/>
                      <a:pt x="425" y="282"/>
                    </a:cubicBezTo>
                    <a:cubicBezTo>
                      <a:pt x="425" y="272"/>
                      <a:pt x="421" y="263"/>
                      <a:pt x="415" y="256"/>
                    </a:cubicBezTo>
                    <a:cubicBezTo>
                      <a:pt x="421" y="248"/>
                      <a:pt x="425" y="239"/>
                      <a:pt x="425" y="229"/>
                    </a:cubicBezTo>
                    <a:cubicBezTo>
                      <a:pt x="425" y="219"/>
                      <a:pt x="421" y="210"/>
                      <a:pt x="416" y="203"/>
                    </a:cubicBezTo>
                    <a:cubicBezTo>
                      <a:pt x="418" y="201"/>
                      <a:pt x="420" y="198"/>
                      <a:pt x="422" y="196"/>
                    </a:cubicBezTo>
                  </a:path>
                </a:pathLst>
              </a:custGeom>
              <a:solidFill>
                <a:srgbClr val="FFC000"/>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289"/>
                <a:endParaRPr lang="en-US" sz="1632" dirty="0">
                  <a:solidFill>
                    <a:srgbClr val="000000"/>
                  </a:solidFill>
                </a:endParaRPr>
              </a:p>
            </p:txBody>
          </p:sp>
          <p:sp>
            <p:nvSpPr>
              <p:cNvPr id="50" name="Freeform 213"/>
              <p:cNvSpPr>
                <a:spLocks noEditPoints="1"/>
              </p:cNvSpPr>
              <p:nvPr/>
            </p:nvSpPr>
            <p:spPr bwMode="black">
              <a:xfrm>
                <a:off x="7367592" y="4320124"/>
                <a:ext cx="467624" cy="569774"/>
              </a:xfrm>
              <a:custGeom>
                <a:avLst/>
                <a:gdLst>
                  <a:gd name="T0" fmla="*/ 122 w 707"/>
                  <a:gd name="T1" fmla="*/ 705 h 1100"/>
                  <a:gd name="T2" fmla="*/ 642 w 707"/>
                  <a:gd name="T3" fmla="*/ 515 h 1100"/>
                  <a:gd name="T4" fmla="*/ 691 w 707"/>
                  <a:gd name="T5" fmla="*/ 408 h 1100"/>
                  <a:gd name="T6" fmla="*/ 584 w 707"/>
                  <a:gd name="T7" fmla="*/ 359 h 1100"/>
                  <a:gd name="T8" fmla="*/ 65 w 707"/>
                  <a:gd name="T9" fmla="*/ 548 h 1100"/>
                  <a:gd name="T10" fmla="*/ 15 w 707"/>
                  <a:gd name="T11" fmla="*/ 655 h 1100"/>
                  <a:gd name="T12" fmla="*/ 122 w 707"/>
                  <a:gd name="T13" fmla="*/ 705 h 1100"/>
                  <a:gd name="T14" fmla="*/ 652 w 707"/>
                  <a:gd name="T15" fmla="*/ 714 h 1100"/>
                  <a:gd name="T16" fmla="*/ 706 w 707"/>
                  <a:gd name="T17" fmla="*/ 636 h 1100"/>
                  <a:gd name="T18" fmla="*/ 701 w 707"/>
                  <a:gd name="T19" fmla="*/ 608 h 1100"/>
                  <a:gd name="T20" fmla="*/ 594 w 707"/>
                  <a:gd name="T21" fmla="*/ 558 h 1100"/>
                  <a:gd name="T22" fmla="*/ 75 w 707"/>
                  <a:gd name="T23" fmla="*/ 748 h 1100"/>
                  <a:gd name="T24" fmla="*/ 20 w 707"/>
                  <a:gd name="T25" fmla="*/ 825 h 1100"/>
                  <a:gd name="T26" fmla="*/ 20 w 707"/>
                  <a:gd name="T27" fmla="*/ 826 h 1100"/>
                  <a:gd name="T28" fmla="*/ 73 w 707"/>
                  <a:gd name="T29" fmla="*/ 904 h 1100"/>
                  <a:gd name="T30" fmla="*/ 190 w 707"/>
                  <a:gd name="T31" fmla="*/ 951 h 1100"/>
                  <a:gd name="T32" fmla="*/ 190 w 707"/>
                  <a:gd name="T33" fmla="*/ 1014 h 1100"/>
                  <a:gd name="T34" fmla="*/ 191 w 707"/>
                  <a:gd name="T35" fmla="*/ 1023 h 1100"/>
                  <a:gd name="T36" fmla="*/ 132 w 707"/>
                  <a:gd name="T37" fmla="*/ 1023 h 1100"/>
                  <a:gd name="T38" fmla="*/ 115 w 707"/>
                  <a:gd name="T39" fmla="*/ 1040 h 1100"/>
                  <a:gd name="T40" fmla="*/ 115 w 707"/>
                  <a:gd name="T41" fmla="*/ 1083 h 1100"/>
                  <a:gd name="T42" fmla="*/ 132 w 707"/>
                  <a:gd name="T43" fmla="*/ 1100 h 1100"/>
                  <a:gd name="T44" fmla="*/ 648 w 707"/>
                  <a:gd name="T45" fmla="*/ 1100 h 1100"/>
                  <a:gd name="T46" fmla="*/ 664 w 707"/>
                  <a:gd name="T47" fmla="*/ 1083 h 1100"/>
                  <a:gd name="T48" fmla="*/ 664 w 707"/>
                  <a:gd name="T49" fmla="*/ 1040 h 1100"/>
                  <a:gd name="T50" fmla="*/ 648 w 707"/>
                  <a:gd name="T51" fmla="*/ 1023 h 1100"/>
                  <a:gd name="T52" fmla="*/ 622 w 707"/>
                  <a:gd name="T53" fmla="*/ 1023 h 1100"/>
                  <a:gd name="T54" fmla="*/ 622 w 707"/>
                  <a:gd name="T55" fmla="*/ 1013 h 1100"/>
                  <a:gd name="T56" fmla="*/ 622 w 707"/>
                  <a:gd name="T57" fmla="*/ 873 h 1100"/>
                  <a:gd name="T58" fmla="*/ 539 w 707"/>
                  <a:gd name="T59" fmla="*/ 790 h 1100"/>
                  <a:gd name="T60" fmla="*/ 456 w 707"/>
                  <a:gd name="T61" fmla="*/ 873 h 1100"/>
                  <a:gd name="T62" fmla="*/ 456 w 707"/>
                  <a:gd name="T63" fmla="*/ 1013 h 1100"/>
                  <a:gd name="T64" fmla="*/ 457 w 707"/>
                  <a:gd name="T65" fmla="*/ 1023 h 1100"/>
                  <a:gd name="T66" fmla="*/ 355 w 707"/>
                  <a:gd name="T67" fmla="*/ 1023 h 1100"/>
                  <a:gd name="T68" fmla="*/ 356 w 707"/>
                  <a:gd name="T69" fmla="*/ 1014 h 1100"/>
                  <a:gd name="T70" fmla="*/ 357 w 707"/>
                  <a:gd name="T71" fmla="*/ 895 h 1100"/>
                  <a:gd name="T72" fmla="*/ 346 w 707"/>
                  <a:gd name="T73" fmla="*/ 855 h 1100"/>
                  <a:gd name="T74" fmla="*/ 161 w 707"/>
                  <a:gd name="T75" fmla="*/ 885 h 1100"/>
                  <a:gd name="T76" fmla="*/ 348 w 707"/>
                  <a:gd name="T77" fmla="*/ 826 h 1100"/>
                  <a:gd name="T78" fmla="*/ 652 w 707"/>
                  <a:gd name="T79" fmla="*/ 714 h 1100"/>
                  <a:gd name="T80" fmla="*/ 122 w 707"/>
                  <a:gd name="T81" fmla="*/ 500 h 1100"/>
                  <a:gd name="T82" fmla="*/ 642 w 707"/>
                  <a:gd name="T83" fmla="*/ 310 h 1100"/>
                  <a:gd name="T84" fmla="*/ 696 w 707"/>
                  <a:gd name="T85" fmla="*/ 232 h 1100"/>
                  <a:gd name="T86" fmla="*/ 695 w 707"/>
                  <a:gd name="T87" fmla="*/ 223 h 1100"/>
                  <a:gd name="T88" fmla="*/ 624 w 707"/>
                  <a:gd name="T89" fmla="*/ 149 h 1100"/>
                  <a:gd name="T90" fmla="*/ 499 w 707"/>
                  <a:gd name="T91" fmla="*/ 132 h 1100"/>
                  <a:gd name="T92" fmla="*/ 509 w 707"/>
                  <a:gd name="T93" fmla="*/ 93 h 1100"/>
                  <a:gd name="T94" fmla="*/ 504 w 707"/>
                  <a:gd name="T95" fmla="*/ 66 h 1100"/>
                  <a:gd name="T96" fmla="*/ 398 w 707"/>
                  <a:gd name="T97" fmla="*/ 15 h 1100"/>
                  <a:gd name="T98" fmla="*/ 166 w 707"/>
                  <a:gd name="T99" fmla="*/ 96 h 1100"/>
                  <a:gd name="T100" fmla="*/ 110 w 707"/>
                  <a:gd name="T101" fmla="*/ 175 h 1100"/>
                  <a:gd name="T102" fmla="*/ 111 w 707"/>
                  <a:gd name="T103" fmla="*/ 184 h 1100"/>
                  <a:gd name="T104" fmla="*/ 182 w 707"/>
                  <a:gd name="T105" fmla="*/ 257 h 1100"/>
                  <a:gd name="T106" fmla="*/ 243 w 707"/>
                  <a:gd name="T107" fmla="*/ 266 h 1100"/>
                  <a:gd name="T108" fmla="*/ 439 w 707"/>
                  <a:gd name="T109" fmla="*/ 213 h 1100"/>
                  <a:gd name="T110" fmla="*/ 225 w 707"/>
                  <a:gd name="T111" fmla="*/ 285 h 1100"/>
                  <a:gd name="T112" fmla="*/ 65 w 707"/>
                  <a:gd name="T113" fmla="*/ 343 h 1100"/>
                  <a:gd name="T114" fmla="*/ 11 w 707"/>
                  <a:gd name="T115" fmla="*/ 422 h 1100"/>
                  <a:gd name="T116" fmla="*/ 15 w 707"/>
                  <a:gd name="T117" fmla="*/ 451 h 1100"/>
                  <a:gd name="T118" fmla="*/ 122 w 707"/>
                  <a:gd name="T119" fmla="*/ 5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7" h="1100">
                    <a:moveTo>
                      <a:pt x="122" y="705"/>
                    </a:moveTo>
                    <a:cubicBezTo>
                      <a:pt x="642" y="515"/>
                      <a:pt x="642" y="515"/>
                      <a:pt x="642" y="515"/>
                    </a:cubicBezTo>
                    <a:cubicBezTo>
                      <a:pt x="684" y="499"/>
                      <a:pt x="707" y="451"/>
                      <a:pt x="691" y="408"/>
                    </a:cubicBezTo>
                    <a:cubicBezTo>
                      <a:pt x="675" y="365"/>
                      <a:pt x="627" y="343"/>
                      <a:pt x="584" y="359"/>
                    </a:cubicBezTo>
                    <a:cubicBezTo>
                      <a:pt x="65" y="548"/>
                      <a:pt x="65" y="548"/>
                      <a:pt x="65" y="548"/>
                    </a:cubicBezTo>
                    <a:cubicBezTo>
                      <a:pt x="22" y="564"/>
                      <a:pt x="0" y="612"/>
                      <a:pt x="15" y="655"/>
                    </a:cubicBezTo>
                    <a:cubicBezTo>
                      <a:pt x="31" y="698"/>
                      <a:pt x="79" y="721"/>
                      <a:pt x="122" y="705"/>
                    </a:cubicBezTo>
                    <a:close/>
                    <a:moveTo>
                      <a:pt x="652" y="714"/>
                    </a:moveTo>
                    <a:cubicBezTo>
                      <a:pt x="685" y="702"/>
                      <a:pt x="706" y="671"/>
                      <a:pt x="706" y="636"/>
                    </a:cubicBezTo>
                    <a:cubicBezTo>
                      <a:pt x="706" y="627"/>
                      <a:pt x="704" y="617"/>
                      <a:pt x="701" y="608"/>
                    </a:cubicBezTo>
                    <a:cubicBezTo>
                      <a:pt x="685" y="565"/>
                      <a:pt x="637" y="543"/>
                      <a:pt x="594" y="558"/>
                    </a:cubicBezTo>
                    <a:cubicBezTo>
                      <a:pt x="75" y="748"/>
                      <a:pt x="75" y="748"/>
                      <a:pt x="75" y="748"/>
                    </a:cubicBezTo>
                    <a:cubicBezTo>
                      <a:pt x="43" y="760"/>
                      <a:pt x="21" y="790"/>
                      <a:pt x="20" y="825"/>
                    </a:cubicBezTo>
                    <a:cubicBezTo>
                      <a:pt x="20" y="826"/>
                      <a:pt x="20" y="826"/>
                      <a:pt x="20" y="826"/>
                    </a:cubicBezTo>
                    <a:cubicBezTo>
                      <a:pt x="20" y="860"/>
                      <a:pt x="41" y="891"/>
                      <a:pt x="73" y="904"/>
                    </a:cubicBezTo>
                    <a:cubicBezTo>
                      <a:pt x="73" y="904"/>
                      <a:pt x="140" y="931"/>
                      <a:pt x="190" y="951"/>
                    </a:cubicBezTo>
                    <a:cubicBezTo>
                      <a:pt x="190" y="982"/>
                      <a:pt x="190" y="1014"/>
                      <a:pt x="190" y="1014"/>
                    </a:cubicBezTo>
                    <a:cubicBezTo>
                      <a:pt x="190" y="1017"/>
                      <a:pt x="190" y="1020"/>
                      <a:pt x="191" y="1023"/>
                    </a:cubicBezTo>
                    <a:cubicBezTo>
                      <a:pt x="132" y="1023"/>
                      <a:pt x="132" y="1023"/>
                      <a:pt x="132" y="1023"/>
                    </a:cubicBezTo>
                    <a:cubicBezTo>
                      <a:pt x="122" y="1023"/>
                      <a:pt x="115" y="1030"/>
                      <a:pt x="115" y="1040"/>
                    </a:cubicBezTo>
                    <a:cubicBezTo>
                      <a:pt x="115" y="1083"/>
                      <a:pt x="115" y="1083"/>
                      <a:pt x="115" y="1083"/>
                    </a:cubicBezTo>
                    <a:cubicBezTo>
                      <a:pt x="115" y="1093"/>
                      <a:pt x="122" y="1100"/>
                      <a:pt x="132" y="1100"/>
                    </a:cubicBezTo>
                    <a:cubicBezTo>
                      <a:pt x="648" y="1100"/>
                      <a:pt x="648" y="1100"/>
                      <a:pt x="648" y="1100"/>
                    </a:cubicBezTo>
                    <a:cubicBezTo>
                      <a:pt x="657" y="1100"/>
                      <a:pt x="664" y="1093"/>
                      <a:pt x="664" y="1083"/>
                    </a:cubicBezTo>
                    <a:cubicBezTo>
                      <a:pt x="664" y="1040"/>
                      <a:pt x="664" y="1040"/>
                      <a:pt x="664" y="1040"/>
                    </a:cubicBezTo>
                    <a:cubicBezTo>
                      <a:pt x="664" y="1030"/>
                      <a:pt x="657" y="1023"/>
                      <a:pt x="648" y="1023"/>
                    </a:cubicBezTo>
                    <a:cubicBezTo>
                      <a:pt x="622" y="1023"/>
                      <a:pt x="622" y="1023"/>
                      <a:pt x="622" y="1023"/>
                    </a:cubicBezTo>
                    <a:cubicBezTo>
                      <a:pt x="622" y="1020"/>
                      <a:pt x="622" y="1017"/>
                      <a:pt x="622" y="1013"/>
                    </a:cubicBezTo>
                    <a:cubicBezTo>
                      <a:pt x="622" y="873"/>
                      <a:pt x="622" y="873"/>
                      <a:pt x="622" y="873"/>
                    </a:cubicBezTo>
                    <a:cubicBezTo>
                      <a:pt x="622" y="827"/>
                      <a:pt x="585" y="790"/>
                      <a:pt x="539" y="790"/>
                    </a:cubicBezTo>
                    <a:cubicBezTo>
                      <a:pt x="493" y="790"/>
                      <a:pt x="456" y="827"/>
                      <a:pt x="456" y="873"/>
                    </a:cubicBezTo>
                    <a:cubicBezTo>
                      <a:pt x="456" y="1013"/>
                      <a:pt x="456" y="1013"/>
                      <a:pt x="456" y="1013"/>
                    </a:cubicBezTo>
                    <a:cubicBezTo>
                      <a:pt x="456" y="1017"/>
                      <a:pt x="456" y="1020"/>
                      <a:pt x="457" y="1023"/>
                    </a:cubicBezTo>
                    <a:cubicBezTo>
                      <a:pt x="355" y="1023"/>
                      <a:pt x="355" y="1023"/>
                      <a:pt x="355" y="1023"/>
                    </a:cubicBezTo>
                    <a:cubicBezTo>
                      <a:pt x="356" y="1020"/>
                      <a:pt x="356" y="1017"/>
                      <a:pt x="356" y="1014"/>
                    </a:cubicBezTo>
                    <a:cubicBezTo>
                      <a:pt x="357" y="895"/>
                      <a:pt x="357" y="895"/>
                      <a:pt x="357" y="895"/>
                    </a:cubicBezTo>
                    <a:cubicBezTo>
                      <a:pt x="357" y="880"/>
                      <a:pt x="353" y="867"/>
                      <a:pt x="346" y="855"/>
                    </a:cubicBezTo>
                    <a:cubicBezTo>
                      <a:pt x="161" y="885"/>
                      <a:pt x="161" y="885"/>
                      <a:pt x="161" y="885"/>
                    </a:cubicBezTo>
                    <a:cubicBezTo>
                      <a:pt x="348" y="826"/>
                      <a:pt x="348" y="826"/>
                      <a:pt x="348" y="826"/>
                    </a:cubicBezTo>
                    <a:cubicBezTo>
                      <a:pt x="495" y="772"/>
                      <a:pt x="652" y="714"/>
                      <a:pt x="652" y="714"/>
                    </a:cubicBezTo>
                    <a:close/>
                    <a:moveTo>
                      <a:pt x="122" y="500"/>
                    </a:moveTo>
                    <a:cubicBezTo>
                      <a:pt x="642" y="310"/>
                      <a:pt x="642" y="310"/>
                      <a:pt x="642" y="310"/>
                    </a:cubicBezTo>
                    <a:cubicBezTo>
                      <a:pt x="675" y="298"/>
                      <a:pt x="696" y="267"/>
                      <a:pt x="696" y="232"/>
                    </a:cubicBezTo>
                    <a:cubicBezTo>
                      <a:pt x="696" y="229"/>
                      <a:pt x="696" y="226"/>
                      <a:pt x="695" y="223"/>
                    </a:cubicBezTo>
                    <a:cubicBezTo>
                      <a:pt x="691" y="185"/>
                      <a:pt x="662" y="155"/>
                      <a:pt x="624" y="149"/>
                    </a:cubicBezTo>
                    <a:cubicBezTo>
                      <a:pt x="624" y="149"/>
                      <a:pt x="551" y="139"/>
                      <a:pt x="499" y="132"/>
                    </a:cubicBezTo>
                    <a:cubicBezTo>
                      <a:pt x="505" y="120"/>
                      <a:pt x="509" y="107"/>
                      <a:pt x="509" y="93"/>
                    </a:cubicBezTo>
                    <a:cubicBezTo>
                      <a:pt x="509" y="84"/>
                      <a:pt x="508" y="75"/>
                      <a:pt x="504" y="66"/>
                    </a:cubicBezTo>
                    <a:cubicBezTo>
                      <a:pt x="489" y="22"/>
                      <a:pt x="441" y="0"/>
                      <a:pt x="398" y="15"/>
                    </a:cubicBezTo>
                    <a:cubicBezTo>
                      <a:pt x="166" y="96"/>
                      <a:pt x="166" y="96"/>
                      <a:pt x="166" y="96"/>
                    </a:cubicBezTo>
                    <a:cubicBezTo>
                      <a:pt x="132" y="109"/>
                      <a:pt x="110" y="140"/>
                      <a:pt x="110" y="175"/>
                    </a:cubicBezTo>
                    <a:cubicBezTo>
                      <a:pt x="110" y="178"/>
                      <a:pt x="110" y="181"/>
                      <a:pt x="111" y="184"/>
                    </a:cubicBezTo>
                    <a:cubicBezTo>
                      <a:pt x="115" y="222"/>
                      <a:pt x="145" y="253"/>
                      <a:pt x="182" y="257"/>
                    </a:cubicBezTo>
                    <a:cubicBezTo>
                      <a:pt x="182" y="257"/>
                      <a:pt x="215" y="262"/>
                      <a:pt x="243" y="266"/>
                    </a:cubicBezTo>
                    <a:cubicBezTo>
                      <a:pt x="439" y="213"/>
                      <a:pt x="439" y="213"/>
                      <a:pt x="439" y="213"/>
                    </a:cubicBezTo>
                    <a:cubicBezTo>
                      <a:pt x="225" y="285"/>
                      <a:pt x="225" y="285"/>
                      <a:pt x="225" y="285"/>
                    </a:cubicBezTo>
                    <a:cubicBezTo>
                      <a:pt x="142" y="315"/>
                      <a:pt x="65" y="343"/>
                      <a:pt x="65" y="343"/>
                    </a:cubicBezTo>
                    <a:cubicBezTo>
                      <a:pt x="31" y="356"/>
                      <a:pt x="11" y="388"/>
                      <a:pt x="11" y="422"/>
                    </a:cubicBezTo>
                    <a:cubicBezTo>
                      <a:pt x="11" y="431"/>
                      <a:pt x="12" y="441"/>
                      <a:pt x="15" y="451"/>
                    </a:cubicBezTo>
                    <a:cubicBezTo>
                      <a:pt x="31" y="494"/>
                      <a:pt x="79" y="516"/>
                      <a:pt x="122" y="500"/>
                    </a:cubicBezTo>
                    <a:close/>
                  </a:path>
                </a:pathLst>
              </a:custGeom>
              <a:solidFill>
                <a:srgbClr val="FFC000"/>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289"/>
                <a:endParaRPr lang="en-US" sz="1632" dirty="0">
                  <a:solidFill>
                    <a:srgbClr val="000000"/>
                  </a:solidFill>
                </a:endParaRPr>
              </a:p>
            </p:txBody>
          </p:sp>
          <p:sp>
            <p:nvSpPr>
              <p:cNvPr id="51" name="Freeform 214"/>
              <p:cNvSpPr>
                <a:spLocks/>
              </p:cNvSpPr>
              <p:nvPr/>
            </p:nvSpPr>
            <p:spPr bwMode="black">
              <a:xfrm>
                <a:off x="7442356" y="4915338"/>
                <a:ext cx="362899" cy="63601"/>
              </a:xfrm>
              <a:custGeom>
                <a:avLst/>
                <a:gdLst>
                  <a:gd name="T0" fmla="*/ 549 w 549"/>
                  <a:gd name="T1" fmla="*/ 10 h 123"/>
                  <a:gd name="T2" fmla="*/ 535 w 549"/>
                  <a:gd name="T3" fmla="*/ 0 h 123"/>
                  <a:gd name="T4" fmla="*/ 17 w 549"/>
                  <a:gd name="T5" fmla="*/ 0 h 123"/>
                  <a:gd name="T6" fmla="*/ 0 w 549"/>
                  <a:gd name="T7" fmla="*/ 17 h 123"/>
                  <a:gd name="T8" fmla="*/ 0 w 549"/>
                  <a:gd name="T9" fmla="*/ 106 h 123"/>
                  <a:gd name="T10" fmla="*/ 17 w 549"/>
                  <a:gd name="T11" fmla="*/ 123 h 123"/>
                  <a:gd name="T12" fmla="*/ 535 w 549"/>
                  <a:gd name="T13" fmla="*/ 123 h 123"/>
                  <a:gd name="T14" fmla="*/ 549 w 549"/>
                  <a:gd name="T15" fmla="*/ 113 h 123"/>
                  <a:gd name="T16" fmla="*/ 549 w 549"/>
                  <a:gd name="T17"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9" h="123">
                    <a:moveTo>
                      <a:pt x="549" y="10"/>
                    </a:moveTo>
                    <a:cubicBezTo>
                      <a:pt x="547" y="4"/>
                      <a:pt x="541" y="0"/>
                      <a:pt x="535" y="0"/>
                    </a:cubicBezTo>
                    <a:cubicBezTo>
                      <a:pt x="17" y="0"/>
                      <a:pt x="17" y="0"/>
                      <a:pt x="17" y="0"/>
                    </a:cubicBezTo>
                    <a:cubicBezTo>
                      <a:pt x="8" y="0"/>
                      <a:pt x="0" y="7"/>
                      <a:pt x="0" y="17"/>
                    </a:cubicBezTo>
                    <a:cubicBezTo>
                      <a:pt x="0" y="106"/>
                      <a:pt x="0" y="106"/>
                      <a:pt x="0" y="106"/>
                    </a:cubicBezTo>
                    <a:cubicBezTo>
                      <a:pt x="0" y="115"/>
                      <a:pt x="8" y="123"/>
                      <a:pt x="17" y="123"/>
                    </a:cubicBezTo>
                    <a:cubicBezTo>
                      <a:pt x="535" y="123"/>
                      <a:pt x="535" y="123"/>
                      <a:pt x="535" y="123"/>
                    </a:cubicBezTo>
                    <a:cubicBezTo>
                      <a:pt x="541" y="123"/>
                      <a:pt x="547" y="118"/>
                      <a:pt x="549" y="113"/>
                    </a:cubicBezTo>
                    <a:cubicBezTo>
                      <a:pt x="549" y="10"/>
                      <a:pt x="549" y="10"/>
                      <a:pt x="549" y="10"/>
                    </a:cubicBezTo>
                    <a:close/>
                  </a:path>
                </a:pathLst>
              </a:custGeom>
              <a:solidFill>
                <a:srgbClr val="FFC000"/>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289"/>
                <a:endParaRPr lang="en-US" sz="1632" dirty="0">
                  <a:solidFill>
                    <a:srgbClr val="000000"/>
                  </a:solidFill>
                </a:endParaRPr>
              </a:p>
            </p:txBody>
          </p:sp>
        </p:grpSp>
        <p:pic>
          <p:nvPicPr>
            <p:cNvPr id="48" name="Picture 4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69971" y="4406016"/>
              <a:ext cx="866284" cy="866284"/>
            </a:xfrm>
            <a:prstGeom prst="rect">
              <a:avLst/>
            </a:prstGeom>
          </p:spPr>
        </p:pic>
      </p:grpSp>
    </p:spTree>
    <p:extLst>
      <p:ext uri="{BB962C8B-B14F-4D97-AF65-F5344CB8AC3E}">
        <p14:creationId xmlns:p14="http://schemas.microsoft.com/office/powerpoint/2010/main" val="9420817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1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20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nodeType="withEffect">
                                  <p:stCondLst>
                                    <p:cond delay="30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childTnLst>
                          </p:cTn>
                        </p:par>
                        <p:par>
                          <p:cTn id="17" fill="hold">
                            <p:stCondLst>
                              <p:cond delay="800"/>
                            </p:stCondLst>
                            <p:childTnLst>
                              <p:par>
                                <p:cTn id="18" presetID="2" presetClass="entr" presetSubtype="8" decel="10000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1000" fill="hold"/>
                                        <p:tgtEl>
                                          <p:spTgt spid="10"/>
                                        </p:tgtEl>
                                        <p:attrNameLst>
                                          <p:attrName>ppt_x</p:attrName>
                                        </p:attrNameLst>
                                      </p:cBhvr>
                                      <p:tavLst>
                                        <p:tav tm="0">
                                          <p:val>
                                            <p:strVal val="0-#ppt_w/2"/>
                                          </p:val>
                                        </p:tav>
                                        <p:tav tm="100000">
                                          <p:val>
                                            <p:strVal val="#ppt_x"/>
                                          </p:val>
                                        </p:tav>
                                      </p:tavLst>
                                    </p:anim>
                                    <p:anim calcmode="lin" valueType="num">
                                      <p:cBhvr additive="base">
                                        <p:cTn id="21" dur="1000" fill="hold"/>
                                        <p:tgtEl>
                                          <p:spTgt spid="10"/>
                                        </p:tgtEl>
                                        <p:attrNameLst>
                                          <p:attrName>ppt_y</p:attrName>
                                        </p:attrNameLst>
                                      </p:cBhvr>
                                      <p:tavLst>
                                        <p:tav tm="0">
                                          <p:val>
                                            <p:strVal val="#ppt_y"/>
                                          </p:val>
                                        </p:tav>
                                        <p:tav tm="100000">
                                          <p:val>
                                            <p:strVal val="#ppt_y"/>
                                          </p:val>
                                        </p:tav>
                                      </p:tavLst>
                                    </p:anim>
                                  </p:childTnLst>
                                </p:cTn>
                              </p:par>
                              <p:par>
                                <p:cTn id="22" presetID="2" presetClass="entr" presetSubtype="8" decel="100000" fill="hold" grpId="0" nodeType="withEffect">
                                  <p:stCondLst>
                                    <p:cond delay="10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1000" fill="hold"/>
                                        <p:tgtEl>
                                          <p:spTgt spid="14"/>
                                        </p:tgtEl>
                                        <p:attrNameLst>
                                          <p:attrName>ppt_x</p:attrName>
                                        </p:attrNameLst>
                                      </p:cBhvr>
                                      <p:tavLst>
                                        <p:tav tm="0">
                                          <p:val>
                                            <p:strVal val="0-#ppt_w/2"/>
                                          </p:val>
                                        </p:tav>
                                        <p:tav tm="100000">
                                          <p:val>
                                            <p:strVal val="#ppt_x"/>
                                          </p:val>
                                        </p:tav>
                                      </p:tavLst>
                                    </p:anim>
                                    <p:anim calcmode="lin" valueType="num">
                                      <p:cBhvr additive="base">
                                        <p:cTn id="25" dur="1000" fill="hold"/>
                                        <p:tgtEl>
                                          <p:spTgt spid="14"/>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0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1000" fill="hold"/>
                                        <p:tgtEl>
                                          <p:spTgt spid="15"/>
                                        </p:tgtEl>
                                        <p:attrNameLst>
                                          <p:attrName>ppt_x</p:attrName>
                                        </p:attrNameLst>
                                      </p:cBhvr>
                                      <p:tavLst>
                                        <p:tav tm="0">
                                          <p:val>
                                            <p:strVal val="0-#ppt_w/2"/>
                                          </p:val>
                                        </p:tav>
                                        <p:tav tm="100000">
                                          <p:val>
                                            <p:strVal val="#ppt_x"/>
                                          </p:val>
                                        </p:tav>
                                      </p:tavLst>
                                    </p:anim>
                                    <p:anim calcmode="lin" valueType="num">
                                      <p:cBhvr additive="base">
                                        <p:cTn id="29" dur="1000" fill="hold"/>
                                        <p:tgtEl>
                                          <p:spTgt spid="15"/>
                                        </p:tgtEl>
                                        <p:attrNameLst>
                                          <p:attrName>ppt_y</p:attrName>
                                        </p:attrNameLst>
                                      </p:cBhvr>
                                      <p:tavLst>
                                        <p:tav tm="0">
                                          <p:val>
                                            <p:strVal val="#ppt_y"/>
                                          </p:val>
                                        </p:tav>
                                        <p:tav tm="100000">
                                          <p:val>
                                            <p:strVal val="#ppt_y"/>
                                          </p:val>
                                        </p:tav>
                                      </p:tavLst>
                                    </p:anim>
                                  </p:childTnLst>
                                </p:cTn>
                              </p:par>
                              <p:par>
                                <p:cTn id="30" presetID="2" presetClass="entr" presetSubtype="8" decel="100000" fill="hold" grpId="0" nodeType="withEffect">
                                  <p:stCondLst>
                                    <p:cond delay="30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1000" fill="hold"/>
                                        <p:tgtEl>
                                          <p:spTgt spid="16"/>
                                        </p:tgtEl>
                                        <p:attrNameLst>
                                          <p:attrName>ppt_x</p:attrName>
                                        </p:attrNameLst>
                                      </p:cBhvr>
                                      <p:tavLst>
                                        <p:tav tm="0">
                                          <p:val>
                                            <p:strVal val="0-#ppt_w/2"/>
                                          </p:val>
                                        </p:tav>
                                        <p:tav tm="100000">
                                          <p:val>
                                            <p:strVal val="#ppt_x"/>
                                          </p:val>
                                        </p:tav>
                                      </p:tavLst>
                                    </p:anim>
                                    <p:anim calcmode="lin" valueType="num">
                                      <p:cBhvr additive="base">
                                        <p:cTn id="33" dur="10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5" grpId="0" animBg="1"/>
      <p:bldP spid="1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gradFill>
                  <a:gsLst>
                    <a:gs pos="1250">
                      <a:schemeClr val="tx2"/>
                    </a:gs>
                    <a:gs pos="100000">
                      <a:schemeClr val="tx2"/>
                    </a:gs>
                  </a:gsLst>
                  <a:lin ang="5400000" scaled="0"/>
                </a:gradFill>
              </a:rPr>
              <a:t>How will your team be Evaluated?</a:t>
            </a:r>
            <a:endParaRPr lang="en-US" dirty="0">
              <a:gradFill>
                <a:gsLst>
                  <a:gs pos="1250">
                    <a:schemeClr val="tx2"/>
                  </a:gs>
                  <a:gs pos="100000">
                    <a:schemeClr val="tx2"/>
                  </a:gs>
                </a:gsLst>
                <a:lin ang="5400000" scaled="0"/>
              </a:gradFill>
            </a:endParaRPr>
          </a:p>
        </p:txBody>
      </p:sp>
      <p:sp>
        <p:nvSpPr>
          <p:cNvPr id="4" name="Text Placeholder 3"/>
          <p:cNvSpPr>
            <a:spLocks noGrp="1"/>
          </p:cNvSpPr>
          <p:nvPr>
            <p:ph type="body" sz="quarter" idx="10"/>
          </p:nvPr>
        </p:nvSpPr>
        <p:spPr>
          <a:xfrm>
            <a:off x="274638" y="1212850"/>
            <a:ext cx="11887200" cy="3141373"/>
          </a:xfrm>
        </p:spPr>
        <p:txBody>
          <a:bodyPr/>
          <a:lstStyle/>
          <a:p>
            <a:r>
              <a:rPr lang="en-US" sz="2800" dirty="0">
                <a:gradFill>
                  <a:gsLst>
                    <a:gs pos="2917">
                      <a:schemeClr val="accent3"/>
                    </a:gs>
                    <a:gs pos="30000">
                      <a:schemeClr val="accent3"/>
                    </a:gs>
                  </a:gsLst>
                  <a:lin ang="5400000" scaled="0"/>
                </a:gradFill>
              </a:rPr>
              <a:t>How creative was the solution? </a:t>
            </a:r>
          </a:p>
          <a:p>
            <a:pPr lvl="1"/>
            <a:r>
              <a:rPr lang="en-US" dirty="0">
                <a:gradFill>
                  <a:gsLst>
                    <a:gs pos="2917">
                      <a:schemeClr val="tx1"/>
                    </a:gs>
                    <a:gs pos="30000">
                      <a:schemeClr val="tx1"/>
                    </a:gs>
                  </a:gsLst>
                  <a:lin ang="5400000" scaled="0"/>
                </a:gradFill>
              </a:rPr>
              <a:t>Did you create something entirely new like a self-service website to deploy dev environments? </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(i.e. Azure Websites + Azure Automation + Deployment templates)</a:t>
            </a:r>
          </a:p>
          <a:p>
            <a:pPr>
              <a:spcBef>
                <a:spcPts val="2000"/>
              </a:spcBef>
            </a:pPr>
            <a:r>
              <a:rPr lang="en-US" sz="2800" dirty="0">
                <a:gradFill>
                  <a:gsLst>
                    <a:gs pos="2917">
                      <a:schemeClr val="accent3"/>
                    </a:gs>
                    <a:gs pos="30000">
                      <a:schemeClr val="accent3"/>
                    </a:gs>
                  </a:gsLst>
                  <a:lin ang="5400000" scaled="0"/>
                </a:gradFill>
              </a:rPr>
              <a:t>Did you create anything which could be re-used </a:t>
            </a:r>
            <a:br>
              <a:rPr lang="en-US" sz="2800" dirty="0">
                <a:gradFill>
                  <a:gsLst>
                    <a:gs pos="2917">
                      <a:schemeClr val="accent3"/>
                    </a:gs>
                    <a:gs pos="30000">
                      <a:schemeClr val="accent3"/>
                    </a:gs>
                  </a:gsLst>
                  <a:lin ang="5400000" scaled="0"/>
                </a:gradFill>
              </a:rPr>
            </a:br>
            <a:r>
              <a:rPr lang="en-US" sz="2800" dirty="0">
                <a:gradFill>
                  <a:gsLst>
                    <a:gs pos="2917">
                      <a:schemeClr val="accent3"/>
                    </a:gs>
                    <a:gs pos="30000">
                      <a:schemeClr val="accent3"/>
                    </a:gs>
                  </a:gsLst>
                  <a:lin ang="5400000" scaled="0"/>
                </a:gradFill>
              </a:rPr>
              <a:t>by the general public? </a:t>
            </a:r>
            <a:r>
              <a:rPr lang="en-US" dirty="0" smtClean="0"/>
              <a:t/>
            </a:r>
            <a:br>
              <a:rPr lang="en-US" dirty="0" smtClean="0"/>
            </a:br>
            <a:r>
              <a:rPr lang="en-US" sz="2000" dirty="0">
                <a:gradFill>
                  <a:gsLst>
                    <a:gs pos="2917">
                      <a:schemeClr val="tx1"/>
                    </a:gs>
                    <a:gs pos="30000">
                      <a:schemeClr val="tx1"/>
                    </a:gs>
                  </a:gsLst>
                  <a:lin ang="5400000" scaled="0"/>
                </a:gradFill>
                <a:latin typeface="+mn-lt"/>
              </a:rPr>
              <a:t>i.e. Azure RM template to public </a:t>
            </a:r>
            <a:r>
              <a:rPr lang="en-US" sz="2000" dirty="0" err="1">
                <a:gradFill>
                  <a:gsLst>
                    <a:gs pos="2917">
                      <a:schemeClr val="tx1"/>
                    </a:gs>
                    <a:gs pos="30000">
                      <a:schemeClr val="tx1"/>
                    </a:gs>
                  </a:gsLst>
                  <a:lin ang="5400000" scaled="0"/>
                </a:gradFill>
                <a:latin typeface="+mn-lt"/>
              </a:rPr>
              <a:t>Github</a:t>
            </a:r>
            <a:endParaRPr lang="en-US" sz="2000" dirty="0">
              <a:gradFill>
                <a:gsLst>
                  <a:gs pos="2917">
                    <a:schemeClr val="tx1"/>
                  </a:gs>
                  <a:gs pos="30000">
                    <a:schemeClr val="tx1"/>
                  </a:gs>
                </a:gsLst>
                <a:lin ang="5400000" scaled="0"/>
              </a:gradFill>
              <a:latin typeface="+mn-lt"/>
            </a:endParaRPr>
          </a:p>
          <a:p>
            <a:pPr>
              <a:spcBef>
                <a:spcPts val="2000"/>
              </a:spcBef>
            </a:pPr>
            <a:r>
              <a:rPr lang="en-US" sz="2800" dirty="0">
                <a:gradFill>
                  <a:gsLst>
                    <a:gs pos="2917">
                      <a:schemeClr val="accent3"/>
                    </a:gs>
                    <a:gs pos="30000">
                      <a:schemeClr val="accent3"/>
                    </a:gs>
                  </a:gsLst>
                  <a:lin ang="5400000" scaled="0"/>
                </a:gradFill>
              </a:rPr>
              <a:t>What DevOps Practices have you implemented?</a:t>
            </a:r>
          </a:p>
        </p:txBody>
      </p:sp>
    </p:spTree>
    <p:extLst>
      <p:ext uri="{BB962C8B-B14F-4D97-AF65-F5344CB8AC3E}">
        <p14:creationId xmlns:p14="http://schemas.microsoft.com/office/powerpoint/2010/main" val="155784332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gradFill>
                  <a:gsLst>
                    <a:gs pos="1250">
                      <a:schemeClr val="tx2"/>
                    </a:gs>
                    <a:gs pos="100000">
                      <a:schemeClr val="tx2"/>
                    </a:gs>
                  </a:gsLst>
                  <a:lin ang="5400000" scaled="0"/>
                </a:gradFill>
              </a:rPr>
              <a:t>Let’s form our teams!</a:t>
            </a:r>
            <a:endParaRPr lang="en-US" dirty="0">
              <a:gradFill>
                <a:gsLst>
                  <a:gs pos="1250">
                    <a:schemeClr val="tx2"/>
                  </a:gs>
                  <a:gs pos="100000">
                    <a:schemeClr val="tx2"/>
                  </a:gs>
                </a:gsLst>
                <a:lin ang="5400000" scaled="0"/>
              </a:gradFill>
            </a:endParaRPr>
          </a:p>
        </p:txBody>
      </p:sp>
      <p:sp>
        <p:nvSpPr>
          <p:cNvPr id="3" name="Text Placeholder 2"/>
          <p:cNvSpPr>
            <a:spLocks noGrp="1"/>
          </p:cNvSpPr>
          <p:nvPr>
            <p:ph type="body" sz="quarter" idx="10"/>
          </p:nvPr>
        </p:nvSpPr>
        <p:spPr>
          <a:xfrm>
            <a:off x="274638" y="1020369"/>
            <a:ext cx="11887200" cy="579831"/>
          </a:xfrm>
        </p:spPr>
        <p:txBody>
          <a:bodyPr/>
          <a:lstStyle/>
          <a:p>
            <a:pPr defTabSz="932667" fontAlgn="auto">
              <a:spcBef>
                <a:spcPct val="20000"/>
              </a:spcBef>
              <a:spcAft>
                <a:spcPts val="0"/>
              </a:spcAft>
              <a:buClr>
                <a:schemeClr val="tx1"/>
              </a:buClr>
            </a:pPr>
            <a:r>
              <a:rPr lang="en-US" sz="2800" dirty="0">
                <a:gradFill>
                  <a:gsLst>
                    <a:gs pos="2917">
                      <a:schemeClr val="accent6"/>
                    </a:gs>
                    <a:gs pos="30000">
                      <a:schemeClr val="accent6"/>
                    </a:gs>
                  </a:gsLst>
                  <a:lin ang="5400000" scaled="0"/>
                </a:gradFill>
                <a:ea typeface="+mn-ea"/>
              </a:rPr>
              <a:t>On the whiteboard at the front of the class &lt;or other solution&gt; write:</a:t>
            </a:r>
          </a:p>
          <a:p>
            <a:endParaRPr lang="en-US" dirty="0"/>
          </a:p>
        </p:txBody>
      </p:sp>
      <p:sp>
        <p:nvSpPr>
          <p:cNvPr id="5" name="Text Placeholder 5"/>
          <p:cNvSpPr txBox="1">
            <a:spLocks/>
          </p:cNvSpPr>
          <p:nvPr/>
        </p:nvSpPr>
        <p:spPr>
          <a:xfrm>
            <a:off x="277003" y="2095289"/>
            <a:ext cx="11886422" cy="2536079"/>
          </a:xfrm>
          <a:prstGeom prst="rect">
            <a:avLst/>
          </a:prstGeom>
        </p:spPr>
        <p:txBody>
          <a:bodyPr vert="horz" wrap="square" lIns="146304" tIns="91440" rIns="146304" bIns="91440"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pPr>
            <a:r>
              <a:rPr lang="en-US" sz="2800" dirty="0">
                <a:gradFill>
                  <a:gsLst>
                    <a:gs pos="2917">
                      <a:schemeClr val="accent3"/>
                    </a:gs>
                    <a:gs pos="30000">
                      <a:schemeClr val="accent3"/>
                    </a:gs>
                  </a:gsLst>
                  <a:lin ang="5400000" scaled="0"/>
                </a:gradFill>
                <a:ea typeface="MS PGothic" pitchFamily="34" charset="-128"/>
              </a:rPr>
              <a:t>Your first name</a:t>
            </a:r>
          </a:p>
          <a:p>
            <a:pPr>
              <a:buClr>
                <a:srgbClr val="FFFFFF"/>
              </a:buClr>
            </a:pPr>
            <a:r>
              <a:rPr lang="en-US" sz="2000" dirty="0">
                <a:gradFill>
                  <a:gsLst>
                    <a:gs pos="2917">
                      <a:schemeClr val="tx1"/>
                    </a:gs>
                    <a:gs pos="30000">
                      <a:schemeClr val="tx1"/>
                    </a:gs>
                  </a:gsLst>
                  <a:lin ang="5400000" scaled="0"/>
                </a:gradFill>
                <a:latin typeface="+mn-lt"/>
                <a:ea typeface="MS PGothic" pitchFamily="34" charset="-128"/>
              </a:rPr>
              <a:t>Rough idea you’d like to work on over the next two days</a:t>
            </a:r>
          </a:p>
          <a:p>
            <a:pPr>
              <a:buClr>
                <a:srgbClr val="FFFFFF"/>
              </a:buClr>
            </a:pPr>
            <a:endParaRPr lang="en-US" sz="2800" dirty="0" smtClean="0">
              <a:gradFill>
                <a:gsLst>
                  <a:gs pos="1250">
                    <a:schemeClr val="tx1"/>
                  </a:gs>
                  <a:gs pos="100000">
                    <a:schemeClr val="tx1"/>
                  </a:gs>
                </a:gsLst>
                <a:lin ang="5400000" scaled="0"/>
              </a:gradFill>
            </a:endParaRPr>
          </a:p>
          <a:p>
            <a:pPr>
              <a:buClr>
                <a:srgbClr val="FFFFFF"/>
              </a:buClr>
            </a:pPr>
            <a:r>
              <a:rPr lang="en-US" sz="2800" dirty="0">
                <a:gradFill>
                  <a:gsLst>
                    <a:gs pos="2917">
                      <a:schemeClr val="accent3"/>
                    </a:gs>
                    <a:gs pos="30000">
                      <a:schemeClr val="accent3"/>
                    </a:gs>
                  </a:gsLst>
                  <a:lin ang="5400000" scaled="0"/>
                </a:gradFill>
                <a:ea typeface="MS PGothic" pitchFamily="34" charset="-128"/>
              </a:rPr>
              <a:t>Examples:</a:t>
            </a:r>
          </a:p>
          <a:p>
            <a:pPr>
              <a:buClr>
                <a:srgbClr val="FFFFFF"/>
              </a:buClr>
            </a:pPr>
            <a:r>
              <a:rPr lang="en-US" sz="2000" dirty="0">
                <a:gradFill>
                  <a:gsLst>
                    <a:gs pos="2917">
                      <a:schemeClr val="tx1"/>
                    </a:gs>
                    <a:gs pos="30000">
                      <a:schemeClr val="tx1"/>
                    </a:gs>
                  </a:gsLst>
                  <a:lin ang="5400000" scaled="0"/>
                </a:gradFill>
                <a:latin typeface="+mn-lt"/>
                <a:ea typeface="MS PGothic" pitchFamily="34" charset="-128"/>
              </a:rPr>
              <a:t>Bob - New Azure RM deployment template for Windows Server Containers cluster with Docker</a:t>
            </a:r>
          </a:p>
          <a:p>
            <a:pPr>
              <a:buClr>
                <a:srgbClr val="FFFFFF"/>
              </a:buClr>
            </a:pPr>
            <a:r>
              <a:rPr lang="en-US" sz="2000" dirty="0" smtClean="0">
                <a:gradFill>
                  <a:gsLst>
                    <a:gs pos="2917">
                      <a:schemeClr val="tx1"/>
                    </a:gs>
                    <a:gs pos="30000">
                      <a:schemeClr val="tx1"/>
                    </a:gs>
                  </a:gsLst>
                  <a:lin ang="5400000" scaled="0"/>
                </a:gradFill>
                <a:latin typeface="+mn-lt"/>
                <a:ea typeface="MS PGothic" pitchFamily="34" charset="-128"/>
              </a:rPr>
              <a:t>Sarah </a:t>
            </a:r>
            <a:r>
              <a:rPr lang="en-US" sz="2000" dirty="0">
                <a:gradFill>
                  <a:gsLst>
                    <a:gs pos="2917">
                      <a:schemeClr val="tx1"/>
                    </a:gs>
                    <a:gs pos="30000">
                      <a:schemeClr val="tx1"/>
                    </a:gs>
                  </a:gsLst>
                  <a:lin ang="5400000" scaled="0"/>
                </a:gradFill>
                <a:latin typeface="+mn-lt"/>
                <a:ea typeface="MS PGothic" pitchFamily="34" charset="-128"/>
              </a:rPr>
              <a:t>- Linux VM with Java app which cures world hunger</a:t>
            </a:r>
          </a:p>
        </p:txBody>
      </p:sp>
    </p:spTree>
    <p:extLst>
      <p:ext uri="{BB962C8B-B14F-4D97-AF65-F5344CB8AC3E}">
        <p14:creationId xmlns:p14="http://schemas.microsoft.com/office/powerpoint/2010/main" val="161797150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546886"/>
          </a:xfrm>
        </p:spPr>
        <p:txBody>
          <a:bodyPr vert="horz" wrap="square" lIns="146304" tIns="91440" rIns="146304" bIns="91440" rtlCol="0" anchor="t">
            <a:spAutoFit/>
          </a:bodyPr>
          <a:lstStyle/>
          <a:p>
            <a:pPr marL="0" indent="0">
              <a:lnSpc>
                <a:spcPct val="100000"/>
              </a:lnSpc>
              <a:buNone/>
            </a:pPr>
            <a:r>
              <a:rPr lang="en-US" sz="2800" dirty="0">
                <a:gradFill>
                  <a:gsLst>
                    <a:gs pos="2917">
                      <a:schemeClr val="accent3"/>
                    </a:gs>
                    <a:gs pos="30000">
                      <a:schemeClr val="accent3"/>
                    </a:gs>
                  </a:gsLst>
                  <a:lin ang="5400000" scaled="0"/>
                </a:gradFill>
              </a:rPr>
              <a:t>Azure Pass Account (one per team)</a:t>
            </a:r>
          </a:p>
          <a:p>
            <a:pPr marL="0" indent="0">
              <a:lnSpc>
                <a:spcPct val="100000"/>
              </a:lnSpc>
              <a:spcBef>
                <a:spcPts val="2000"/>
              </a:spcBef>
              <a:buNone/>
            </a:pPr>
            <a:r>
              <a:rPr lang="en-US" sz="2800" dirty="0">
                <a:gradFill>
                  <a:gsLst>
                    <a:gs pos="2917">
                      <a:schemeClr val="accent3"/>
                    </a:gs>
                    <a:gs pos="30000">
                      <a:schemeClr val="accent3"/>
                    </a:gs>
                  </a:gsLst>
                  <a:lin ang="5400000" scaled="0"/>
                </a:gradFill>
              </a:rPr>
              <a:t>Visual Studio Online account (one per team)</a:t>
            </a:r>
          </a:p>
          <a:p>
            <a:pPr marL="0" indent="0">
              <a:lnSpc>
                <a:spcPct val="100000"/>
              </a:lnSpc>
              <a:spcBef>
                <a:spcPts val="2000"/>
              </a:spcBef>
              <a:buNone/>
            </a:pPr>
            <a:r>
              <a:rPr lang="en-US" sz="2800" dirty="0">
                <a:gradFill>
                  <a:gsLst>
                    <a:gs pos="2917">
                      <a:schemeClr val="accent3"/>
                    </a:gs>
                    <a:gs pos="30000">
                      <a:schemeClr val="accent3"/>
                    </a:gs>
                  </a:gsLst>
                  <a:lin ang="5400000" scaled="0"/>
                </a:gradFill>
              </a:rPr>
              <a:t>Only one app/</a:t>
            </a:r>
            <a:r>
              <a:rPr lang="en-US" sz="2800" dirty="0" err="1">
                <a:gradFill>
                  <a:gsLst>
                    <a:gs pos="2917">
                      <a:schemeClr val="accent3"/>
                    </a:gs>
                    <a:gs pos="30000">
                      <a:schemeClr val="accent3"/>
                    </a:gs>
                  </a:gsLst>
                  <a:lin ang="5400000" scaled="0"/>
                </a:gradFill>
              </a:rPr>
              <a:t>IaC</a:t>
            </a:r>
            <a:r>
              <a:rPr lang="en-US" sz="2800" dirty="0">
                <a:gradFill>
                  <a:gsLst>
                    <a:gs pos="2917">
                      <a:schemeClr val="accent3"/>
                    </a:gs>
                    <a:gs pos="30000">
                      <a:schemeClr val="accent3"/>
                    </a:gs>
                  </a:gsLst>
                  <a:lin ang="5400000" scaled="0"/>
                </a:gradFill>
              </a:rPr>
              <a:t> per team is all that’s needed</a:t>
            </a:r>
          </a:p>
          <a:p>
            <a:pPr marL="0" indent="0">
              <a:lnSpc>
                <a:spcPct val="100000"/>
              </a:lnSpc>
              <a:spcBef>
                <a:spcPts val="2000"/>
              </a:spcBef>
              <a:buNone/>
            </a:pPr>
            <a:r>
              <a:rPr lang="en-US" sz="2800" dirty="0">
                <a:gradFill>
                  <a:gsLst>
                    <a:gs pos="2917">
                      <a:schemeClr val="accent3"/>
                    </a:gs>
                    <a:gs pos="30000">
                      <a:schemeClr val="accent3"/>
                    </a:gs>
                  </a:gsLst>
                  <a:lin ang="5400000" scaled="0"/>
                </a:gradFill>
              </a:rPr>
              <a:t>Development/Working Machine</a:t>
            </a:r>
          </a:p>
          <a:p>
            <a:pPr marL="0" lvl="1" indent="0">
              <a:lnSpc>
                <a:spcPct val="100000"/>
              </a:lnSpc>
              <a:buNone/>
            </a:pPr>
            <a:r>
              <a:rPr lang="en-US" sz="2000" dirty="0">
                <a:gradFill>
                  <a:gsLst>
                    <a:gs pos="2917">
                      <a:schemeClr val="tx1"/>
                    </a:gs>
                    <a:gs pos="30000">
                      <a:schemeClr val="tx1"/>
                    </a:gs>
                  </a:gsLst>
                  <a:lin ang="5400000" scaled="0"/>
                </a:gradFill>
              </a:rPr>
              <a:t>You can use your own and/or a VS 2015 VM from the Azure Gallery</a:t>
            </a:r>
          </a:p>
          <a:p>
            <a:pPr marL="0" lvl="1" indent="0">
              <a:lnSpc>
                <a:spcPct val="100000"/>
              </a:lnSpc>
              <a:buNone/>
            </a:pPr>
            <a:r>
              <a:rPr lang="en-US" sz="2000" dirty="0">
                <a:gradFill>
                  <a:gsLst>
                    <a:gs pos="2917">
                      <a:schemeClr val="tx1"/>
                    </a:gs>
                    <a:gs pos="30000">
                      <a:schemeClr val="tx1"/>
                    </a:gs>
                  </a:gsLst>
                  <a:lin ang="5400000" scaled="0"/>
                </a:gradFill>
              </a:rPr>
              <a:t>Note: Azure SDK and Azure PowerShell can install via Web Platform installer.</a:t>
            </a:r>
          </a:p>
          <a:p>
            <a:pPr marL="0" indent="0">
              <a:lnSpc>
                <a:spcPct val="100000"/>
              </a:lnSpc>
              <a:spcBef>
                <a:spcPts val="2000"/>
              </a:spcBef>
              <a:buNone/>
            </a:pPr>
            <a:r>
              <a:rPr lang="en-US" sz="2800" dirty="0">
                <a:gradFill>
                  <a:gsLst>
                    <a:gs pos="2917">
                      <a:schemeClr val="accent3"/>
                    </a:gs>
                    <a:gs pos="30000">
                      <a:schemeClr val="accent3"/>
                    </a:gs>
                  </a:gsLst>
                  <a:lin ang="5400000" scaled="0"/>
                </a:gradFill>
              </a:rPr>
              <a:t>This Deck (with all the DevOps Practices)</a:t>
            </a:r>
          </a:p>
          <a:p>
            <a:pPr marL="342835" lvl="1" indent="0">
              <a:lnSpc>
                <a:spcPct val="100000"/>
              </a:lnSpc>
              <a:buNone/>
            </a:pPr>
            <a:r>
              <a:rPr lang="en-US" b="1" i="1" dirty="0" smtClean="0">
                <a:solidFill>
                  <a:srgbClr val="E91D27"/>
                </a:solidFill>
                <a:latin typeface="Segoe UI" charset="0"/>
                <a:cs typeface="Segoe UI" charset="0"/>
              </a:rPr>
              <a:t>&lt;speaker-insert-your-</a:t>
            </a:r>
            <a:r>
              <a:rPr lang="en-US" b="1" i="1" dirty="0" err="1" smtClean="0">
                <a:solidFill>
                  <a:srgbClr val="E91D27"/>
                </a:solidFill>
                <a:latin typeface="Segoe UI" charset="0"/>
                <a:cs typeface="Segoe UI" charset="0"/>
              </a:rPr>
              <a:t>url</a:t>
            </a:r>
            <a:r>
              <a:rPr lang="en-US" b="1" i="1" dirty="0" smtClean="0">
                <a:solidFill>
                  <a:srgbClr val="E91D27"/>
                </a:solidFill>
                <a:latin typeface="Segoe UI" charset="0"/>
                <a:cs typeface="Segoe UI" charset="0"/>
              </a:rPr>
              <a:t>&gt;</a:t>
            </a:r>
            <a:endParaRPr lang="en-US" b="1" i="1" dirty="0">
              <a:solidFill>
                <a:srgbClr val="E91D27"/>
              </a:solidFill>
              <a:latin typeface="Segoe UI" charset="0"/>
              <a:cs typeface="Segoe UI" charset="0"/>
              <a:hlinkClick r:id="rId3"/>
            </a:endParaRPr>
          </a:p>
        </p:txBody>
      </p:sp>
      <p:sp>
        <p:nvSpPr>
          <p:cNvPr id="2" name="Title 1"/>
          <p:cNvSpPr>
            <a:spLocks noGrp="1"/>
          </p:cNvSpPr>
          <p:nvPr>
            <p:ph type="title"/>
          </p:nvPr>
        </p:nvSpPr>
        <p:spPr/>
        <p:txBody>
          <a:bodyPr/>
          <a:lstStyle/>
          <a:p>
            <a:r>
              <a:rPr lang="en-US" dirty="0" smtClean="0">
                <a:gradFill>
                  <a:gsLst>
                    <a:gs pos="1250">
                      <a:schemeClr val="tx2"/>
                    </a:gs>
                    <a:gs pos="100000">
                      <a:schemeClr val="tx2"/>
                    </a:gs>
                  </a:gsLst>
                  <a:lin ang="5400000" scaled="0"/>
                </a:gradFill>
              </a:rPr>
              <a:t>Start Hacking: Account Information</a:t>
            </a:r>
            <a:endParaRPr lang="en-US" dirty="0">
              <a:gradFill>
                <a:gsLst>
                  <a:gs pos="1250">
                    <a:schemeClr val="tx2"/>
                  </a:gs>
                  <a:gs pos="100000">
                    <a:schemeClr val="tx2"/>
                  </a:gs>
                </a:gsLst>
                <a:lin ang="5400000" scaled="0"/>
              </a:gradFill>
            </a:endParaRPr>
          </a:p>
        </p:txBody>
      </p:sp>
    </p:spTree>
    <p:extLst>
      <p:ext uri="{BB962C8B-B14F-4D97-AF65-F5344CB8AC3E}">
        <p14:creationId xmlns:p14="http://schemas.microsoft.com/office/powerpoint/2010/main" val="589290435"/>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514056"/>
          </a:xfrm>
        </p:spPr>
        <p:txBody>
          <a:bodyPr/>
          <a:lstStyle/>
          <a:p>
            <a:pPr marL="0" indent="0">
              <a:lnSpc>
                <a:spcPct val="100000"/>
              </a:lnSpc>
              <a:buNone/>
            </a:pPr>
            <a:r>
              <a:rPr lang="en-US" sz="2800" dirty="0">
                <a:gradFill>
                  <a:gsLst>
                    <a:gs pos="2917">
                      <a:schemeClr val="accent3"/>
                    </a:gs>
                    <a:gs pos="30000">
                      <a:schemeClr val="accent3"/>
                    </a:gs>
                  </a:gsLst>
                  <a:lin ang="5400000" scaled="0"/>
                </a:gradFill>
              </a:rPr>
              <a:t>Fabrikam Fiber</a:t>
            </a:r>
          </a:p>
          <a:p>
            <a:pPr marL="0" lvl="1" indent="0">
              <a:lnSpc>
                <a:spcPct val="100000"/>
              </a:lnSpc>
              <a:buNone/>
            </a:pPr>
            <a:r>
              <a:rPr lang="en-US" sz="2000" dirty="0">
                <a:gradFill>
                  <a:gsLst>
                    <a:gs pos="2917">
                      <a:schemeClr val="tx1"/>
                    </a:gs>
                    <a:gs pos="30000">
                      <a:schemeClr val="tx1"/>
                    </a:gs>
                  </a:gsLst>
                  <a:lin ang="5400000" scaled="0"/>
                </a:gradFill>
                <a:hlinkClick r:id="rId3"/>
              </a:rPr>
              <a:t>https://github.com/dtzar/FabrikamFiber</a:t>
            </a:r>
            <a:r>
              <a:rPr lang="en-US" sz="2000" dirty="0">
                <a:gradFill>
                  <a:gsLst>
                    <a:gs pos="2917">
                      <a:schemeClr val="tx1"/>
                    </a:gs>
                    <a:gs pos="30000">
                      <a:schemeClr val="tx1"/>
                    </a:gs>
                  </a:gsLst>
                  <a:lin ang="5400000" scaled="0"/>
                </a:gradFill>
              </a:rPr>
              <a:t> </a:t>
            </a:r>
          </a:p>
          <a:p>
            <a:pPr marL="0" lvl="1" indent="0">
              <a:lnSpc>
                <a:spcPct val="100000"/>
              </a:lnSpc>
              <a:buNone/>
            </a:pPr>
            <a:r>
              <a:rPr lang="en-US" sz="2000" dirty="0">
                <a:gradFill>
                  <a:gsLst>
                    <a:gs pos="2917">
                      <a:schemeClr val="tx1"/>
                    </a:gs>
                    <a:gs pos="30000">
                      <a:schemeClr val="tx1"/>
                    </a:gs>
                  </a:gsLst>
                  <a:lin ang="5400000" scaled="0"/>
                </a:gradFill>
              </a:rPr>
              <a:t>Azure Website + SQL Azure DB</a:t>
            </a:r>
          </a:p>
          <a:p>
            <a:pPr marL="0" indent="0">
              <a:lnSpc>
                <a:spcPct val="100000"/>
              </a:lnSpc>
              <a:spcBef>
                <a:spcPts val="2000"/>
              </a:spcBef>
              <a:buNone/>
            </a:pPr>
            <a:r>
              <a:rPr lang="en-US" sz="2800" dirty="0">
                <a:gradFill>
                  <a:gsLst>
                    <a:gs pos="2917">
                      <a:schemeClr val="accent3"/>
                    </a:gs>
                    <a:gs pos="30000">
                      <a:schemeClr val="accent3"/>
                    </a:gs>
                  </a:gsLst>
                  <a:lin ang="5400000" scaled="0"/>
                </a:gradFill>
              </a:rPr>
              <a:t>Parts Unlimited</a:t>
            </a:r>
          </a:p>
          <a:p>
            <a:pPr marL="0" lvl="1" indent="0">
              <a:lnSpc>
                <a:spcPct val="100000"/>
              </a:lnSpc>
              <a:buNone/>
            </a:pPr>
            <a:r>
              <a:rPr lang="en-US" sz="2000" dirty="0">
                <a:gradFill>
                  <a:gsLst>
                    <a:gs pos="2917">
                      <a:schemeClr val="tx1"/>
                    </a:gs>
                    <a:gs pos="30000">
                      <a:schemeClr val="tx1"/>
                    </a:gs>
                  </a:gsLst>
                  <a:lin ang="5400000" scaled="0"/>
                </a:gradFill>
                <a:hlinkClick r:id="rId4"/>
              </a:rPr>
              <a:t>https://github.com/Microsoft/PartsUnlimited</a:t>
            </a:r>
            <a:r>
              <a:rPr lang="en-US" sz="2000" dirty="0">
                <a:gradFill>
                  <a:gsLst>
                    <a:gs pos="2917">
                      <a:schemeClr val="tx1"/>
                    </a:gs>
                    <a:gs pos="30000">
                      <a:schemeClr val="tx1"/>
                    </a:gs>
                  </a:gsLst>
                  <a:lin ang="5400000" scaled="0"/>
                </a:gradFill>
              </a:rPr>
              <a:t> </a:t>
            </a:r>
          </a:p>
          <a:p>
            <a:pPr marL="0" lvl="1" indent="0">
              <a:lnSpc>
                <a:spcPct val="100000"/>
              </a:lnSpc>
              <a:buNone/>
            </a:pPr>
            <a:r>
              <a:rPr lang="en-US" sz="2000" dirty="0">
                <a:gradFill>
                  <a:gsLst>
                    <a:gs pos="2917">
                      <a:schemeClr val="tx1"/>
                    </a:gs>
                    <a:gs pos="30000">
                      <a:schemeClr val="tx1"/>
                    </a:gs>
                  </a:gsLst>
                  <a:lin ang="5400000" scaled="0"/>
                </a:gradFill>
              </a:rPr>
              <a:t>Azure Website + SQL Azure DB (with lots of advanced features enabled in the deployment </a:t>
            </a:r>
            <a:r>
              <a:rPr lang="en-US" sz="2000" dirty="0" smtClean="0">
                <a:gradFill>
                  <a:gsLst>
                    <a:gs pos="2917">
                      <a:schemeClr val="tx1"/>
                    </a:gs>
                    <a:gs pos="30000">
                      <a:schemeClr val="tx1"/>
                    </a:gs>
                  </a:gsLst>
                  <a:lin ang="5400000" scaled="0"/>
                </a:gradFill>
              </a:rPr>
              <a:t/>
            </a:r>
            <a:br>
              <a:rPr lang="en-US" sz="2000" dirty="0" smtClean="0">
                <a:gradFill>
                  <a:gsLst>
                    <a:gs pos="2917">
                      <a:schemeClr val="tx1"/>
                    </a:gs>
                    <a:gs pos="30000">
                      <a:schemeClr val="tx1"/>
                    </a:gs>
                  </a:gsLst>
                  <a:lin ang="5400000" scaled="0"/>
                </a:gradFill>
              </a:rPr>
            </a:br>
            <a:r>
              <a:rPr lang="en-US" sz="2000" dirty="0" smtClean="0">
                <a:gradFill>
                  <a:gsLst>
                    <a:gs pos="2917">
                      <a:schemeClr val="tx1"/>
                    </a:gs>
                    <a:gs pos="30000">
                      <a:schemeClr val="tx1"/>
                    </a:gs>
                  </a:gsLst>
                  <a:lin ang="5400000" scaled="0"/>
                </a:gradFill>
              </a:rPr>
              <a:t>template </a:t>
            </a:r>
            <a:r>
              <a:rPr lang="en-US" sz="2000" dirty="0">
                <a:gradFill>
                  <a:gsLst>
                    <a:gs pos="2917">
                      <a:schemeClr val="tx1"/>
                    </a:gs>
                    <a:gs pos="30000">
                      <a:schemeClr val="tx1"/>
                    </a:gs>
                  </a:gsLst>
                  <a:lin ang="5400000" scaled="0"/>
                </a:gradFill>
              </a:rPr>
              <a:t>themselves)</a:t>
            </a:r>
          </a:p>
          <a:p>
            <a:pPr marL="0" indent="0">
              <a:lnSpc>
                <a:spcPct val="100000"/>
              </a:lnSpc>
              <a:spcBef>
                <a:spcPts val="2000"/>
              </a:spcBef>
              <a:buNone/>
            </a:pPr>
            <a:r>
              <a:rPr lang="en-US" sz="2800" dirty="0">
                <a:gradFill>
                  <a:gsLst>
                    <a:gs pos="2917">
                      <a:schemeClr val="accent3"/>
                    </a:gs>
                    <a:gs pos="30000">
                      <a:schemeClr val="accent3"/>
                    </a:gs>
                  </a:gsLst>
                  <a:lin ang="5400000" scaled="0"/>
                </a:gradFill>
              </a:rPr>
              <a:t>Parts Unlimited MRP</a:t>
            </a:r>
          </a:p>
          <a:p>
            <a:pPr marL="0" lvl="1" indent="0">
              <a:lnSpc>
                <a:spcPct val="100000"/>
              </a:lnSpc>
              <a:buNone/>
            </a:pPr>
            <a:r>
              <a:rPr lang="en-US" sz="2000" dirty="0">
                <a:gradFill>
                  <a:gsLst>
                    <a:gs pos="2917">
                      <a:schemeClr val="tx1"/>
                    </a:gs>
                    <a:gs pos="30000">
                      <a:schemeClr val="tx1"/>
                    </a:gs>
                  </a:gsLst>
                  <a:lin ang="5400000" scaled="0"/>
                </a:gradFill>
                <a:hlinkClick r:id="rId5"/>
              </a:rPr>
              <a:t>https://github.com/Microsoft/PartsUnlimitedMRP</a:t>
            </a:r>
            <a:r>
              <a:rPr lang="en-US" sz="2000" dirty="0">
                <a:gradFill>
                  <a:gsLst>
                    <a:gs pos="2917">
                      <a:schemeClr val="tx1"/>
                    </a:gs>
                    <a:gs pos="30000">
                      <a:schemeClr val="tx1"/>
                    </a:gs>
                  </a:gsLst>
                  <a:lin ang="5400000" scaled="0"/>
                </a:gradFill>
              </a:rPr>
              <a:t> </a:t>
            </a:r>
          </a:p>
          <a:p>
            <a:pPr marL="0" lvl="1" indent="0">
              <a:lnSpc>
                <a:spcPct val="100000"/>
              </a:lnSpc>
              <a:buNone/>
            </a:pPr>
            <a:r>
              <a:rPr lang="en-US" sz="2000" dirty="0">
                <a:gradFill>
                  <a:gsLst>
                    <a:gs pos="2917">
                      <a:schemeClr val="tx1"/>
                    </a:gs>
                    <a:gs pos="30000">
                      <a:schemeClr val="tx1"/>
                    </a:gs>
                  </a:gsLst>
                  <a:lin ang="5400000" scaled="0"/>
                </a:gradFill>
              </a:rPr>
              <a:t>Linux, Java, Tomcat, MongoDB application with Chef Recipe</a:t>
            </a:r>
          </a:p>
        </p:txBody>
      </p:sp>
      <p:sp>
        <p:nvSpPr>
          <p:cNvPr id="2" name="Title 1"/>
          <p:cNvSpPr>
            <a:spLocks noGrp="1"/>
          </p:cNvSpPr>
          <p:nvPr>
            <p:ph type="title"/>
          </p:nvPr>
        </p:nvSpPr>
        <p:spPr/>
        <p:txBody>
          <a:bodyPr/>
          <a:lstStyle/>
          <a:p>
            <a:r>
              <a:rPr lang="en-US" dirty="0" smtClean="0">
                <a:gradFill>
                  <a:gsLst>
                    <a:gs pos="1250">
                      <a:schemeClr val="tx2"/>
                    </a:gs>
                    <a:gs pos="100000">
                      <a:schemeClr val="tx2"/>
                    </a:gs>
                  </a:gsLst>
                  <a:lin ang="5400000" scaled="0"/>
                </a:gradFill>
              </a:rPr>
              <a:t>Sample Applications</a:t>
            </a:r>
            <a:endParaRPr lang="en-US" dirty="0">
              <a:gradFill>
                <a:gsLst>
                  <a:gs pos="1250">
                    <a:schemeClr val="tx2"/>
                  </a:gs>
                  <a:gs pos="100000">
                    <a:schemeClr val="tx2"/>
                  </a:gs>
                </a:gsLst>
                <a:lin ang="5400000" scaled="0"/>
              </a:gradFill>
            </a:endParaRPr>
          </a:p>
        </p:txBody>
      </p:sp>
    </p:spTree>
    <p:extLst>
      <p:ext uri="{BB962C8B-B14F-4D97-AF65-F5344CB8AC3E}">
        <p14:creationId xmlns:p14="http://schemas.microsoft.com/office/powerpoint/2010/main" val="201231319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gradFill>
                  <a:gsLst>
                    <a:gs pos="2917">
                      <a:schemeClr val="tx2"/>
                    </a:gs>
                    <a:gs pos="30000">
                      <a:schemeClr val="tx2"/>
                    </a:gs>
                  </a:gsLst>
                  <a:lin ang="5400000" scaled="0"/>
                </a:gradFill>
              </a:rPr>
              <a:t>Free Resources for DevOps Practices</a:t>
            </a:r>
            <a:endParaRPr lang="en-US" dirty="0">
              <a:gradFill>
                <a:gsLst>
                  <a:gs pos="2917">
                    <a:schemeClr val="tx2"/>
                  </a:gs>
                  <a:gs pos="30000">
                    <a:schemeClr val="tx2"/>
                  </a:gs>
                </a:gsLst>
                <a:lin ang="5400000" scaled="0"/>
              </a:gradFill>
            </a:endParaRPr>
          </a:p>
        </p:txBody>
      </p:sp>
      <p:sp>
        <p:nvSpPr>
          <p:cNvPr id="6" name="Text Placeholder 5"/>
          <p:cNvSpPr>
            <a:spLocks noGrp="1"/>
          </p:cNvSpPr>
          <p:nvPr>
            <p:ph type="body" sz="quarter" idx="10"/>
          </p:nvPr>
        </p:nvSpPr>
        <p:spPr>
          <a:xfrm>
            <a:off x="277846" y="1668723"/>
            <a:ext cx="11885514" cy="1249573"/>
          </a:xfrm>
        </p:spPr>
        <p:txBody>
          <a:bodyPr/>
          <a:lstStyle/>
          <a:p>
            <a:pPr>
              <a:spcBef>
                <a:spcPts val="900"/>
              </a:spcBef>
              <a:spcAft>
                <a:spcPts val="0"/>
              </a:spcAft>
            </a:pPr>
            <a:r>
              <a:rPr lang="en-US" sz="2800" dirty="0">
                <a:gradFill>
                  <a:gsLst>
                    <a:gs pos="2917">
                      <a:schemeClr val="accent3"/>
                    </a:gs>
                    <a:gs pos="30000">
                      <a:schemeClr val="accent3"/>
                    </a:gs>
                  </a:gsLst>
                  <a:lin ang="5400000" scaled="0"/>
                </a:gradFill>
              </a:rPr>
              <a:t>Optimize your DevOps practices and tools: </a:t>
            </a:r>
            <a:endParaRPr lang="en-US" sz="2800" dirty="0" smtClean="0">
              <a:gradFill>
                <a:gsLst>
                  <a:gs pos="2917">
                    <a:schemeClr val="accent3"/>
                  </a:gs>
                  <a:gs pos="30000">
                    <a:schemeClr val="accent3"/>
                  </a:gs>
                </a:gsLst>
                <a:lin ang="5400000" scaled="0"/>
              </a:gradFill>
            </a:endParaRPr>
          </a:p>
          <a:p>
            <a:pPr lvl="1"/>
            <a:r>
              <a:rPr lang="en-US" dirty="0" smtClean="0">
                <a:gradFill>
                  <a:gsLst>
                    <a:gs pos="2917">
                      <a:schemeClr val="tx1"/>
                    </a:gs>
                    <a:gs pos="30000">
                      <a:schemeClr val="tx1"/>
                    </a:gs>
                  </a:gsLst>
                  <a:lin ang="5400000" scaled="0"/>
                </a:gradFill>
              </a:rPr>
              <a:t>Get started on your DevOps journey:  </a:t>
            </a:r>
            <a:r>
              <a:rPr lang="en-US" dirty="0" smtClean="0">
                <a:gradFill>
                  <a:gsLst>
                    <a:gs pos="2917">
                      <a:schemeClr val="tx1"/>
                    </a:gs>
                    <a:gs pos="30000">
                      <a:schemeClr val="tx1"/>
                    </a:gs>
                  </a:gsLst>
                  <a:lin ang="5400000" scaled="0"/>
                </a:gradFill>
                <a:hlinkClick r:id="rId3"/>
              </a:rPr>
              <a:t>aka.ms/devops</a:t>
            </a:r>
            <a:endParaRPr lang="en-US" dirty="0" smtClean="0">
              <a:gradFill>
                <a:gsLst>
                  <a:gs pos="2917">
                    <a:schemeClr val="tx1"/>
                  </a:gs>
                  <a:gs pos="30000">
                    <a:schemeClr val="tx1"/>
                  </a:gs>
                </a:gsLst>
                <a:lin ang="5400000" scaled="0"/>
              </a:gradFill>
            </a:endParaRPr>
          </a:p>
          <a:p>
            <a:pPr lvl="1"/>
            <a:endParaRPr lang="en-US" dirty="0">
              <a:gradFill>
                <a:gsLst>
                  <a:gs pos="2917">
                    <a:schemeClr val="tx1"/>
                  </a:gs>
                  <a:gs pos="30000">
                    <a:schemeClr val="tx1"/>
                  </a:gs>
                </a:gsLst>
                <a:lin ang="5400000" scaled="0"/>
              </a:gradFill>
            </a:endParaRPr>
          </a:p>
        </p:txBody>
      </p:sp>
      <p:sp>
        <p:nvSpPr>
          <p:cNvPr id="7" name="Text Placeholder 5"/>
          <p:cNvSpPr txBox="1">
            <a:spLocks/>
          </p:cNvSpPr>
          <p:nvPr/>
        </p:nvSpPr>
        <p:spPr>
          <a:xfrm>
            <a:off x="274516" y="2689019"/>
            <a:ext cx="11885514" cy="925452"/>
          </a:xfrm>
          <a:prstGeom prst="rect">
            <a:avLst/>
          </a:prstGeom>
        </p:spPr>
        <p:txBody>
          <a:bodyPr vert="horz" wrap="square" lIns="146283" tIns="91427" rIns="146283" bIns="91427"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gradFill>
                  <a:gsLst>
                    <a:gs pos="2917">
                      <a:schemeClr val="accent3"/>
                    </a:gs>
                    <a:gs pos="30000">
                      <a:schemeClr val="accent3"/>
                    </a:gs>
                  </a:gsLst>
                </a:gradFill>
              </a:rPr>
              <a:t>Download the Forrester Infrastructure-as-Code whitepaper:</a:t>
            </a:r>
            <a:r>
              <a:rPr lang="en-US" sz="2800" dirty="0">
                <a:solidFill>
                  <a:srgbClr val="46877F"/>
                </a:solidFill>
              </a:rPr>
              <a:t> </a:t>
            </a:r>
          </a:p>
          <a:p>
            <a:pPr lvl="1"/>
            <a:r>
              <a:rPr lang="en-US" dirty="0">
                <a:gradFill>
                  <a:gsLst>
                    <a:gs pos="2917">
                      <a:schemeClr val="tx1"/>
                    </a:gs>
                    <a:gs pos="30000">
                      <a:schemeClr val="tx1"/>
                    </a:gs>
                  </a:gsLst>
                  <a:lin ang="5400000" scaled="0"/>
                </a:gradFill>
              </a:rPr>
              <a:t>Complexity kills.  Automate with Infra as code: </a:t>
            </a:r>
            <a:r>
              <a:rPr lang="en-US" dirty="0">
                <a:gradFill>
                  <a:gsLst>
                    <a:gs pos="2917">
                      <a:schemeClr val="tx1"/>
                    </a:gs>
                    <a:gs pos="30000">
                      <a:schemeClr val="tx1"/>
                    </a:gs>
                  </a:gsLst>
                  <a:lin ang="5400000" scaled="0"/>
                </a:gradFill>
                <a:hlinkClick r:id="rId4"/>
              </a:rPr>
              <a:t>aka.ms/</a:t>
            </a:r>
            <a:r>
              <a:rPr lang="en-US" dirty="0" err="1">
                <a:gradFill>
                  <a:gsLst>
                    <a:gs pos="2917">
                      <a:schemeClr val="tx1"/>
                    </a:gs>
                    <a:gs pos="30000">
                      <a:schemeClr val="tx1"/>
                    </a:gs>
                  </a:gsLst>
                  <a:lin ang="5400000" scaled="0"/>
                </a:gradFill>
                <a:hlinkClick r:id="rId4"/>
              </a:rPr>
              <a:t>iac_tlp</a:t>
            </a:r>
            <a:endParaRPr lang="en-US" dirty="0">
              <a:gradFill>
                <a:gsLst>
                  <a:gs pos="2917">
                    <a:schemeClr val="tx1"/>
                  </a:gs>
                  <a:gs pos="30000">
                    <a:schemeClr val="tx1"/>
                  </a:gs>
                </a:gsLst>
                <a:lin ang="5400000" scaled="0"/>
              </a:gradFill>
            </a:endParaRPr>
          </a:p>
        </p:txBody>
      </p:sp>
      <p:sp>
        <p:nvSpPr>
          <p:cNvPr id="8" name="Text Placeholder 5"/>
          <p:cNvSpPr txBox="1">
            <a:spLocks/>
          </p:cNvSpPr>
          <p:nvPr/>
        </p:nvSpPr>
        <p:spPr>
          <a:xfrm>
            <a:off x="274516" y="5707852"/>
            <a:ext cx="11885514" cy="925452"/>
          </a:xfrm>
          <a:prstGeom prst="rect">
            <a:avLst/>
          </a:prstGeom>
        </p:spPr>
        <p:txBody>
          <a:bodyPr vert="horz" wrap="square" lIns="146283" tIns="91427" rIns="146283" bIns="91427"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smtClean="0">
                <a:gradFill>
                  <a:gsLst>
                    <a:gs pos="2917">
                      <a:schemeClr val="accent3"/>
                    </a:gs>
                    <a:gs pos="30000">
                      <a:schemeClr val="accent3"/>
                    </a:gs>
                  </a:gsLst>
                  <a:lin ang="5400000" scaled="0"/>
                </a:gradFill>
              </a:rPr>
              <a:t>Learn DevOps Practices hands-on with PartsUnlimited apps</a:t>
            </a:r>
            <a:endParaRPr lang="en-US" sz="2800" dirty="0">
              <a:gradFill>
                <a:gsLst>
                  <a:gs pos="2917">
                    <a:schemeClr val="accent3"/>
                  </a:gs>
                  <a:gs pos="30000">
                    <a:schemeClr val="accent3"/>
                  </a:gs>
                </a:gsLst>
                <a:lin ang="5400000" scaled="0"/>
              </a:gradFill>
            </a:endParaRPr>
          </a:p>
          <a:p>
            <a:pPr lvl="1"/>
            <a:r>
              <a:rPr lang="en-US" sz="1960" dirty="0" smtClean="0">
                <a:gradFill>
                  <a:gsLst>
                    <a:gs pos="2917">
                      <a:schemeClr val="tx1"/>
                    </a:gs>
                    <a:gs pos="30000">
                      <a:schemeClr val="tx1"/>
                    </a:gs>
                  </a:gsLst>
                  <a:lin ang="5400000" scaled="0"/>
                </a:gradFill>
                <a:hlinkClick r:id="rId5"/>
              </a:rPr>
              <a:t>github.com/Microsoft/PartsUnlimited</a:t>
            </a:r>
            <a:r>
              <a:rPr lang="en-US" sz="1960" dirty="0" smtClean="0">
                <a:gradFill>
                  <a:gsLst>
                    <a:gs pos="2917">
                      <a:schemeClr val="tx1"/>
                    </a:gs>
                    <a:gs pos="30000">
                      <a:schemeClr val="tx1"/>
                    </a:gs>
                  </a:gsLst>
                  <a:lin ang="5400000" scaled="0"/>
                </a:gradFill>
              </a:rPr>
              <a:t> and </a:t>
            </a:r>
            <a:r>
              <a:rPr lang="en-US" sz="1960" dirty="0" smtClean="0">
                <a:gradFill>
                  <a:gsLst>
                    <a:gs pos="2917">
                      <a:schemeClr val="tx1"/>
                    </a:gs>
                    <a:gs pos="30000">
                      <a:schemeClr val="tx1"/>
                    </a:gs>
                  </a:gsLst>
                  <a:lin ang="5400000" scaled="0"/>
                </a:gradFill>
                <a:hlinkClick r:id="rId6"/>
              </a:rPr>
              <a:t>github.com/Microsoft/</a:t>
            </a:r>
            <a:r>
              <a:rPr lang="en-US" sz="1960" dirty="0" err="1" smtClean="0">
                <a:gradFill>
                  <a:gsLst>
                    <a:gs pos="2917">
                      <a:schemeClr val="tx1"/>
                    </a:gs>
                    <a:gs pos="30000">
                      <a:schemeClr val="tx1"/>
                    </a:gs>
                  </a:gsLst>
                  <a:lin ang="5400000" scaled="0"/>
                </a:gradFill>
                <a:hlinkClick r:id="rId6"/>
              </a:rPr>
              <a:t>PartsUnlimitedMRP</a:t>
            </a:r>
            <a:r>
              <a:rPr lang="en-US" sz="1960" dirty="0" smtClean="0">
                <a:gradFill>
                  <a:gsLst>
                    <a:gs pos="2917">
                      <a:schemeClr val="tx1"/>
                    </a:gs>
                    <a:gs pos="30000">
                      <a:schemeClr val="tx1"/>
                    </a:gs>
                  </a:gsLst>
                  <a:lin ang="5400000" scaled="0"/>
                </a:gradFill>
              </a:rPr>
              <a:t> </a:t>
            </a:r>
            <a:endParaRPr lang="en-US" sz="1960" dirty="0">
              <a:gradFill>
                <a:gsLst>
                  <a:gs pos="2917">
                    <a:schemeClr val="tx1"/>
                  </a:gs>
                  <a:gs pos="30000">
                    <a:schemeClr val="tx1"/>
                  </a:gs>
                </a:gsLst>
                <a:lin ang="5400000" scaled="0"/>
              </a:gradFill>
            </a:endParaRPr>
          </a:p>
        </p:txBody>
      </p:sp>
      <p:sp>
        <p:nvSpPr>
          <p:cNvPr id="9" name="Text Placeholder 5"/>
          <p:cNvSpPr txBox="1">
            <a:spLocks/>
          </p:cNvSpPr>
          <p:nvPr/>
        </p:nvSpPr>
        <p:spPr>
          <a:xfrm>
            <a:off x="277846" y="899287"/>
            <a:ext cx="11885514" cy="636529"/>
          </a:xfrm>
          <a:prstGeom prst="rect">
            <a:avLst/>
          </a:prstGeom>
        </p:spPr>
        <p:txBody>
          <a:bodyPr vert="horz" wrap="square" lIns="146283" tIns="91427" rIns="146283" bIns="91427"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a:gradFill>
                  <a:gsLst>
                    <a:gs pos="2917">
                      <a:schemeClr val="accent6"/>
                    </a:gs>
                    <a:gs pos="30000">
                      <a:schemeClr val="accent6"/>
                    </a:gs>
                  </a:gsLst>
                  <a:lin ang="5400000" scaled="0"/>
                </a:gradFill>
              </a:rPr>
              <a:t>Accelerate your application delivery lifecycle</a:t>
            </a:r>
          </a:p>
        </p:txBody>
      </p:sp>
      <p:sp>
        <p:nvSpPr>
          <p:cNvPr id="10" name="Text Placeholder 5"/>
          <p:cNvSpPr txBox="1">
            <a:spLocks/>
          </p:cNvSpPr>
          <p:nvPr/>
        </p:nvSpPr>
        <p:spPr>
          <a:xfrm>
            <a:off x="274515" y="3635005"/>
            <a:ext cx="11885514" cy="925452"/>
          </a:xfrm>
          <a:prstGeom prst="rect">
            <a:avLst/>
          </a:prstGeom>
        </p:spPr>
        <p:txBody>
          <a:bodyPr vert="horz" wrap="square" lIns="146283" tIns="91427" rIns="146283" bIns="91427"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gradFill>
                  <a:gsLst>
                    <a:gs pos="2917">
                      <a:schemeClr val="accent3"/>
                    </a:gs>
                    <a:gs pos="30000">
                      <a:schemeClr val="accent3"/>
                    </a:gs>
                  </a:gsLst>
                  <a:lin ang="5400000" scaled="0"/>
                </a:gradFill>
              </a:rPr>
              <a:t>Technical resources for Practitioners: </a:t>
            </a:r>
          </a:p>
          <a:p>
            <a:pPr lvl="1"/>
            <a:r>
              <a:rPr lang="en-US" dirty="0">
                <a:gradFill>
                  <a:gsLst>
                    <a:gs pos="2917">
                      <a:schemeClr val="tx1"/>
                    </a:gs>
                    <a:gs pos="30000">
                      <a:schemeClr val="tx1"/>
                    </a:gs>
                  </a:gsLst>
                  <a:lin ang="5400000" scaled="0"/>
                </a:gradFill>
              </a:rPr>
              <a:t>Get access to free online </a:t>
            </a:r>
            <a:r>
              <a:rPr lang="en-US" dirty="0" smtClean="0">
                <a:gradFill>
                  <a:gsLst>
                    <a:gs pos="2917">
                      <a:schemeClr val="tx1"/>
                    </a:gs>
                    <a:gs pos="30000">
                      <a:schemeClr val="tx1"/>
                    </a:gs>
                  </a:gsLst>
                  <a:lin ang="5400000" scaled="0"/>
                </a:gradFill>
              </a:rPr>
              <a:t>training: </a:t>
            </a:r>
            <a:r>
              <a:rPr lang="en-US" dirty="0">
                <a:gradFill>
                  <a:gsLst>
                    <a:gs pos="2917">
                      <a:schemeClr val="tx1"/>
                    </a:gs>
                    <a:gs pos="30000">
                      <a:schemeClr val="tx1"/>
                    </a:gs>
                  </a:gsLst>
                  <a:lin ang="5400000" scaled="0"/>
                </a:gradFill>
                <a:hlinkClick r:id="rId7"/>
              </a:rPr>
              <a:t>aka.ms/</a:t>
            </a:r>
            <a:r>
              <a:rPr lang="en-US" dirty="0" err="1">
                <a:gradFill>
                  <a:gsLst>
                    <a:gs pos="2917">
                      <a:schemeClr val="tx1"/>
                    </a:gs>
                    <a:gs pos="30000">
                      <a:schemeClr val="tx1"/>
                    </a:gs>
                  </a:gsLst>
                  <a:lin ang="5400000" scaled="0"/>
                </a:gradFill>
                <a:hlinkClick r:id="rId7"/>
              </a:rPr>
              <a:t>devopsmva</a:t>
            </a:r>
            <a:endParaRPr lang="en-US" dirty="0">
              <a:gradFill>
                <a:gsLst>
                  <a:gs pos="2917">
                    <a:schemeClr val="tx1"/>
                  </a:gs>
                  <a:gs pos="30000">
                    <a:schemeClr val="tx1"/>
                  </a:gs>
                </a:gsLst>
                <a:lin ang="5400000" scaled="0"/>
              </a:gradFill>
            </a:endParaRPr>
          </a:p>
        </p:txBody>
      </p:sp>
      <p:sp>
        <p:nvSpPr>
          <p:cNvPr id="11" name="Text Placeholder 5"/>
          <p:cNvSpPr txBox="1">
            <a:spLocks/>
          </p:cNvSpPr>
          <p:nvPr/>
        </p:nvSpPr>
        <p:spPr>
          <a:xfrm>
            <a:off x="286883" y="4706655"/>
            <a:ext cx="11885514" cy="925452"/>
          </a:xfrm>
          <a:prstGeom prst="rect">
            <a:avLst/>
          </a:prstGeom>
        </p:spPr>
        <p:txBody>
          <a:bodyPr vert="horz" wrap="square" lIns="146283" tIns="91427" rIns="146283" bIns="91427"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745" dirty="0" smtClean="0">
                <a:gradFill>
                  <a:gsLst>
                    <a:gs pos="2917">
                      <a:schemeClr val="accent3"/>
                    </a:gs>
                    <a:gs pos="30000">
                      <a:schemeClr val="accent3"/>
                    </a:gs>
                  </a:gsLst>
                  <a:lin ang="5400000" scaled="0"/>
                </a:gradFill>
              </a:rPr>
              <a:t>DevOps Maturity Self-Assessment</a:t>
            </a:r>
            <a:endParaRPr lang="en-US" sz="2745" dirty="0">
              <a:gradFill>
                <a:gsLst>
                  <a:gs pos="2917">
                    <a:schemeClr val="accent3"/>
                  </a:gs>
                  <a:gs pos="30000">
                    <a:schemeClr val="accent3"/>
                  </a:gs>
                </a:gsLst>
                <a:lin ang="5400000" scaled="0"/>
              </a:gradFill>
            </a:endParaRPr>
          </a:p>
          <a:p>
            <a:pPr lvl="1"/>
            <a:r>
              <a:rPr lang="en-US" sz="1961" dirty="0" smtClean="0">
                <a:gradFill>
                  <a:gsLst>
                    <a:gs pos="2917">
                      <a:schemeClr val="tx1"/>
                    </a:gs>
                    <a:gs pos="30000">
                      <a:schemeClr val="tx1"/>
                    </a:gs>
                  </a:gsLst>
                  <a:lin ang="5400000" scaled="0"/>
                </a:gradFill>
              </a:rPr>
              <a:t>See where your organization is at across 7 areas</a:t>
            </a:r>
            <a:r>
              <a:rPr lang="en-US" sz="1961" dirty="0">
                <a:gradFill>
                  <a:gsLst>
                    <a:gs pos="2917">
                      <a:schemeClr val="tx1"/>
                    </a:gs>
                    <a:gs pos="30000">
                      <a:schemeClr val="tx1"/>
                    </a:gs>
                  </a:gsLst>
                  <a:lin ang="5400000" scaled="0"/>
                </a:gradFill>
              </a:rPr>
              <a:t>: </a:t>
            </a:r>
            <a:r>
              <a:rPr lang="en-US" sz="1961" dirty="0">
                <a:gradFill>
                  <a:gsLst>
                    <a:gs pos="2917">
                      <a:schemeClr val="tx1"/>
                    </a:gs>
                    <a:gs pos="30000">
                      <a:schemeClr val="tx1"/>
                    </a:gs>
                  </a:gsLst>
                  <a:lin ang="5400000" scaled="0"/>
                </a:gradFill>
                <a:hlinkClick r:id="rId8"/>
              </a:rPr>
              <a:t>http://devopsassessment.azurewebsites.net</a:t>
            </a:r>
            <a:r>
              <a:rPr lang="en-US" sz="1961" dirty="0" smtClean="0">
                <a:gradFill>
                  <a:gsLst>
                    <a:gs pos="2917">
                      <a:schemeClr val="tx1"/>
                    </a:gs>
                    <a:gs pos="30000">
                      <a:schemeClr val="tx1"/>
                    </a:gs>
                  </a:gsLst>
                  <a:lin ang="5400000" scaled="0"/>
                </a:gradFill>
                <a:hlinkClick r:id="rId8"/>
              </a:rPr>
              <a:t>/</a:t>
            </a:r>
            <a:r>
              <a:rPr lang="en-US" sz="1961" dirty="0" smtClean="0">
                <a:gradFill>
                  <a:gsLst>
                    <a:gs pos="2917">
                      <a:schemeClr val="tx1"/>
                    </a:gs>
                    <a:gs pos="30000">
                      <a:schemeClr val="tx1"/>
                    </a:gs>
                  </a:gsLst>
                  <a:lin ang="5400000" scaled="0"/>
                </a:gradFill>
              </a:rPr>
              <a:t> </a:t>
            </a:r>
            <a:endParaRPr lang="en-US" sz="196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08454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ext Box 3"/>
          <p:cNvSpPr txBox="1">
            <a:spLocks noChangeArrowheads="1"/>
          </p:cNvSpPr>
          <p:nvPr/>
        </p:nvSpPr>
        <p:spPr bwMode="blackWhite">
          <a:xfrm>
            <a:off x="554181" y="6079032"/>
            <a:ext cx="11675919" cy="618631"/>
          </a:xfrm>
          <a:prstGeom prst="rect">
            <a:avLst/>
          </a:prstGeom>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2015 </a:t>
            </a:r>
            <a:r>
              <a:rPr lang="en-US" sz="700" dirty="0">
                <a:gradFill>
                  <a:gsLst>
                    <a:gs pos="0">
                      <a:schemeClr val="tx1"/>
                    </a:gs>
                    <a:gs pos="100000">
                      <a:schemeClr val="tx1"/>
                    </a:gs>
                  </a:gsLst>
                  <a:lin ang="5400000" scaled="0"/>
                </a:gradFill>
                <a:cs typeface="Segoe UI" pitchFamily="34" charset="0"/>
              </a:rPr>
              <a:t>Microsoft Corporation. All rights reserved. Microsoft, </a:t>
            </a:r>
            <a:r>
              <a:rPr lang="en-US" sz="700" dirty="0" smtClean="0">
                <a:gradFill>
                  <a:gsLst>
                    <a:gs pos="0">
                      <a:schemeClr val="tx1"/>
                    </a:gs>
                    <a:gs pos="100000">
                      <a:schemeClr val="tx1"/>
                    </a:gs>
                  </a:gsLst>
                  <a:lin ang="5400000" scaled="0"/>
                </a:gradFill>
                <a:cs typeface="Segoe UI" pitchFamily="34" charset="0"/>
              </a:rPr>
              <a:t>Windows </a:t>
            </a:r>
            <a:r>
              <a:rPr lang="en-US" sz="700" dirty="0">
                <a:gradFill>
                  <a:gsLst>
                    <a:gs pos="0">
                      <a:schemeClr val="tx1"/>
                    </a:gs>
                    <a:gs pos="100000">
                      <a:schemeClr val="tx1"/>
                    </a:gs>
                  </a:gsLst>
                  <a:lin ang="5400000" scaled="0"/>
                </a:gradFill>
                <a:cs typeface="Segoe UI" pitchFamily="34" charset="0"/>
              </a:rPr>
              <a:t>and other product names are or may be registered trademarks and/or trademarks in the U.S. and/or other countries.</a:t>
            </a:r>
          </a:p>
          <a:p>
            <a:pPr defTabSz="932290"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051" y="2590445"/>
            <a:ext cx="4777048" cy="1757206"/>
          </a:xfrm>
          <a:prstGeom prst="rect">
            <a:avLst/>
          </a:prstGeom>
        </p:spPr>
      </p:pic>
    </p:spTree>
    <p:extLst>
      <p:ext uri="{BB962C8B-B14F-4D97-AF65-F5344CB8AC3E}">
        <p14:creationId xmlns:p14="http://schemas.microsoft.com/office/powerpoint/2010/main" val="59112864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gradFill>
                  <a:gsLst>
                    <a:gs pos="1250">
                      <a:schemeClr val="tx2"/>
                    </a:gs>
                    <a:gs pos="100000">
                      <a:schemeClr val="tx2"/>
                    </a:gs>
                  </a:gsLst>
                  <a:lin ang="5400000" scaled="0"/>
                </a:gradFill>
              </a:rPr>
              <a:t>Agenda</a:t>
            </a:r>
            <a:endParaRPr lang="en-US" dirty="0">
              <a:gradFill>
                <a:gsLst>
                  <a:gs pos="1250">
                    <a:schemeClr val="tx2"/>
                  </a:gs>
                  <a:gs pos="100000">
                    <a:schemeClr val="tx2"/>
                  </a:gs>
                </a:gsLst>
                <a:lin ang="5400000" scaled="0"/>
              </a:gradFill>
            </a:endParaRPr>
          </a:p>
        </p:txBody>
      </p:sp>
      <p:sp>
        <p:nvSpPr>
          <p:cNvPr id="5" name="Text Placeholder 4"/>
          <p:cNvSpPr>
            <a:spLocks noGrp="1"/>
          </p:cNvSpPr>
          <p:nvPr>
            <p:ph type="body" sz="quarter" idx="10"/>
          </p:nvPr>
        </p:nvSpPr>
        <p:spPr>
          <a:xfrm>
            <a:off x="1075266" y="1455565"/>
            <a:ext cx="11086571" cy="2410916"/>
          </a:xfrm>
        </p:spPr>
        <p:txBody>
          <a:bodyPr/>
          <a:lstStyle/>
          <a:p>
            <a:r>
              <a:rPr lang="en-US" dirty="0" smtClean="0">
                <a:gradFill>
                  <a:gsLst>
                    <a:gs pos="1250">
                      <a:schemeClr val="tx1"/>
                    </a:gs>
                    <a:gs pos="100000">
                      <a:schemeClr val="tx1"/>
                    </a:gs>
                  </a:gsLst>
                  <a:lin ang="5400000" scaled="0"/>
                </a:gradFill>
              </a:rPr>
              <a:t>DevOps overview</a:t>
            </a:r>
            <a:endParaRPr lang="en-US" dirty="0">
              <a:gradFill>
                <a:gsLst>
                  <a:gs pos="1250">
                    <a:schemeClr val="tx1"/>
                  </a:gs>
                  <a:gs pos="100000">
                    <a:schemeClr val="tx1"/>
                  </a:gs>
                </a:gsLst>
                <a:lin ang="5400000" scaled="0"/>
              </a:gradFill>
            </a:endParaRPr>
          </a:p>
          <a:p>
            <a:r>
              <a:rPr lang="en-US" dirty="0" smtClean="0">
                <a:gradFill>
                  <a:gsLst>
                    <a:gs pos="1250">
                      <a:schemeClr val="tx1"/>
                    </a:gs>
                    <a:gs pos="100000">
                      <a:schemeClr val="tx1"/>
                    </a:gs>
                  </a:gsLst>
                  <a:lin ang="5400000" scaled="0"/>
                </a:gradFill>
              </a:rPr>
              <a:t>Enabling DevOps practices</a:t>
            </a:r>
          </a:p>
          <a:p>
            <a:r>
              <a:rPr lang="en-US" dirty="0" smtClean="0">
                <a:gradFill>
                  <a:gsLst>
                    <a:gs pos="1250">
                      <a:schemeClr val="tx1"/>
                    </a:gs>
                    <a:gs pos="100000">
                      <a:schemeClr val="tx1"/>
                    </a:gs>
                  </a:gsLst>
                  <a:lin ang="5400000" scaled="0"/>
                </a:gradFill>
              </a:rPr>
              <a:t>Hackathon details</a:t>
            </a:r>
            <a:endParaRPr lang="en-US" dirty="0">
              <a:gradFill>
                <a:gsLst>
                  <a:gs pos="1250">
                    <a:schemeClr val="tx1"/>
                  </a:gs>
                  <a:gs pos="100000">
                    <a:schemeClr val="tx1"/>
                  </a:gs>
                </a:gsLst>
                <a:lin ang="5400000" scaled="0"/>
              </a:gradFill>
            </a:endParaRPr>
          </a:p>
        </p:txBody>
      </p:sp>
      <p:grpSp>
        <p:nvGrpSpPr>
          <p:cNvPr id="6" name="Group 5"/>
          <p:cNvGrpSpPr/>
          <p:nvPr/>
        </p:nvGrpSpPr>
        <p:grpSpPr>
          <a:xfrm>
            <a:off x="461445" y="1549654"/>
            <a:ext cx="536743" cy="533400"/>
            <a:chOff x="228600" y="1219200"/>
            <a:chExt cx="685800" cy="685800"/>
          </a:xfrm>
        </p:grpSpPr>
        <p:sp>
          <p:nvSpPr>
            <p:cNvPr id="7" name="Freeform 99"/>
            <p:cNvSpPr>
              <a:spLocks noChangeAspect="1"/>
            </p:cNvSpPr>
            <p:nvPr/>
          </p:nvSpPr>
          <p:spPr bwMode="black">
            <a:xfrm>
              <a:off x="364342" y="1410290"/>
              <a:ext cx="414316" cy="30362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2"/>
            </a:solidFill>
            <a:ln>
              <a:solidFill>
                <a:schemeClr val="bg1"/>
              </a:solid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8" name="Oval 7"/>
            <p:cNvSpPr/>
            <p:nvPr/>
          </p:nvSpPr>
          <p:spPr bwMode="auto">
            <a:xfrm>
              <a:off x="228600" y="1219200"/>
              <a:ext cx="685800" cy="685800"/>
            </a:xfrm>
            <a:prstGeom prst="ellipse">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9" name="Group 8"/>
          <p:cNvGrpSpPr/>
          <p:nvPr/>
        </p:nvGrpSpPr>
        <p:grpSpPr>
          <a:xfrm>
            <a:off x="461445" y="2353529"/>
            <a:ext cx="536743" cy="533400"/>
            <a:chOff x="228600" y="1219200"/>
            <a:chExt cx="685800" cy="685800"/>
          </a:xfrm>
        </p:grpSpPr>
        <p:sp>
          <p:nvSpPr>
            <p:cNvPr id="10" name="Freeform 99"/>
            <p:cNvSpPr>
              <a:spLocks noChangeAspect="1"/>
            </p:cNvSpPr>
            <p:nvPr/>
          </p:nvSpPr>
          <p:spPr bwMode="black">
            <a:xfrm>
              <a:off x="364342" y="1410290"/>
              <a:ext cx="414316" cy="30362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2"/>
            </a:solidFill>
            <a:ln>
              <a:solidFill>
                <a:schemeClr val="bg1"/>
              </a:solid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11" name="Oval 10"/>
            <p:cNvSpPr/>
            <p:nvPr/>
          </p:nvSpPr>
          <p:spPr bwMode="auto">
            <a:xfrm>
              <a:off x="228600" y="1219200"/>
              <a:ext cx="685800" cy="685800"/>
            </a:xfrm>
            <a:prstGeom prst="ellipse">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2" name="Group 11"/>
          <p:cNvGrpSpPr/>
          <p:nvPr/>
        </p:nvGrpSpPr>
        <p:grpSpPr>
          <a:xfrm>
            <a:off x="461445" y="3194202"/>
            <a:ext cx="536743" cy="533400"/>
            <a:chOff x="228600" y="1219200"/>
            <a:chExt cx="685800" cy="685800"/>
          </a:xfrm>
        </p:grpSpPr>
        <p:sp>
          <p:nvSpPr>
            <p:cNvPr id="13" name="Freeform 99"/>
            <p:cNvSpPr>
              <a:spLocks noChangeAspect="1"/>
            </p:cNvSpPr>
            <p:nvPr/>
          </p:nvSpPr>
          <p:spPr bwMode="black">
            <a:xfrm>
              <a:off x="364342" y="1410290"/>
              <a:ext cx="414316" cy="30362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2"/>
            </a:solidFill>
            <a:ln>
              <a:solidFill>
                <a:schemeClr val="bg1"/>
              </a:solid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14" name="Oval 13"/>
            <p:cNvSpPr/>
            <p:nvPr/>
          </p:nvSpPr>
          <p:spPr bwMode="auto">
            <a:xfrm>
              <a:off x="228600" y="1219200"/>
              <a:ext cx="685800" cy="685800"/>
            </a:xfrm>
            <a:prstGeom prst="ellipse">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9490945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gradFill>
                  <a:gsLst>
                    <a:gs pos="1250">
                      <a:schemeClr val="tx2"/>
                    </a:gs>
                    <a:gs pos="100000">
                      <a:schemeClr val="tx2"/>
                    </a:gs>
                  </a:gsLst>
                  <a:lin ang="5400000" scaled="0"/>
                </a:gradFill>
              </a:rPr>
              <a:t>The first </a:t>
            </a:r>
            <a:r>
              <a:rPr lang="en-US" dirty="0">
                <a:gradFill>
                  <a:gsLst>
                    <a:gs pos="1250">
                      <a:schemeClr val="tx2"/>
                    </a:gs>
                    <a:gs pos="100000">
                      <a:schemeClr val="tx2"/>
                    </a:gs>
                  </a:gsLst>
                  <a:lin ang="5400000" scaled="0"/>
                </a:gradFill>
              </a:rPr>
              <a:t>w</a:t>
            </a:r>
            <a:r>
              <a:rPr lang="en-US" dirty="0" smtClean="0">
                <a:gradFill>
                  <a:gsLst>
                    <a:gs pos="1250">
                      <a:schemeClr val="tx2"/>
                    </a:gs>
                    <a:gs pos="100000">
                      <a:schemeClr val="tx2"/>
                    </a:gs>
                  </a:gsLst>
                  <a:lin ang="5400000" scaled="0"/>
                </a:gradFill>
              </a:rPr>
              <a:t>ay (systems thinking)</a:t>
            </a:r>
            <a:endParaRPr lang="en-US" dirty="0">
              <a:gradFill>
                <a:gsLst>
                  <a:gs pos="1250">
                    <a:schemeClr val="tx2"/>
                  </a:gs>
                  <a:gs pos="100000">
                    <a:schemeClr val="tx2"/>
                  </a:gs>
                </a:gsLst>
                <a:lin ang="5400000" scaled="0"/>
              </a:gradFill>
            </a:endParaRPr>
          </a:p>
        </p:txBody>
      </p:sp>
      <p:pic>
        <p:nvPicPr>
          <p:cNvPr id="16" name="Picture 15"/>
          <p:cNvPicPr>
            <a:picLocks/>
          </p:cNvPicPr>
          <p:nvPr/>
        </p:nvPicPr>
        <p:blipFill>
          <a:blip r:embed="rId3">
            <a:extLst>
              <a:ext uri="{28A0092B-C50C-407E-A947-70E740481C1C}">
                <a14:useLocalDpi xmlns:a14="http://schemas.microsoft.com/office/drawing/2010/main" val="0"/>
              </a:ext>
            </a:extLst>
          </a:blip>
          <a:stretch>
            <a:fillRect/>
          </a:stretch>
        </p:blipFill>
        <p:spPr>
          <a:xfrm>
            <a:off x="4442885" y="3672375"/>
            <a:ext cx="3557016" cy="1801368"/>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1502" y="1924915"/>
            <a:ext cx="2524340" cy="4518202"/>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0699" y="2463168"/>
            <a:ext cx="1946547" cy="3821254"/>
          </a:xfrm>
          <a:prstGeom prst="rect">
            <a:avLst/>
          </a:prstGeom>
        </p:spPr>
      </p:pic>
      <p:sp>
        <p:nvSpPr>
          <p:cNvPr id="26" name="TextBox 25"/>
          <p:cNvSpPr txBox="1"/>
          <p:nvPr/>
        </p:nvSpPr>
        <p:spPr>
          <a:xfrm>
            <a:off x="3298463" y="3356846"/>
            <a:ext cx="867546" cy="572464"/>
          </a:xfrm>
          <a:prstGeom prst="rect">
            <a:avLst/>
          </a:prstGeom>
          <a:noFill/>
        </p:spPr>
        <p:txBody>
          <a:bodyPr wrap="none" lIns="182880" tIns="146304" rIns="182880" bIns="146304" rtlCol="0">
            <a:spAutoFit/>
          </a:bodyPr>
          <a:lstStyle/>
          <a:p>
            <a:pPr algn="ctr">
              <a:lnSpc>
                <a:spcPct val="90000"/>
              </a:lnSpc>
              <a:spcAft>
                <a:spcPts val="600"/>
              </a:spcAft>
              <a:defRPr/>
            </a:pPr>
            <a:r>
              <a:rPr lang="en-US" sz="2000" dirty="0" smtClean="0">
                <a:solidFill>
                  <a:schemeClr val="bg1"/>
                </a:solidFill>
                <a:cs typeface="Segoe UI" panose="020B0502040204020203" pitchFamily="34" charset="0"/>
              </a:rPr>
              <a:t>DEV</a:t>
            </a:r>
          </a:p>
        </p:txBody>
      </p:sp>
      <p:sp>
        <p:nvSpPr>
          <p:cNvPr id="8" name="TextBox 7"/>
          <p:cNvSpPr txBox="1"/>
          <p:nvPr/>
        </p:nvSpPr>
        <p:spPr>
          <a:xfrm>
            <a:off x="8206870" y="3356846"/>
            <a:ext cx="843821" cy="572464"/>
          </a:xfrm>
          <a:prstGeom prst="rect">
            <a:avLst/>
          </a:prstGeom>
          <a:noFill/>
        </p:spPr>
        <p:txBody>
          <a:bodyPr wrap="none" lIns="182880" tIns="146304" rIns="182880" bIns="146304" rtlCol="0">
            <a:spAutoFit/>
          </a:bodyPr>
          <a:lstStyle/>
          <a:p>
            <a:pPr algn="ctr">
              <a:lnSpc>
                <a:spcPct val="90000"/>
              </a:lnSpc>
              <a:spcAft>
                <a:spcPts val="600"/>
              </a:spcAft>
              <a:defRPr/>
            </a:pPr>
            <a:r>
              <a:rPr lang="en-US" sz="2000" dirty="0" smtClean="0">
                <a:solidFill>
                  <a:schemeClr val="bg1"/>
                </a:solidFill>
                <a:cs typeface="Segoe UI" panose="020B0502040204020203" pitchFamily="34" charset="0"/>
              </a:rPr>
              <a:t>OPS</a:t>
            </a:r>
          </a:p>
        </p:txBody>
      </p:sp>
    </p:spTree>
    <p:extLst>
      <p:ext uri="{BB962C8B-B14F-4D97-AF65-F5344CB8AC3E}">
        <p14:creationId xmlns:p14="http://schemas.microsoft.com/office/powerpoint/2010/main" val="1781249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gradFill>
                  <a:gsLst>
                    <a:gs pos="1250">
                      <a:schemeClr val="tx2"/>
                    </a:gs>
                    <a:gs pos="100000">
                      <a:schemeClr val="tx2"/>
                    </a:gs>
                  </a:gsLst>
                  <a:lin ang="5400000" scaled="0"/>
                </a:gradFill>
              </a:rPr>
              <a:t>The second way (feedback loops)</a:t>
            </a:r>
            <a:endParaRPr lang="en-US" dirty="0">
              <a:gradFill>
                <a:gsLst>
                  <a:gs pos="1250">
                    <a:schemeClr val="tx2"/>
                  </a:gs>
                  <a:gs pos="100000">
                    <a:schemeClr val="tx2"/>
                  </a:gs>
                </a:gsLst>
                <a:lin ang="5400000" scaled="0"/>
              </a:gradFill>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502" y="1924915"/>
            <a:ext cx="2524340" cy="4518202"/>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0699" y="2463168"/>
            <a:ext cx="1946547" cy="3821254"/>
          </a:xfrm>
          <a:prstGeom prst="rect">
            <a:avLst/>
          </a:prstGeom>
        </p:spPr>
      </p:pic>
      <p:grpSp>
        <p:nvGrpSpPr>
          <p:cNvPr id="27" name="Group 26"/>
          <p:cNvGrpSpPr/>
          <p:nvPr/>
        </p:nvGrpSpPr>
        <p:grpSpPr>
          <a:xfrm>
            <a:off x="4441976" y="1914393"/>
            <a:ext cx="3557925" cy="3559350"/>
            <a:chOff x="4441976" y="1914393"/>
            <a:chExt cx="3557925" cy="3559350"/>
          </a:xfrm>
        </p:grpSpPr>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1976" y="1914393"/>
              <a:ext cx="3553823" cy="1800357"/>
            </a:xfrm>
            <a:prstGeom prst="rect">
              <a:avLst/>
            </a:prstGeom>
          </p:spPr>
        </p:pic>
        <p:pic>
          <p:nvPicPr>
            <p:cNvPr id="29" name="Picture 28"/>
            <p:cNvPicPr>
              <a:picLocks/>
            </p:cNvPicPr>
            <p:nvPr/>
          </p:nvPicPr>
          <p:blipFill>
            <a:blip r:embed="rId6">
              <a:extLst>
                <a:ext uri="{28A0092B-C50C-407E-A947-70E740481C1C}">
                  <a14:useLocalDpi xmlns:a14="http://schemas.microsoft.com/office/drawing/2010/main" val="0"/>
                </a:ext>
              </a:extLst>
            </a:blip>
            <a:stretch>
              <a:fillRect/>
            </a:stretch>
          </p:blipFill>
          <p:spPr>
            <a:xfrm>
              <a:off x="4442885" y="3672375"/>
              <a:ext cx="3557016" cy="1801368"/>
            </a:xfrm>
            <a:prstGeom prst="rect">
              <a:avLst/>
            </a:prstGeom>
          </p:spPr>
        </p:pic>
      </p:grpSp>
      <p:sp>
        <p:nvSpPr>
          <p:cNvPr id="10" name="TextBox 9"/>
          <p:cNvSpPr txBox="1"/>
          <p:nvPr/>
        </p:nvSpPr>
        <p:spPr>
          <a:xfrm>
            <a:off x="3298463" y="3356846"/>
            <a:ext cx="867546" cy="572464"/>
          </a:xfrm>
          <a:prstGeom prst="rect">
            <a:avLst/>
          </a:prstGeom>
          <a:noFill/>
        </p:spPr>
        <p:txBody>
          <a:bodyPr wrap="none" lIns="182880" tIns="146304" rIns="182880" bIns="146304" rtlCol="0">
            <a:spAutoFit/>
          </a:bodyPr>
          <a:lstStyle/>
          <a:p>
            <a:pPr algn="ctr">
              <a:lnSpc>
                <a:spcPct val="90000"/>
              </a:lnSpc>
              <a:spcAft>
                <a:spcPts val="600"/>
              </a:spcAft>
              <a:defRPr/>
            </a:pPr>
            <a:r>
              <a:rPr lang="en-US" sz="2000" dirty="0" smtClean="0">
                <a:solidFill>
                  <a:schemeClr val="bg1"/>
                </a:solidFill>
                <a:cs typeface="Segoe UI" panose="020B0502040204020203" pitchFamily="34" charset="0"/>
              </a:rPr>
              <a:t>DEV</a:t>
            </a:r>
          </a:p>
        </p:txBody>
      </p:sp>
      <p:sp>
        <p:nvSpPr>
          <p:cNvPr id="11" name="TextBox 10"/>
          <p:cNvSpPr txBox="1"/>
          <p:nvPr/>
        </p:nvSpPr>
        <p:spPr>
          <a:xfrm>
            <a:off x="8206870" y="3356846"/>
            <a:ext cx="843821" cy="572464"/>
          </a:xfrm>
          <a:prstGeom prst="rect">
            <a:avLst/>
          </a:prstGeom>
          <a:noFill/>
        </p:spPr>
        <p:txBody>
          <a:bodyPr wrap="none" lIns="182880" tIns="146304" rIns="182880" bIns="146304" rtlCol="0">
            <a:spAutoFit/>
          </a:bodyPr>
          <a:lstStyle/>
          <a:p>
            <a:pPr algn="ctr">
              <a:lnSpc>
                <a:spcPct val="90000"/>
              </a:lnSpc>
              <a:spcAft>
                <a:spcPts val="600"/>
              </a:spcAft>
              <a:defRPr/>
            </a:pPr>
            <a:r>
              <a:rPr lang="en-US" sz="2000" dirty="0" smtClean="0">
                <a:solidFill>
                  <a:schemeClr val="bg1"/>
                </a:solidFill>
                <a:cs typeface="Segoe UI" panose="020B0502040204020203" pitchFamily="34" charset="0"/>
              </a:rPr>
              <a:t>OPS</a:t>
            </a:r>
          </a:p>
        </p:txBody>
      </p:sp>
    </p:spTree>
    <p:extLst>
      <p:ext uri="{BB962C8B-B14F-4D97-AF65-F5344CB8AC3E}">
        <p14:creationId xmlns:p14="http://schemas.microsoft.com/office/powerpoint/2010/main" val="1724780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gradFill>
                  <a:gsLst>
                    <a:gs pos="1250">
                      <a:schemeClr val="tx2"/>
                    </a:gs>
                    <a:gs pos="100000">
                      <a:schemeClr val="tx2"/>
                    </a:gs>
                  </a:gsLst>
                  <a:lin ang="5400000" scaled="0"/>
                </a:gradFill>
              </a:rPr>
              <a:t>The third way (experimentation) </a:t>
            </a:r>
            <a:endParaRPr lang="en-US" dirty="0">
              <a:gradFill>
                <a:gsLst>
                  <a:gs pos="1250">
                    <a:schemeClr val="tx2"/>
                  </a:gs>
                  <a:gs pos="100000">
                    <a:schemeClr val="tx2"/>
                  </a:gs>
                </a:gsLst>
                <a:lin ang="5400000" scaled="0"/>
              </a:gradFill>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502" y="1924915"/>
            <a:ext cx="2524340" cy="4518202"/>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0699" y="2463168"/>
            <a:ext cx="1946547" cy="3821254"/>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7528" y="3469605"/>
            <a:ext cx="1432222" cy="448926"/>
          </a:xfrm>
          <a:prstGeom prst="rect">
            <a:avLst/>
          </a:prstGeom>
        </p:spPr>
      </p:pic>
      <p:grpSp>
        <p:nvGrpSpPr>
          <p:cNvPr id="12" name="Group 11"/>
          <p:cNvGrpSpPr/>
          <p:nvPr/>
        </p:nvGrpSpPr>
        <p:grpSpPr>
          <a:xfrm>
            <a:off x="4441976" y="1914393"/>
            <a:ext cx="3557925" cy="3559350"/>
            <a:chOff x="4441976" y="1914393"/>
            <a:chExt cx="3557925" cy="3559350"/>
          </a:xfrm>
        </p:grpSpPr>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41976" y="1914393"/>
              <a:ext cx="3553823" cy="1800357"/>
            </a:xfrm>
            <a:prstGeom prst="rect">
              <a:avLst/>
            </a:prstGeom>
          </p:spPr>
        </p:pic>
        <p:pic>
          <p:nvPicPr>
            <p:cNvPr id="23" name="Picture 22"/>
            <p:cNvPicPr>
              <a:picLocks/>
            </p:cNvPicPr>
            <p:nvPr/>
          </p:nvPicPr>
          <p:blipFill>
            <a:blip r:embed="rId7">
              <a:extLst>
                <a:ext uri="{28A0092B-C50C-407E-A947-70E740481C1C}">
                  <a14:useLocalDpi xmlns:a14="http://schemas.microsoft.com/office/drawing/2010/main" val="0"/>
                </a:ext>
              </a:extLst>
            </a:blip>
            <a:stretch>
              <a:fillRect/>
            </a:stretch>
          </p:blipFill>
          <p:spPr>
            <a:xfrm>
              <a:off x="4442885" y="3672375"/>
              <a:ext cx="3557016" cy="1801368"/>
            </a:xfrm>
            <a:prstGeom prst="rect">
              <a:avLst/>
            </a:prstGeom>
          </p:spPr>
        </p:pic>
      </p:grpSp>
      <p:sp>
        <p:nvSpPr>
          <p:cNvPr id="11" name="TextBox 10"/>
          <p:cNvSpPr txBox="1"/>
          <p:nvPr/>
        </p:nvSpPr>
        <p:spPr>
          <a:xfrm>
            <a:off x="3298463" y="3356846"/>
            <a:ext cx="867546" cy="572464"/>
          </a:xfrm>
          <a:prstGeom prst="rect">
            <a:avLst/>
          </a:prstGeom>
          <a:noFill/>
        </p:spPr>
        <p:txBody>
          <a:bodyPr wrap="none" lIns="182880" tIns="146304" rIns="182880" bIns="146304" rtlCol="0">
            <a:spAutoFit/>
          </a:bodyPr>
          <a:lstStyle/>
          <a:p>
            <a:pPr algn="ctr">
              <a:lnSpc>
                <a:spcPct val="90000"/>
              </a:lnSpc>
              <a:spcAft>
                <a:spcPts val="600"/>
              </a:spcAft>
              <a:defRPr/>
            </a:pPr>
            <a:r>
              <a:rPr lang="en-US" sz="2000" dirty="0" smtClean="0">
                <a:solidFill>
                  <a:schemeClr val="bg1"/>
                </a:solidFill>
                <a:cs typeface="Segoe UI" panose="020B0502040204020203" pitchFamily="34" charset="0"/>
              </a:rPr>
              <a:t>DEV</a:t>
            </a:r>
          </a:p>
        </p:txBody>
      </p:sp>
      <p:sp>
        <p:nvSpPr>
          <p:cNvPr id="13" name="TextBox 12"/>
          <p:cNvSpPr txBox="1"/>
          <p:nvPr/>
        </p:nvSpPr>
        <p:spPr>
          <a:xfrm>
            <a:off x="8206870" y="3356846"/>
            <a:ext cx="843821" cy="572464"/>
          </a:xfrm>
          <a:prstGeom prst="rect">
            <a:avLst/>
          </a:prstGeom>
          <a:noFill/>
        </p:spPr>
        <p:txBody>
          <a:bodyPr wrap="none" lIns="182880" tIns="146304" rIns="182880" bIns="146304" rtlCol="0">
            <a:spAutoFit/>
          </a:bodyPr>
          <a:lstStyle/>
          <a:p>
            <a:pPr algn="ctr">
              <a:lnSpc>
                <a:spcPct val="90000"/>
              </a:lnSpc>
              <a:spcAft>
                <a:spcPts val="600"/>
              </a:spcAft>
              <a:defRPr/>
            </a:pPr>
            <a:r>
              <a:rPr lang="en-US" sz="2000" dirty="0" smtClean="0">
                <a:solidFill>
                  <a:schemeClr val="bg1"/>
                </a:solidFill>
                <a:cs typeface="Segoe UI" panose="020B0502040204020203" pitchFamily="34" charset="0"/>
              </a:rPr>
              <a:t>OPS</a:t>
            </a:r>
          </a:p>
        </p:txBody>
      </p:sp>
    </p:spTree>
    <p:extLst>
      <p:ext uri="{BB962C8B-B14F-4D97-AF65-F5344CB8AC3E}">
        <p14:creationId xmlns:p14="http://schemas.microsoft.com/office/powerpoint/2010/main" val="647068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gradFill>
                  <a:gsLst>
                    <a:gs pos="1250">
                      <a:schemeClr val="tx2"/>
                    </a:gs>
                    <a:gs pos="100000">
                      <a:schemeClr val="tx2"/>
                    </a:gs>
                  </a:gsLst>
                  <a:lin ang="5400000" scaled="0"/>
                </a:gradFill>
              </a:rPr>
              <a:t>How DevOps can help</a:t>
            </a:r>
            <a:endParaRPr lang="en-US" dirty="0">
              <a:gradFill>
                <a:gsLst>
                  <a:gs pos="1250">
                    <a:schemeClr val="tx2"/>
                  </a:gs>
                  <a:gs pos="100000">
                    <a:schemeClr val="tx2"/>
                  </a:gs>
                </a:gsLst>
                <a:lin ang="5400000" scaled="0"/>
              </a:gradFill>
            </a:endParaRPr>
          </a:p>
        </p:txBody>
      </p:sp>
      <p:sp>
        <p:nvSpPr>
          <p:cNvPr id="29" name="Rectangle 28"/>
          <p:cNvSpPr/>
          <p:nvPr/>
        </p:nvSpPr>
        <p:spPr bwMode="auto">
          <a:xfrm>
            <a:off x="467658" y="2185097"/>
            <a:ext cx="3805807" cy="3435227"/>
          </a:xfrm>
          <a:prstGeom prst="rect">
            <a:avLst/>
          </a:prstGeom>
          <a:solidFill>
            <a:srgbClr val="541868"/>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4319530" y="2185097"/>
            <a:ext cx="3805807" cy="3435227"/>
          </a:xfrm>
          <a:prstGeom prst="rect">
            <a:avLst/>
          </a:prstGeom>
          <a:solidFill>
            <a:srgbClr val="2FAFE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8171401" y="2185097"/>
            <a:ext cx="3805807" cy="3435227"/>
          </a:xfrm>
          <a:prstGeom prst="rect">
            <a:avLst/>
          </a:prstGeom>
          <a:solidFill>
            <a:srgbClr val="F1771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2" name="Text Placeholder 5"/>
          <p:cNvSpPr txBox="1">
            <a:spLocks/>
          </p:cNvSpPr>
          <p:nvPr/>
        </p:nvSpPr>
        <p:spPr>
          <a:xfrm>
            <a:off x="467658" y="2792357"/>
            <a:ext cx="3803904" cy="1202370"/>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1200"/>
              </a:spcBef>
              <a:buFont typeface="Arial" pitchFamily="34" charset="0"/>
              <a:buNone/>
              <a:defRPr/>
            </a:pPr>
            <a:r>
              <a:rPr lang="en-US" sz="2800" dirty="0" smtClean="0">
                <a:gradFill>
                  <a:gsLst>
                    <a:gs pos="42478">
                      <a:srgbClr val="FFFFFF"/>
                    </a:gs>
                    <a:gs pos="77000">
                      <a:srgbClr val="FFFFFF"/>
                    </a:gs>
                  </a:gsLst>
                  <a:lin ang="5400000" scaled="0"/>
                </a:gradFill>
              </a:rPr>
              <a:t>Shorten Cycle Times</a:t>
            </a:r>
          </a:p>
          <a:p>
            <a:pPr marL="0" indent="0">
              <a:spcBef>
                <a:spcPts val="1200"/>
              </a:spcBef>
              <a:buClr>
                <a:srgbClr val="FFFFFF"/>
              </a:buClr>
              <a:buFont typeface="Arial" pitchFamily="34" charset="0"/>
              <a:buNone/>
              <a:defRPr/>
            </a:pPr>
            <a:endParaRPr lang="en-US" sz="1800" dirty="0" smtClean="0">
              <a:gradFill>
                <a:gsLst>
                  <a:gs pos="42478">
                    <a:srgbClr val="FFFFFF"/>
                  </a:gs>
                  <a:gs pos="77000">
                    <a:srgbClr val="FFFFFF"/>
                  </a:gs>
                </a:gsLst>
                <a:lin ang="5400000" scaled="0"/>
              </a:gradFill>
              <a:latin typeface="Segoe UI"/>
            </a:endParaRPr>
          </a:p>
        </p:txBody>
      </p:sp>
      <p:sp>
        <p:nvSpPr>
          <p:cNvPr id="33" name="Text Placeholder 6"/>
          <p:cNvSpPr txBox="1">
            <a:spLocks/>
          </p:cNvSpPr>
          <p:nvPr/>
        </p:nvSpPr>
        <p:spPr>
          <a:xfrm>
            <a:off x="4319530" y="2792356"/>
            <a:ext cx="3803904" cy="1445513"/>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1200"/>
              </a:spcBef>
              <a:buFont typeface="Arial" pitchFamily="34" charset="0"/>
              <a:buNone/>
              <a:defRPr/>
            </a:pPr>
            <a:r>
              <a:rPr lang="en-US" sz="2800" dirty="0" smtClean="0">
                <a:solidFill>
                  <a:srgbClr val="FFFFFF"/>
                </a:solidFill>
              </a:rPr>
              <a:t>Optimize Resources</a:t>
            </a:r>
          </a:p>
        </p:txBody>
      </p:sp>
      <p:sp>
        <p:nvSpPr>
          <p:cNvPr id="34" name="Text Placeholder 7"/>
          <p:cNvSpPr txBox="1">
            <a:spLocks/>
          </p:cNvSpPr>
          <p:nvPr/>
        </p:nvSpPr>
        <p:spPr>
          <a:xfrm>
            <a:off x="8171401" y="2792356"/>
            <a:ext cx="3803904" cy="945580"/>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1200"/>
              </a:spcBef>
              <a:buFont typeface="Arial" pitchFamily="34" charset="0"/>
              <a:buNone/>
              <a:defRPr/>
            </a:pPr>
            <a:r>
              <a:rPr lang="en-US" sz="2800" dirty="0" smtClean="0">
                <a:gradFill>
                  <a:gsLst>
                    <a:gs pos="42478">
                      <a:srgbClr val="FFFFFF"/>
                    </a:gs>
                    <a:gs pos="77000">
                      <a:srgbClr val="FFFFFF"/>
                    </a:gs>
                  </a:gsLst>
                  <a:lin ang="5400000" scaled="0"/>
                </a:gradFill>
              </a:rPr>
              <a:t>Improve Quality</a:t>
            </a:r>
            <a:br>
              <a:rPr lang="en-US" sz="2800" dirty="0" smtClean="0">
                <a:gradFill>
                  <a:gsLst>
                    <a:gs pos="42478">
                      <a:srgbClr val="FFFFFF"/>
                    </a:gs>
                    <a:gs pos="77000">
                      <a:srgbClr val="FFFFFF"/>
                    </a:gs>
                  </a:gsLst>
                  <a:lin ang="5400000" scaled="0"/>
                </a:gradFill>
              </a:rPr>
            </a:br>
            <a:r>
              <a:rPr lang="en-US" sz="2800" dirty="0" smtClean="0">
                <a:gradFill>
                  <a:gsLst>
                    <a:gs pos="42478">
                      <a:srgbClr val="FFFFFF"/>
                    </a:gs>
                    <a:gs pos="77000">
                      <a:srgbClr val="FFFFFF"/>
                    </a:gs>
                  </a:gsLst>
                  <a:lin ang="5400000" scaled="0"/>
                </a:gradFill>
              </a:rPr>
              <a:t>and </a:t>
            </a:r>
            <a:r>
              <a:rPr lang="en-US" sz="2800" dirty="0" err="1" smtClean="0">
                <a:gradFill>
                  <a:gsLst>
                    <a:gs pos="42478">
                      <a:srgbClr val="FFFFFF"/>
                    </a:gs>
                    <a:gs pos="77000">
                      <a:srgbClr val="FFFFFF"/>
                    </a:gs>
                  </a:gsLst>
                  <a:lin ang="5400000" scaled="0"/>
                </a:gradFill>
              </a:rPr>
              <a:t>Availablilty</a:t>
            </a:r>
            <a:endParaRPr lang="en-US" sz="2800" dirty="0" smtClean="0">
              <a:gradFill>
                <a:gsLst>
                  <a:gs pos="42478">
                    <a:srgbClr val="FFFFFF"/>
                  </a:gs>
                  <a:gs pos="77000">
                    <a:srgbClr val="FFFFFF"/>
                  </a:gs>
                </a:gsLst>
                <a:lin ang="5400000" scaled="0"/>
              </a:gradFill>
            </a:endParaRPr>
          </a:p>
          <a:p>
            <a:pPr marL="0" indent="0">
              <a:spcBef>
                <a:spcPts val="1200"/>
              </a:spcBef>
              <a:buClr>
                <a:srgbClr val="FFFFFF"/>
              </a:buClr>
              <a:buFont typeface="Arial" pitchFamily="34" charset="0"/>
              <a:buNone/>
              <a:defRPr/>
            </a:pPr>
            <a:endParaRPr lang="en-US" sz="1800" dirty="0">
              <a:gradFill>
                <a:gsLst>
                  <a:gs pos="42478">
                    <a:srgbClr val="FFFFFF"/>
                  </a:gs>
                  <a:gs pos="77000">
                    <a:srgbClr val="FFFFFF"/>
                  </a:gs>
                </a:gsLst>
                <a:lin ang="5400000" scaled="0"/>
              </a:gradFill>
              <a:latin typeface="Segoe UI"/>
            </a:endParaRPr>
          </a:p>
        </p:txBody>
      </p:sp>
      <p:sp>
        <p:nvSpPr>
          <p:cNvPr id="35" name="Oval 34"/>
          <p:cNvSpPr/>
          <p:nvPr/>
        </p:nvSpPr>
        <p:spPr bwMode="auto">
          <a:xfrm>
            <a:off x="1630287" y="1311453"/>
            <a:ext cx="1480548" cy="1480548"/>
          </a:xfrm>
          <a:prstGeom prst="ellipse">
            <a:avLst/>
          </a:prstGeom>
          <a:solidFill>
            <a:srgbClr val="FFFFFF"/>
          </a:solidFill>
          <a:ln w="92075" cap="flat" cmpd="sng" algn="ctr">
            <a:solidFill>
              <a:srgbClr val="541868"/>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6" name="Oval 35"/>
          <p:cNvSpPr/>
          <p:nvPr/>
        </p:nvSpPr>
        <p:spPr bwMode="auto">
          <a:xfrm>
            <a:off x="5482159" y="1311453"/>
            <a:ext cx="1480548" cy="1480548"/>
          </a:xfrm>
          <a:prstGeom prst="ellipse">
            <a:avLst/>
          </a:prstGeom>
          <a:solidFill>
            <a:srgbClr val="FFFFFF"/>
          </a:solidFill>
          <a:ln w="92075" cap="flat" cmpd="sng" algn="ctr">
            <a:solidFill>
              <a:srgbClr val="2FAFE9"/>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7" name="Oval 36"/>
          <p:cNvSpPr/>
          <p:nvPr/>
        </p:nvSpPr>
        <p:spPr bwMode="auto">
          <a:xfrm>
            <a:off x="9334030" y="1311453"/>
            <a:ext cx="1480548" cy="1480548"/>
          </a:xfrm>
          <a:prstGeom prst="ellipse">
            <a:avLst/>
          </a:prstGeom>
          <a:solidFill>
            <a:srgbClr val="FFFFFF"/>
          </a:solidFill>
          <a:ln w="92075" cap="flat" cmpd="sng" algn="ctr">
            <a:solidFill>
              <a:srgbClr val="F17719"/>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8" name="Text Placeholder 7"/>
          <p:cNvSpPr txBox="1">
            <a:spLocks/>
          </p:cNvSpPr>
          <p:nvPr/>
        </p:nvSpPr>
        <p:spPr>
          <a:xfrm>
            <a:off x="8173628" y="3606800"/>
            <a:ext cx="3803904" cy="1987935"/>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Clr>
                <a:srgbClr val="FFFFFF"/>
              </a:buClr>
              <a:buFont typeface="Arial" pitchFamily="34" charset="0"/>
              <a:buNone/>
            </a:pPr>
            <a:r>
              <a:rPr lang="en-US" sz="1800" spc="-70" dirty="0" smtClean="0">
                <a:gradFill>
                  <a:gsLst>
                    <a:gs pos="42478">
                      <a:srgbClr val="FFFFFF"/>
                    </a:gs>
                    <a:gs pos="77000">
                      <a:srgbClr val="FFFFFF"/>
                    </a:gs>
                  </a:gsLst>
                  <a:lin ang="5400000" scaled="0"/>
                </a:gradFill>
                <a:latin typeface="Segoe UI"/>
              </a:rPr>
              <a:t>Capture </a:t>
            </a:r>
            <a:r>
              <a:rPr lang="en-US" sz="1800" spc="-70" dirty="0">
                <a:gradFill>
                  <a:gsLst>
                    <a:gs pos="42478">
                      <a:srgbClr val="FFFFFF"/>
                    </a:gs>
                    <a:gs pos="77000">
                      <a:srgbClr val="FFFFFF"/>
                    </a:gs>
                  </a:gsLst>
                  <a:lin ang="5400000" scaled="0"/>
                </a:gradFill>
                <a:latin typeface="Segoe UI"/>
              </a:rPr>
              <a:t>rich telemetry on application </a:t>
            </a:r>
            <a:r>
              <a:rPr lang="en-US" sz="1800" spc="-50" dirty="0">
                <a:gradFill>
                  <a:gsLst>
                    <a:gs pos="42478">
                      <a:srgbClr val="FFFFFF"/>
                    </a:gs>
                    <a:gs pos="77000">
                      <a:srgbClr val="FFFFFF"/>
                    </a:gs>
                  </a:gsLst>
                  <a:lin ang="5400000" scaled="0"/>
                </a:gradFill>
                <a:latin typeface="Segoe UI"/>
              </a:rPr>
              <a:t>performance and usage so that you </a:t>
            </a:r>
            <a:r>
              <a:rPr lang="en-US" sz="1800" spc="-60" dirty="0">
                <a:gradFill>
                  <a:gsLst>
                    <a:gs pos="42478">
                      <a:srgbClr val="FFFFFF"/>
                    </a:gs>
                    <a:gs pos="77000">
                      <a:srgbClr val="FFFFFF"/>
                    </a:gs>
                  </a:gsLst>
                  <a:lin ang="5400000" scaled="0"/>
                </a:gradFill>
                <a:latin typeface="Segoe UI"/>
              </a:rPr>
              <a:t>can make better decisions on future </a:t>
            </a:r>
            <a:r>
              <a:rPr lang="en-US" sz="1800" dirty="0" smtClean="0">
                <a:gradFill>
                  <a:gsLst>
                    <a:gs pos="42478">
                      <a:srgbClr val="FFFFFF"/>
                    </a:gs>
                    <a:gs pos="77000">
                      <a:srgbClr val="FFFFFF"/>
                    </a:gs>
                  </a:gsLst>
                  <a:lin ang="5400000" scaled="0"/>
                </a:gradFill>
                <a:latin typeface="Segoe UI"/>
              </a:rPr>
              <a:t>investments and anticipate </a:t>
            </a:r>
            <a:r>
              <a:rPr lang="en-US" sz="1800" dirty="0">
                <a:gradFill>
                  <a:gsLst>
                    <a:gs pos="42478">
                      <a:srgbClr val="FFFFFF"/>
                    </a:gs>
                    <a:gs pos="77000">
                      <a:srgbClr val="FFFFFF"/>
                    </a:gs>
                  </a:gsLst>
                  <a:lin ang="5400000" scaled="0"/>
                </a:gradFill>
                <a:latin typeface="Segoe UI"/>
              </a:rPr>
              <a:t>issues in production before they impact your service.</a:t>
            </a:r>
          </a:p>
        </p:txBody>
      </p:sp>
      <p:sp>
        <p:nvSpPr>
          <p:cNvPr id="39" name="Text Placeholder 6"/>
          <p:cNvSpPr txBox="1">
            <a:spLocks/>
          </p:cNvSpPr>
          <p:nvPr/>
        </p:nvSpPr>
        <p:spPr>
          <a:xfrm>
            <a:off x="4370373" y="3606800"/>
            <a:ext cx="3803904" cy="1762236"/>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Font typeface="Arial" pitchFamily="34" charset="0"/>
              <a:buNone/>
            </a:pPr>
            <a:r>
              <a:rPr lang="en-US" sz="1800" dirty="0" smtClean="0">
                <a:solidFill>
                  <a:srgbClr val="FFFFFF"/>
                </a:solidFill>
                <a:latin typeface="Segoe UI"/>
              </a:rPr>
              <a:t>Efficiently manage </a:t>
            </a:r>
            <a:r>
              <a:rPr lang="en-US" sz="1800" dirty="0">
                <a:solidFill>
                  <a:srgbClr val="FFFFFF"/>
                </a:solidFill>
                <a:latin typeface="Segoe UI"/>
              </a:rPr>
              <a:t>environments </a:t>
            </a:r>
            <a:r>
              <a:rPr lang="en-US" sz="1800" dirty="0" smtClean="0">
                <a:solidFill>
                  <a:srgbClr val="FFFFFF"/>
                </a:solidFill>
                <a:latin typeface="Segoe UI"/>
              </a:rPr>
              <a:t>using </a:t>
            </a:r>
            <a:r>
              <a:rPr lang="en-US" sz="1800" dirty="0">
                <a:solidFill>
                  <a:srgbClr val="FFFFFF"/>
                </a:solidFill>
                <a:latin typeface="Segoe UI"/>
              </a:rPr>
              <a:t>technologies that support </a:t>
            </a:r>
            <a:r>
              <a:rPr lang="en-US" sz="1800" spc="-50" dirty="0">
                <a:solidFill>
                  <a:srgbClr val="FFFFFF"/>
                </a:solidFill>
                <a:latin typeface="Segoe UI"/>
              </a:rPr>
              <a:t>self-service provisioning in a secure </a:t>
            </a:r>
            <a:r>
              <a:rPr lang="en-US" sz="1800" spc="-50" dirty="0" smtClean="0">
                <a:solidFill>
                  <a:srgbClr val="FFFFFF"/>
                </a:solidFill>
                <a:latin typeface="Segoe UI"/>
              </a:rPr>
              <a:t>way, in line with </a:t>
            </a:r>
            <a:r>
              <a:rPr lang="en-US" sz="1800" spc="-50" dirty="0">
                <a:solidFill>
                  <a:srgbClr val="FFFFFF"/>
                </a:solidFill>
                <a:latin typeface="Segoe UI"/>
              </a:rPr>
              <a:t>your </a:t>
            </a:r>
            <a:r>
              <a:rPr lang="en-US" sz="1800" spc="-50" dirty="0" smtClean="0">
                <a:solidFill>
                  <a:srgbClr val="FFFFFF"/>
                </a:solidFill>
                <a:latin typeface="Segoe UI"/>
              </a:rPr>
              <a:t>IT governance standards.</a:t>
            </a:r>
            <a:endParaRPr lang="en-US" sz="1800" spc="-50" dirty="0">
              <a:solidFill>
                <a:srgbClr val="FFFFFF"/>
              </a:solidFill>
              <a:latin typeface="Segoe UI"/>
            </a:endParaRPr>
          </a:p>
        </p:txBody>
      </p:sp>
      <p:sp>
        <p:nvSpPr>
          <p:cNvPr id="40" name="Text Placeholder 7"/>
          <p:cNvSpPr txBox="1">
            <a:spLocks/>
          </p:cNvSpPr>
          <p:nvPr/>
        </p:nvSpPr>
        <p:spPr>
          <a:xfrm>
            <a:off x="470975" y="3606800"/>
            <a:ext cx="3803904" cy="1826155"/>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Clr>
                <a:srgbClr val="FFFFFF"/>
              </a:buClr>
              <a:buFont typeface="Arial" pitchFamily="34" charset="0"/>
              <a:buNone/>
            </a:pPr>
            <a:r>
              <a:rPr lang="en-US" sz="1800" spc="-30" dirty="0" smtClean="0">
                <a:gradFill>
                  <a:gsLst>
                    <a:gs pos="42478">
                      <a:srgbClr val="FFFFFF"/>
                    </a:gs>
                    <a:gs pos="77000">
                      <a:srgbClr val="FFFFFF"/>
                    </a:gs>
                  </a:gsLst>
                  <a:lin ang="5400000" scaled="0"/>
                </a:gradFill>
                <a:latin typeface="Segoe UI"/>
              </a:rPr>
              <a:t>Speed up and increase traceability </a:t>
            </a:r>
            <a:r>
              <a:rPr lang="en-US" sz="1800" spc="20" dirty="0">
                <a:gradFill>
                  <a:gsLst>
                    <a:gs pos="42478">
                      <a:srgbClr val="FFFFFF"/>
                    </a:gs>
                    <a:gs pos="77000">
                      <a:srgbClr val="FFFFFF"/>
                    </a:gs>
                  </a:gsLst>
                  <a:lin ang="5400000" scaled="0"/>
                </a:gradFill>
                <a:latin typeface="Segoe UI"/>
              </a:rPr>
              <a:t>of each release by empowering </a:t>
            </a:r>
            <a:r>
              <a:rPr lang="en-US" sz="1800" dirty="0" smtClean="0">
                <a:gradFill>
                  <a:gsLst>
                    <a:gs pos="42478">
                      <a:srgbClr val="FFFFFF"/>
                    </a:gs>
                    <a:gs pos="77000">
                      <a:srgbClr val="FFFFFF"/>
                    </a:gs>
                  </a:gsLst>
                  <a:lin ang="5400000" scaled="0"/>
                </a:gradFill>
                <a:latin typeface="Segoe UI"/>
              </a:rPr>
              <a:t>your development </a:t>
            </a:r>
            <a:r>
              <a:rPr lang="en-US" sz="1800" dirty="0">
                <a:gradFill>
                  <a:gsLst>
                    <a:gs pos="42478">
                      <a:srgbClr val="FFFFFF"/>
                    </a:gs>
                    <a:gs pos="77000">
                      <a:srgbClr val="FFFFFF"/>
                    </a:gs>
                  </a:gsLst>
                  <a:lin ang="5400000" scaled="0"/>
                </a:gradFill>
                <a:latin typeface="Segoe UI"/>
              </a:rPr>
              <a:t>and operations </a:t>
            </a:r>
            <a:r>
              <a:rPr lang="en-US" sz="1800" spc="-40" dirty="0">
                <a:gradFill>
                  <a:gsLst>
                    <a:gs pos="42478">
                      <a:srgbClr val="FFFFFF"/>
                    </a:gs>
                    <a:gs pos="77000">
                      <a:srgbClr val="FFFFFF"/>
                    </a:gs>
                  </a:gsLst>
                  <a:lin ang="5400000" scaled="0"/>
                </a:gradFill>
                <a:latin typeface="Segoe UI"/>
              </a:rPr>
              <a:t>teams with </a:t>
            </a:r>
            <a:r>
              <a:rPr lang="en-US" sz="1800" spc="-40" dirty="0" smtClean="0">
                <a:gradFill>
                  <a:gsLst>
                    <a:gs pos="42478">
                      <a:srgbClr val="FFFFFF"/>
                    </a:gs>
                    <a:gs pos="77000">
                      <a:srgbClr val="FFFFFF"/>
                    </a:gs>
                  </a:gsLst>
                  <a:lin ang="5400000" scaled="0"/>
                </a:gradFill>
                <a:latin typeface="Segoe UI"/>
              </a:rPr>
              <a:t>advanced collaboration </a:t>
            </a:r>
            <a:r>
              <a:rPr lang="en-US" sz="1800" dirty="0">
                <a:gradFill>
                  <a:gsLst>
                    <a:gs pos="42478">
                      <a:srgbClr val="FFFFFF"/>
                    </a:gs>
                    <a:gs pos="77000">
                      <a:srgbClr val="FFFFFF"/>
                    </a:gs>
                  </a:gsLst>
                  <a:lin ang="5400000" scaled="0"/>
                </a:gradFill>
                <a:latin typeface="Segoe UI"/>
              </a:rPr>
              <a:t>and automation tools. </a:t>
            </a:r>
          </a:p>
        </p:txBody>
      </p:sp>
      <p:pic>
        <p:nvPicPr>
          <p:cNvPr id="54" name="Picture 53" descr="ShortenCycles.png"/>
          <p:cNvPicPr>
            <a:picLocks noChangeAspect="1"/>
          </p:cNvPicPr>
          <p:nvPr/>
        </p:nvPicPr>
        <p:blipFill rotWithShape="1">
          <a:blip r:embed="rId3">
            <a:extLst>
              <a:ext uri="{28A0092B-C50C-407E-A947-70E740481C1C}">
                <a14:useLocalDpi xmlns:a14="http://schemas.microsoft.com/office/drawing/2010/main" val="0"/>
              </a:ext>
            </a:extLst>
          </a:blip>
          <a:srcRect l="17557" t="9981" r="20811" b="14403"/>
          <a:stretch/>
        </p:blipFill>
        <p:spPr>
          <a:xfrm>
            <a:off x="1825749" y="1507173"/>
            <a:ext cx="1056671" cy="1001779"/>
          </a:xfrm>
          <a:prstGeom prst="rect">
            <a:avLst/>
          </a:prstGeom>
        </p:spPr>
      </p:pic>
      <p:grpSp>
        <p:nvGrpSpPr>
          <p:cNvPr id="55" name="Group 54"/>
          <p:cNvGrpSpPr/>
          <p:nvPr/>
        </p:nvGrpSpPr>
        <p:grpSpPr>
          <a:xfrm>
            <a:off x="5847540" y="1508973"/>
            <a:ext cx="802745" cy="998179"/>
            <a:chOff x="9223030" y="-2441251"/>
            <a:chExt cx="2184644" cy="3706781"/>
          </a:xfrm>
        </p:grpSpPr>
        <p:sp>
          <p:nvSpPr>
            <p:cNvPr id="56" name="Rectangle 55"/>
            <p:cNvSpPr>
              <a:spLocks noChangeArrowheads="1"/>
            </p:cNvSpPr>
            <p:nvPr/>
          </p:nvSpPr>
          <p:spPr bwMode="auto">
            <a:xfrm>
              <a:off x="10619431" y="-1741245"/>
              <a:ext cx="664250" cy="596629"/>
            </a:xfrm>
            <a:prstGeom prst="rect">
              <a:avLst/>
            </a:prstGeom>
            <a:solidFill>
              <a:srgbClr val="00BCF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smtClean="0">
                  <a:solidFill>
                    <a:srgbClr val="000000"/>
                  </a:solidFill>
                  <a:latin typeface="Cambria"/>
                  <a:ea typeface="Times New Roman"/>
                  <a:cs typeface="Times New Roman"/>
                </a:rPr>
                <a:t> </a:t>
              </a:r>
              <a:endParaRPr lang="en-US" sz="1200" kern="0" smtClean="0">
                <a:solidFill>
                  <a:srgbClr val="000000"/>
                </a:solidFill>
                <a:latin typeface="Cambria"/>
                <a:ea typeface="ＭＳ 明朝"/>
                <a:cs typeface="Times New Roman"/>
              </a:endParaRPr>
            </a:p>
          </p:txBody>
        </p:sp>
        <p:sp>
          <p:nvSpPr>
            <p:cNvPr id="57" name="Rectangle 56"/>
            <p:cNvSpPr>
              <a:spLocks noChangeArrowheads="1"/>
            </p:cNvSpPr>
            <p:nvPr/>
          </p:nvSpPr>
          <p:spPr bwMode="auto">
            <a:xfrm>
              <a:off x="9223030" y="-1144616"/>
              <a:ext cx="2184644" cy="100423"/>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smtClean="0">
                  <a:solidFill>
                    <a:srgbClr val="000000"/>
                  </a:solidFill>
                  <a:latin typeface="Cambria"/>
                  <a:ea typeface="Times New Roman"/>
                  <a:cs typeface="Times New Roman"/>
                </a:rPr>
                <a:t> </a:t>
              </a:r>
              <a:endParaRPr lang="en-US" sz="1200" kern="0" smtClean="0">
                <a:solidFill>
                  <a:srgbClr val="000000"/>
                </a:solidFill>
                <a:latin typeface="Cambria"/>
                <a:ea typeface="ＭＳ 明朝"/>
                <a:cs typeface="Times New Roman"/>
              </a:endParaRPr>
            </a:p>
          </p:txBody>
        </p:sp>
        <p:sp>
          <p:nvSpPr>
            <p:cNvPr id="58" name="Rectangle 57"/>
            <p:cNvSpPr>
              <a:spLocks noChangeArrowheads="1"/>
            </p:cNvSpPr>
            <p:nvPr/>
          </p:nvSpPr>
          <p:spPr bwMode="auto">
            <a:xfrm>
              <a:off x="9347024" y="-1044193"/>
              <a:ext cx="1936657" cy="106330"/>
            </a:xfrm>
            <a:prstGeom prst="rect">
              <a:avLst/>
            </a:prstGeom>
            <a:solidFill>
              <a:srgbClr val="505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smtClean="0">
                  <a:solidFill>
                    <a:srgbClr val="000000"/>
                  </a:solidFill>
                  <a:latin typeface="Cambria"/>
                  <a:ea typeface="Times New Roman"/>
                  <a:cs typeface="Times New Roman"/>
                </a:rPr>
                <a:t> </a:t>
              </a:r>
              <a:endParaRPr lang="en-US" sz="1200" kern="0" smtClean="0">
                <a:solidFill>
                  <a:srgbClr val="000000"/>
                </a:solidFill>
                <a:latin typeface="Cambria"/>
                <a:ea typeface="ＭＳ 明朝"/>
                <a:cs typeface="Times New Roman"/>
              </a:endParaRPr>
            </a:p>
          </p:txBody>
        </p:sp>
        <p:sp>
          <p:nvSpPr>
            <p:cNvPr id="59" name="Rectangle 58"/>
            <p:cNvSpPr>
              <a:spLocks noChangeArrowheads="1"/>
            </p:cNvSpPr>
            <p:nvPr/>
          </p:nvSpPr>
          <p:spPr bwMode="auto">
            <a:xfrm>
              <a:off x="9223030" y="-72455"/>
              <a:ext cx="2184644" cy="100423"/>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smtClean="0">
                  <a:solidFill>
                    <a:srgbClr val="000000"/>
                  </a:solidFill>
                  <a:latin typeface="Cambria"/>
                  <a:ea typeface="Times New Roman"/>
                  <a:cs typeface="Times New Roman"/>
                </a:rPr>
                <a:t> </a:t>
              </a:r>
              <a:endParaRPr lang="en-US" sz="1200" kern="0" smtClean="0">
                <a:solidFill>
                  <a:srgbClr val="000000"/>
                </a:solidFill>
                <a:latin typeface="Cambria"/>
                <a:ea typeface="ＭＳ 明朝"/>
                <a:cs typeface="Times New Roman"/>
              </a:endParaRPr>
            </a:p>
          </p:txBody>
        </p:sp>
        <p:sp>
          <p:nvSpPr>
            <p:cNvPr id="60" name="Rectangle 59"/>
            <p:cNvSpPr>
              <a:spLocks noChangeArrowheads="1"/>
            </p:cNvSpPr>
            <p:nvPr/>
          </p:nvSpPr>
          <p:spPr bwMode="auto">
            <a:xfrm>
              <a:off x="9347024" y="22060"/>
              <a:ext cx="1936657" cy="106330"/>
            </a:xfrm>
            <a:prstGeom prst="rect">
              <a:avLst/>
            </a:prstGeom>
            <a:solidFill>
              <a:srgbClr val="505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smtClean="0">
                  <a:solidFill>
                    <a:srgbClr val="000000"/>
                  </a:solidFill>
                  <a:latin typeface="Cambria"/>
                  <a:ea typeface="Times New Roman"/>
                  <a:cs typeface="Times New Roman"/>
                </a:rPr>
                <a:t> </a:t>
              </a:r>
              <a:endParaRPr lang="en-US" sz="1200" kern="0" smtClean="0">
                <a:solidFill>
                  <a:srgbClr val="000000"/>
                </a:solidFill>
                <a:latin typeface="Cambria"/>
                <a:ea typeface="ＭＳ 明朝"/>
                <a:cs typeface="Times New Roman"/>
              </a:endParaRPr>
            </a:p>
          </p:txBody>
        </p:sp>
        <p:sp>
          <p:nvSpPr>
            <p:cNvPr id="61" name="Rectangle 60"/>
            <p:cNvSpPr>
              <a:spLocks noChangeArrowheads="1"/>
            </p:cNvSpPr>
            <p:nvPr/>
          </p:nvSpPr>
          <p:spPr bwMode="auto">
            <a:xfrm>
              <a:off x="9583201" y="999705"/>
              <a:ext cx="1464302" cy="94516"/>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smtClean="0">
                  <a:solidFill>
                    <a:srgbClr val="000000"/>
                  </a:solidFill>
                  <a:latin typeface="Cambria"/>
                  <a:ea typeface="Times New Roman"/>
                  <a:cs typeface="Times New Roman"/>
                </a:rPr>
                <a:t> </a:t>
              </a:r>
              <a:endParaRPr lang="en-US" sz="1200" kern="0" smtClean="0">
                <a:solidFill>
                  <a:srgbClr val="000000"/>
                </a:solidFill>
                <a:latin typeface="Cambria"/>
                <a:ea typeface="ＭＳ 明朝"/>
                <a:cs typeface="Times New Roman"/>
              </a:endParaRPr>
            </a:p>
          </p:txBody>
        </p:sp>
        <p:sp>
          <p:nvSpPr>
            <p:cNvPr id="62" name="Rectangle 61"/>
            <p:cNvSpPr>
              <a:spLocks noChangeArrowheads="1"/>
            </p:cNvSpPr>
            <p:nvPr/>
          </p:nvSpPr>
          <p:spPr bwMode="auto">
            <a:xfrm>
              <a:off x="9707195" y="1094221"/>
              <a:ext cx="1219267" cy="171309"/>
            </a:xfrm>
            <a:prstGeom prst="rect">
              <a:avLst/>
            </a:prstGeom>
            <a:solidFill>
              <a:srgbClr val="505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smtClean="0">
                  <a:solidFill>
                    <a:srgbClr val="000000"/>
                  </a:solidFill>
                  <a:latin typeface="Cambria"/>
                  <a:ea typeface="Times New Roman"/>
                  <a:cs typeface="Times New Roman"/>
                </a:rPr>
                <a:t> </a:t>
              </a:r>
              <a:endParaRPr lang="en-US" sz="1200" kern="0" smtClean="0">
                <a:solidFill>
                  <a:srgbClr val="000000"/>
                </a:solidFill>
                <a:latin typeface="Cambria"/>
                <a:ea typeface="ＭＳ 明朝"/>
                <a:cs typeface="Times New Roman"/>
              </a:endParaRPr>
            </a:p>
          </p:txBody>
        </p:sp>
        <p:sp>
          <p:nvSpPr>
            <p:cNvPr id="63" name="Rectangle 62"/>
            <p:cNvSpPr>
              <a:spLocks noChangeArrowheads="1"/>
            </p:cNvSpPr>
            <p:nvPr/>
          </p:nvSpPr>
          <p:spPr bwMode="auto">
            <a:xfrm>
              <a:off x="9854806" y="-937863"/>
              <a:ext cx="1428875" cy="865408"/>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smtClean="0">
                  <a:solidFill>
                    <a:srgbClr val="000000"/>
                  </a:solidFill>
                  <a:latin typeface="Cambria"/>
                  <a:ea typeface="Times New Roman"/>
                  <a:cs typeface="Times New Roman"/>
                </a:rPr>
                <a:t> </a:t>
              </a:r>
              <a:endParaRPr lang="en-US" sz="1200" kern="0" smtClean="0">
                <a:solidFill>
                  <a:srgbClr val="000000"/>
                </a:solidFill>
                <a:latin typeface="Cambria"/>
                <a:ea typeface="ＭＳ 明朝"/>
                <a:cs typeface="Times New Roman"/>
              </a:endParaRPr>
            </a:p>
          </p:txBody>
        </p:sp>
        <p:sp>
          <p:nvSpPr>
            <p:cNvPr id="64" name="Freeform 63"/>
            <p:cNvSpPr>
              <a:spLocks/>
            </p:cNvSpPr>
            <p:nvPr/>
          </p:nvSpPr>
          <p:spPr bwMode="auto">
            <a:xfrm>
              <a:off x="9854806" y="128390"/>
              <a:ext cx="1428875" cy="871315"/>
            </a:xfrm>
            <a:custGeom>
              <a:avLst/>
              <a:gdLst>
                <a:gd name="T0" fmla="*/ 363 w 484"/>
                <a:gd name="T1" fmla="*/ 295 h 295"/>
                <a:gd name="T2" fmla="*/ 484 w 484"/>
                <a:gd name="T3" fmla="*/ 0 h 295"/>
                <a:gd name="T4" fmla="*/ 0 w 484"/>
                <a:gd name="T5" fmla="*/ 0 h 295"/>
                <a:gd name="T6" fmla="*/ 0 w 484"/>
                <a:gd name="T7" fmla="*/ 295 h 295"/>
                <a:gd name="T8" fmla="*/ 363 w 484"/>
                <a:gd name="T9" fmla="*/ 295 h 295"/>
              </a:gdLst>
              <a:ahLst/>
              <a:cxnLst>
                <a:cxn ang="0">
                  <a:pos x="T0" y="T1"/>
                </a:cxn>
                <a:cxn ang="0">
                  <a:pos x="T2" y="T3"/>
                </a:cxn>
                <a:cxn ang="0">
                  <a:pos x="T4" y="T5"/>
                </a:cxn>
                <a:cxn ang="0">
                  <a:pos x="T6" y="T7"/>
                </a:cxn>
                <a:cxn ang="0">
                  <a:pos x="T8" y="T9"/>
                </a:cxn>
              </a:cxnLst>
              <a:rect l="0" t="0" r="r" b="b"/>
              <a:pathLst>
                <a:path w="484" h="295">
                  <a:moveTo>
                    <a:pt x="363" y="295"/>
                  </a:moveTo>
                  <a:lnTo>
                    <a:pt x="484" y="0"/>
                  </a:lnTo>
                  <a:lnTo>
                    <a:pt x="0" y="0"/>
                  </a:lnTo>
                  <a:lnTo>
                    <a:pt x="0" y="295"/>
                  </a:lnTo>
                  <a:lnTo>
                    <a:pt x="363" y="295"/>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smtClean="0">
                  <a:solidFill>
                    <a:srgbClr val="000000"/>
                  </a:solidFill>
                  <a:latin typeface="Cambria"/>
                  <a:ea typeface="Times New Roman"/>
                  <a:cs typeface="Times New Roman"/>
                </a:rPr>
                <a:t> </a:t>
              </a:r>
              <a:endParaRPr lang="en-US" sz="1200" kern="0" smtClean="0">
                <a:solidFill>
                  <a:srgbClr val="000000"/>
                </a:solidFill>
                <a:latin typeface="Cambria"/>
                <a:ea typeface="ＭＳ 明朝"/>
                <a:cs typeface="Times New Roman"/>
              </a:endParaRPr>
            </a:p>
          </p:txBody>
        </p:sp>
        <p:sp>
          <p:nvSpPr>
            <p:cNvPr id="65" name="Rectangle 64"/>
            <p:cNvSpPr>
              <a:spLocks noChangeArrowheads="1"/>
            </p:cNvSpPr>
            <p:nvPr/>
          </p:nvSpPr>
          <p:spPr bwMode="auto">
            <a:xfrm>
              <a:off x="9347024" y="-937863"/>
              <a:ext cx="507782" cy="865408"/>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smtClean="0">
                  <a:solidFill>
                    <a:srgbClr val="000000"/>
                  </a:solidFill>
                  <a:latin typeface="Cambria"/>
                  <a:ea typeface="Times New Roman"/>
                  <a:cs typeface="Times New Roman"/>
                </a:rPr>
                <a:t> </a:t>
              </a:r>
              <a:endParaRPr lang="en-US" sz="1200" kern="0" smtClean="0">
                <a:solidFill>
                  <a:srgbClr val="000000"/>
                </a:solidFill>
                <a:latin typeface="Cambria"/>
                <a:ea typeface="ＭＳ 明朝"/>
                <a:cs typeface="Times New Roman"/>
              </a:endParaRPr>
            </a:p>
          </p:txBody>
        </p:sp>
        <p:sp>
          <p:nvSpPr>
            <p:cNvPr id="66" name="Rectangle 65"/>
            <p:cNvSpPr>
              <a:spLocks noChangeArrowheads="1"/>
            </p:cNvSpPr>
            <p:nvPr/>
          </p:nvSpPr>
          <p:spPr bwMode="auto">
            <a:xfrm>
              <a:off x="10023082" y="-607059"/>
              <a:ext cx="507782" cy="209706"/>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dirty="0" smtClean="0">
                  <a:solidFill>
                    <a:srgbClr val="000000"/>
                  </a:solidFill>
                  <a:latin typeface="Cambria"/>
                  <a:ea typeface="Times New Roman"/>
                  <a:cs typeface="Times New Roman"/>
                </a:rPr>
                <a:t> </a:t>
              </a:r>
              <a:endParaRPr lang="en-US" sz="1200" kern="0" dirty="0" smtClean="0">
                <a:solidFill>
                  <a:srgbClr val="000000"/>
                </a:solidFill>
                <a:latin typeface="Cambria"/>
                <a:ea typeface="ＭＳ 明朝"/>
                <a:cs typeface="Times New Roman"/>
              </a:endParaRPr>
            </a:p>
          </p:txBody>
        </p:sp>
        <p:sp>
          <p:nvSpPr>
            <p:cNvPr id="67" name="Freeform 66"/>
            <p:cNvSpPr>
              <a:spLocks/>
            </p:cNvSpPr>
            <p:nvPr/>
          </p:nvSpPr>
          <p:spPr bwMode="auto">
            <a:xfrm>
              <a:off x="9347024" y="128390"/>
              <a:ext cx="507782" cy="871315"/>
            </a:xfrm>
            <a:custGeom>
              <a:avLst/>
              <a:gdLst>
                <a:gd name="T0" fmla="*/ 122 w 172"/>
                <a:gd name="T1" fmla="*/ 295 h 295"/>
                <a:gd name="T2" fmla="*/ 172 w 172"/>
                <a:gd name="T3" fmla="*/ 295 h 295"/>
                <a:gd name="T4" fmla="*/ 172 w 172"/>
                <a:gd name="T5" fmla="*/ 0 h 295"/>
                <a:gd name="T6" fmla="*/ 0 w 172"/>
                <a:gd name="T7" fmla="*/ 0 h 295"/>
                <a:gd name="T8" fmla="*/ 122 w 172"/>
                <a:gd name="T9" fmla="*/ 295 h 295"/>
              </a:gdLst>
              <a:ahLst/>
              <a:cxnLst>
                <a:cxn ang="0">
                  <a:pos x="T0" y="T1"/>
                </a:cxn>
                <a:cxn ang="0">
                  <a:pos x="T2" y="T3"/>
                </a:cxn>
                <a:cxn ang="0">
                  <a:pos x="T4" y="T5"/>
                </a:cxn>
                <a:cxn ang="0">
                  <a:pos x="T6" y="T7"/>
                </a:cxn>
                <a:cxn ang="0">
                  <a:pos x="T8" y="T9"/>
                </a:cxn>
              </a:cxnLst>
              <a:rect l="0" t="0" r="r" b="b"/>
              <a:pathLst>
                <a:path w="172" h="295">
                  <a:moveTo>
                    <a:pt x="122" y="295"/>
                  </a:moveTo>
                  <a:lnTo>
                    <a:pt x="172" y="295"/>
                  </a:lnTo>
                  <a:lnTo>
                    <a:pt x="172" y="0"/>
                  </a:lnTo>
                  <a:lnTo>
                    <a:pt x="0" y="0"/>
                  </a:lnTo>
                  <a:lnTo>
                    <a:pt x="122" y="295"/>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smtClean="0">
                  <a:solidFill>
                    <a:srgbClr val="000000"/>
                  </a:solidFill>
                  <a:latin typeface="Cambria"/>
                  <a:ea typeface="Times New Roman"/>
                  <a:cs typeface="Times New Roman"/>
                </a:rPr>
                <a:t> </a:t>
              </a:r>
              <a:endParaRPr lang="en-US" sz="1200" kern="0" smtClean="0">
                <a:solidFill>
                  <a:srgbClr val="000000"/>
                </a:solidFill>
                <a:latin typeface="Cambria"/>
                <a:ea typeface="ＭＳ 明朝"/>
                <a:cs typeface="Times New Roman"/>
              </a:endParaRPr>
            </a:p>
          </p:txBody>
        </p:sp>
        <p:sp>
          <p:nvSpPr>
            <p:cNvPr id="68" name="Rectangle 67"/>
            <p:cNvSpPr>
              <a:spLocks noChangeArrowheads="1"/>
            </p:cNvSpPr>
            <p:nvPr/>
          </p:nvSpPr>
          <p:spPr bwMode="auto">
            <a:xfrm>
              <a:off x="9347024" y="-2139983"/>
              <a:ext cx="513686" cy="995367"/>
            </a:xfrm>
            <a:prstGeom prst="rect">
              <a:avLst/>
            </a:pr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smtClean="0">
                  <a:solidFill>
                    <a:srgbClr val="000000"/>
                  </a:solidFill>
                  <a:latin typeface="Cambria"/>
                  <a:ea typeface="Times New Roman"/>
                  <a:cs typeface="Times New Roman"/>
                </a:rPr>
                <a:t> </a:t>
              </a:r>
              <a:endParaRPr lang="en-US" sz="1200" kern="0" smtClean="0">
                <a:solidFill>
                  <a:srgbClr val="000000"/>
                </a:solidFill>
                <a:latin typeface="Cambria"/>
                <a:ea typeface="ＭＳ 明朝"/>
                <a:cs typeface="Times New Roman"/>
              </a:endParaRPr>
            </a:p>
          </p:txBody>
        </p:sp>
        <p:sp>
          <p:nvSpPr>
            <p:cNvPr id="69" name="Rectangle 68"/>
            <p:cNvSpPr>
              <a:spLocks noChangeArrowheads="1"/>
            </p:cNvSpPr>
            <p:nvPr/>
          </p:nvSpPr>
          <p:spPr bwMode="auto">
            <a:xfrm>
              <a:off x="10359636" y="-1921415"/>
              <a:ext cx="436929" cy="776799"/>
            </a:xfrm>
            <a:prstGeom prst="rect">
              <a:avLst/>
            </a:pr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smtClean="0">
                  <a:solidFill>
                    <a:srgbClr val="000000"/>
                  </a:solidFill>
                  <a:latin typeface="Cambria"/>
                  <a:ea typeface="Times New Roman"/>
                  <a:cs typeface="Times New Roman"/>
                </a:rPr>
                <a:t> </a:t>
              </a:r>
              <a:endParaRPr lang="en-US" sz="1200" kern="0" smtClean="0">
                <a:solidFill>
                  <a:srgbClr val="000000"/>
                </a:solidFill>
                <a:latin typeface="Cambria"/>
                <a:ea typeface="ＭＳ 明朝"/>
                <a:cs typeface="Times New Roman"/>
              </a:endParaRPr>
            </a:p>
          </p:txBody>
        </p:sp>
        <p:sp>
          <p:nvSpPr>
            <p:cNvPr id="70" name="Rectangle 69"/>
            <p:cNvSpPr>
              <a:spLocks noChangeArrowheads="1"/>
            </p:cNvSpPr>
            <p:nvPr/>
          </p:nvSpPr>
          <p:spPr bwMode="auto">
            <a:xfrm>
              <a:off x="10359636" y="-2305385"/>
              <a:ext cx="94471" cy="770892"/>
            </a:xfrm>
            <a:prstGeom prst="rect">
              <a:avLst/>
            </a:pr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smtClean="0">
                  <a:solidFill>
                    <a:srgbClr val="000000"/>
                  </a:solidFill>
                  <a:latin typeface="Cambria"/>
                  <a:ea typeface="Times New Roman"/>
                  <a:cs typeface="Times New Roman"/>
                </a:rPr>
                <a:t> </a:t>
              </a:r>
              <a:endParaRPr lang="en-US" sz="1200" kern="0" smtClean="0">
                <a:solidFill>
                  <a:srgbClr val="000000"/>
                </a:solidFill>
                <a:latin typeface="Cambria"/>
                <a:ea typeface="ＭＳ 明朝"/>
                <a:cs typeface="Times New Roman"/>
              </a:endParaRPr>
            </a:p>
          </p:txBody>
        </p:sp>
        <p:sp>
          <p:nvSpPr>
            <p:cNvPr id="71" name="Rectangle 70"/>
            <p:cNvSpPr>
              <a:spLocks noChangeArrowheads="1"/>
            </p:cNvSpPr>
            <p:nvPr/>
          </p:nvSpPr>
          <p:spPr bwMode="auto">
            <a:xfrm>
              <a:off x="9659959" y="-2340828"/>
              <a:ext cx="522543" cy="1196212"/>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smtClean="0">
                  <a:solidFill>
                    <a:srgbClr val="000000"/>
                  </a:solidFill>
                  <a:latin typeface="Cambria"/>
                  <a:ea typeface="Times New Roman"/>
                  <a:cs typeface="Times New Roman"/>
                </a:rPr>
                <a:t> </a:t>
              </a:r>
              <a:endParaRPr lang="en-US" sz="1200" kern="0" smtClean="0">
                <a:solidFill>
                  <a:srgbClr val="000000"/>
                </a:solidFill>
                <a:latin typeface="Cambria"/>
                <a:ea typeface="ＭＳ 明朝"/>
                <a:cs typeface="Times New Roman"/>
              </a:endParaRPr>
            </a:p>
          </p:txBody>
        </p:sp>
        <p:sp>
          <p:nvSpPr>
            <p:cNvPr id="72" name="Rectangle 71"/>
            <p:cNvSpPr>
              <a:spLocks noChangeArrowheads="1"/>
            </p:cNvSpPr>
            <p:nvPr/>
          </p:nvSpPr>
          <p:spPr bwMode="auto">
            <a:xfrm>
              <a:off x="10028987" y="-2441251"/>
              <a:ext cx="330649" cy="1296635"/>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smtClean="0">
                  <a:solidFill>
                    <a:srgbClr val="000000"/>
                  </a:solidFill>
                  <a:latin typeface="Cambria"/>
                  <a:ea typeface="Times New Roman"/>
                  <a:cs typeface="Times New Roman"/>
                </a:rPr>
                <a:t> </a:t>
              </a:r>
              <a:endParaRPr lang="en-US" sz="1200" kern="0" smtClean="0">
                <a:solidFill>
                  <a:srgbClr val="000000"/>
                </a:solidFill>
                <a:latin typeface="Cambria"/>
                <a:ea typeface="ＭＳ 明朝"/>
                <a:cs typeface="Times New Roman"/>
              </a:endParaRPr>
            </a:p>
          </p:txBody>
        </p:sp>
        <p:sp>
          <p:nvSpPr>
            <p:cNvPr id="73" name="Rectangle 72"/>
            <p:cNvSpPr>
              <a:spLocks noChangeArrowheads="1"/>
            </p:cNvSpPr>
            <p:nvPr/>
          </p:nvSpPr>
          <p:spPr bwMode="auto">
            <a:xfrm>
              <a:off x="9860710" y="-2021838"/>
              <a:ext cx="286365" cy="877222"/>
            </a:xfrm>
            <a:prstGeom prst="rect">
              <a:avLst/>
            </a:prstGeom>
            <a:solidFill>
              <a:srgbClr val="00BCF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smtClean="0">
                  <a:solidFill>
                    <a:srgbClr val="000000"/>
                  </a:solidFill>
                  <a:latin typeface="Cambria"/>
                  <a:ea typeface="Times New Roman"/>
                  <a:cs typeface="Times New Roman"/>
                </a:rPr>
                <a:t> </a:t>
              </a:r>
              <a:endParaRPr lang="en-US" sz="1200" kern="0" smtClean="0">
                <a:solidFill>
                  <a:srgbClr val="000000"/>
                </a:solidFill>
                <a:latin typeface="Cambria"/>
                <a:ea typeface="ＭＳ 明朝"/>
                <a:cs typeface="Times New Roman"/>
              </a:endParaRPr>
            </a:p>
          </p:txBody>
        </p:sp>
      </p:grpSp>
      <p:pic>
        <p:nvPicPr>
          <p:cNvPr id="74" name="Picture 73" descr="ProcessMachine.png"/>
          <p:cNvPicPr>
            <a:picLocks noChangeAspect="1"/>
          </p:cNvPicPr>
          <p:nvPr/>
        </p:nvPicPr>
        <p:blipFill rotWithShape="1">
          <a:blip r:embed="rId4">
            <a:extLst>
              <a:ext uri="{28A0092B-C50C-407E-A947-70E740481C1C}">
                <a14:useLocalDpi xmlns:a14="http://schemas.microsoft.com/office/drawing/2010/main" val="0"/>
              </a:ext>
            </a:extLst>
          </a:blip>
          <a:srcRect l="12194" t="7355" r="5953" b="9612"/>
          <a:stretch/>
        </p:blipFill>
        <p:spPr>
          <a:xfrm>
            <a:off x="9534940" y="1544095"/>
            <a:ext cx="1183797" cy="927934"/>
          </a:xfrm>
          <a:prstGeom prst="rect">
            <a:avLst/>
          </a:prstGeom>
        </p:spPr>
      </p:pic>
    </p:spTree>
    <p:extLst>
      <p:ext uri="{BB962C8B-B14F-4D97-AF65-F5344CB8AC3E}">
        <p14:creationId xmlns:p14="http://schemas.microsoft.com/office/powerpoint/2010/main" val="20654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798510"/>
          </a:xfrm>
        </p:spPr>
        <p:txBody>
          <a:bodyPr/>
          <a:lstStyle/>
          <a:p>
            <a:pPr marL="0" lvl="0" indent="0" defTabSz="913551" fontAlgn="base">
              <a:lnSpc>
                <a:spcPct val="120000"/>
              </a:lnSpc>
              <a:spcBef>
                <a:spcPct val="0"/>
              </a:spcBef>
              <a:spcAft>
                <a:spcPct val="0"/>
              </a:spcAft>
              <a:buSzTx/>
              <a:buNone/>
            </a:pPr>
            <a:r>
              <a:rPr lang="en-US" sz="3200" spc="-70" dirty="0" smtClean="0">
                <a:solidFill>
                  <a:srgbClr val="682A7A"/>
                </a:solidFill>
              </a:rPr>
              <a:t>Visual Studio Online Team</a:t>
            </a:r>
            <a:endParaRPr lang="en-US" sz="3200" spc="-70" dirty="0">
              <a:solidFill>
                <a:srgbClr val="682A7A"/>
              </a:solidFill>
            </a:endParaRPr>
          </a:p>
          <a:p>
            <a:pPr marL="0" lvl="0" indent="0" defTabSz="913551" fontAlgn="base">
              <a:lnSpc>
                <a:spcPct val="120000"/>
              </a:lnSpc>
              <a:spcBef>
                <a:spcPct val="0"/>
              </a:spcBef>
              <a:spcAft>
                <a:spcPct val="0"/>
              </a:spcAft>
              <a:buSzTx/>
              <a:buNone/>
            </a:pPr>
            <a:r>
              <a:rPr lang="en-US" sz="2400" kern="0" dirty="0" smtClean="0">
                <a:solidFill>
                  <a:srgbClr val="505050"/>
                </a:solidFill>
              </a:rPr>
              <a:t>Build&gt;Deploy&gt;Test reliably, </a:t>
            </a:r>
            <a:r>
              <a:rPr lang="en-US" sz="2400" kern="0" dirty="0">
                <a:solidFill>
                  <a:srgbClr val="505050"/>
                </a:solidFill>
              </a:rPr>
              <a:t>hundreds of times a </a:t>
            </a:r>
            <a:r>
              <a:rPr lang="en-US" sz="2400" kern="0" dirty="0" smtClean="0">
                <a:solidFill>
                  <a:srgbClr val="505050"/>
                </a:solidFill>
              </a:rPr>
              <a:t>day</a:t>
            </a:r>
          </a:p>
          <a:p>
            <a:pPr marL="0" lvl="0" indent="0" defTabSz="913551" fontAlgn="base">
              <a:lnSpc>
                <a:spcPct val="120000"/>
              </a:lnSpc>
              <a:spcBef>
                <a:spcPct val="0"/>
              </a:spcBef>
              <a:spcAft>
                <a:spcPct val="0"/>
              </a:spcAft>
              <a:buSzTx/>
              <a:buNone/>
            </a:pPr>
            <a:r>
              <a:rPr lang="en-US" sz="2400" kern="0" dirty="0" smtClean="0">
                <a:solidFill>
                  <a:srgbClr val="505050"/>
                </a:solidFill>
              </a:rPr>
              <a:t>We continue </a:t>
            </a:r>
            <a:r>
              <a:rPr lang="en-US" sz="2400" kern="0" dirty="0">
                <a:solidFill>
                  <a:srgbClr val="505050"/>
                </a:solidFill>
              </a:rPr>
              <a:t>to meet a rigorous on-premises quality </a:t>
            </a:r>
            <a:r>
              <a:rPr lang="en-US" sz="2400" kern="0" dirty="0" smtClean="0">
                <a:solidFill>
                  <a:srgbClr val="505050"/>
                </a:solidFill>
              </a:rPr>
              <a:t>bar</a:t>
            </a:r>
          </a:p>
          <a:p>
            <a:pPr marL="0" lvl="0" indent="0" defTabSz="913551" fontAlgn="base">
              <a:lnSpc>
                <a:spcPct val="120000"/>
              </a:lnSpc>
              <a:spcBef>
                <a:spcPct val="0"/>
              </a:spcBef>
              <a:spcAft>
                <a:spcPct val="0"/>
              </a:spcAft>
              <a:buSzTx/>
              <a:buNone/>
            </a:pPr>
            <a:r>
              <a:rPr lang="en-US" sz="2400" kern="0" dirty="0" smtClean="0">
                <a:solidFill>
                  <a:srgbClr val="505050"/>
                </a:solidFill>
              </a:rPr>
              <a:t>We build </a:t>
            </a:r>
            <a:r>
              <a:rPr lang="en-US" sz="2400" kern="0" dirty="0">
                <a:solidFill>
                  <a:srgbClr val="505050"/>
                </a:solidFill>
              </a:rPr>
              <a:t>confidence through staging, exposure control &amp; rich </a:t>
            </a:r>
            <a:r>
              <a:rPr lang="en-US" sz="2400" kern="0" dirty="0" smtClean="0">
                <a:solidFill>
                  <a:srgbClr val="505050"/>
                </a:solidFill>
              </a:rPr>
              <a:t>telemetry</a:t>
            </a:r>
          </a:p>
          <a:p>
            <a:pPr marL="0" lvl="0" indent="0" defTabSz="913551" fontAlgn="base">
              <a:lnSpc>
                <a:spcPct val="120000"/>
              </a:lnSpc>
              <a:spcBef>
                <a:spcPct val="0"/>
              </a:spcBef>
              <a:spcAft>
                <a:spcPct val="0"/>
              </a:spcAft>
              <a:buSzTx/>
              <a:buNone/>
            </a:pPr>
            <a:r>
              <a:rPr lang="en-US" sz="2400" kern="0" dirty="0">
                <a:solidFill>
                  <a:srgbClr val="505050"/>
                </a:solidFill>
              </a:rPr>
              <a:t>We are one team – close collaboration between Dev and Ops is </a:t>
            </a:r>
            <a:r>
              <a:rPr lang="en-US" sz="2400" kern="0" dirty="0" smtClean="0">
                <a:solidFill>
                  <a:srgbClr val="505050"/>
                </a:solidFill>
              </a:rPr>
              <a:t>key</a:t>
            </a:r>
          </a:p>
          <a:p>
            <a:pPr marL="0" lvl="0" indent="0" defTabSz="913551" fontAlgn="base">
              <a:lnSpc>
                <a:spcPct val="120000"/>
              </a:lnSpc>
              <a:spcBef>
                <a:spcPct val="0"/>
              </a:spcBef>
              <a:spcAft>
                <a:spcPct val="0"/>
              </a:spcAft>
              <a:buSzTx/>
              <a:buNone/>
            </a:pPr>
            <a:endParaRPr lang="en-US" sz="2400" kern="0" dirty="0">
              <a:solidFill>
                <a:srgbClr val="505050"/>
              </a:solidFill>
            </a:endParaRPr>
          </a:p>
          <a:p>
            <a:pPr marL="0" lvl="0" indent="0" defTabSz="913551" fontAlgn="base">
              <a:lnSpc>
                <a:spcPct val="120000"/>
              </a:lnSpc>
              <a:spcBef>
                <a:spcPct val="0"/>
              </a:spcBef>
              <a:spcAft>
                <a:spcPct val="0"/>
              </a:spcAft>
              <a:buSzTx/>
              <a:buNone/>
            </a:pPr>
            <a:endParaRPr lang="en-US" sz="2400" kern="0" dirty="0" smtClean="0">
              <a:solidFill>
                <a:srgbClr val="505050"/>
              </a:solidFill>
            </a:endParaRPr>
          </a:p>
          <a:p>
            <a:pPr marL="0" lvl="0" indent="0" defTabSz="913551" fontAlgn="base">
              <a:lnSpc>
                <a:spcPct val="120000"/>
              </a:lnSpc>
              <a:spcBef>
                <a:spcPct val="0"/>
              </a:spcBef>
              <a:spcAft>
                <a:spcPct val="0"/>
              </a:spcAft>
              <a:buSzTx/>
              <a:buNone/>
            </a:pPr>
            <a:endParaRPr lang="en-US" sz="2400" kern="0" dirty="0">
              <a:solidFill>
                <a:srgbClr val="505050"/>
              </a:solidFill>
            </a:endParaRPr>
          </a:p>
          <a:p>
            <a:pPr marL="0" lvl="0" indent="0" defTabSz="913551" fontAlgn="base">
              <a:lnSpc>
                <a:spcPct val="120000"/>
              </a:lnSpc>
              <a:spcBef>
                <a:spcPct val="0"/>
              </a:spcBef>
              <a:spcAft>
                <a:spcPct val="0"/>
              </a:spcAft>
              <a:buSzTx/>
              <a:buNone/>
            </a:pPr>
            <a:endParaRPr lang="en-US" sz="2400" kern="0" dirty="0" smtClean="0">
              <a:solidFill>
                <a:srgbClr val="505050"/>
              </a:solidFill>
            </a:endParaRPr>
          </a:p>
          <a:p>
            <a:pPr marL="0" lvl="0" indent="0" defTabSz="913551" fontAlgn="base">
              <a:lnSpc>
                <a:spcPct val="120000"/>
              </a:lnSpc>
              <a:spcBef>
                <a:spcPct val="0"/>
              </a:spcBef>
              <a:spcAft>
                <a:spcPct val="0"/>
              </a:spcAft>
              <a:buSzTx/>
              <a:buNone/>
            </a:pPr>
            <a:endParaRPr lang="en-US" sz="2400" kern="0" dirty="0">
              <a:solidFill>
                <a:srgbClr val="505050"/>
              </a:solidFill>
            </a:endParaRPr>
          </a:p>
          <a:p>
            <a:pPr marL="0" lvl="0" indent="0" defTabSz="913551" fontAlgn="base">
              <a:lnSpc>
                <a:spcPct val="120000"/>
              </a:lnSpc>
              <a:spcBef>
                <a:spcPct val="0"/>
              </a:spcBef>
              <a:spcAft>
                <a:spcPct val="0"/>
              </a:spcAft>
              <a:buSzTx/>
              <a:buNone/>
            </a:pPr>
            <a:endParaRPr lang="en-US" sz="2400" kern="0" dirty="0" smtClean="0">
              <a:solidFill>
                <a:srgbClr val="505050"/>
              </a:solidFill>
            </a:endParaRPr>
          </a:p>
          <a:p>
            <a:pPr marL="0" lvl="0" indent="0" defTabSz="913551" fontAlgn="base">
              <a:lnSpc>
                <a:spcPct val="120000"/>
              </a:lnSpc>
              <a:spcBef>
                <a:spcPct val="0"/>
              </a:spcBef>
              <a:spcAft>
                <a:spcPct val="0"/>
              </a:spcAft>
              <a:buSzTx/>
              <a:buNone/>
            </a:pPr>
            <a:endParaRPr lang="en-US" sz="1600" kern="0" dirty="0" smtClean="0">
              <a:solidFill>
                <a:srgbClr val="505050"/>
              </a:solidFill>
            </a:endParaRPr>
          </a:p>
          <a:p>
            <a:pPr marL="0" lvl="0" indent="0" defTabSz="913551" fontAlgn="base">
              <a:lnSpc>
                <a:spcPct val="120000"/>
              </a:lnSpc>
              <a:spcBef>
                <a:spcPct val="0"/>
              </a:spcBef>
              <a:spcAft>
                <a:spcPct val="0"/>
              </a:spcAft>
              <a:buSzTx/>
              <a:buNone/>
            </a:pPr>
            <a:r>
              <a:rPr lang="en-US" sz="1600" kern="0" dirty="0" smtClean="0">
                <a:solidFill>
                  <a:srgbClr val="505050"/>
                </a:solidFill>
              </a:rPr>
              <a:t>Visit </a:t>
            </a:r>
            <a:r>
              <a:rPr lang="en-US" sz="1600" kern="0" dirty="0">
                <a:solidFill>
                  <a:srgbClr val="505050"/>
                </a:solidFill>
                <a:hlinkClick r:id="rId3"/>
              </a:rPr>
              <a:t>http://</a:t>
            </a:r>
            <a:r>
              <a:rPr lang="en-US" sz="1600" kern="0" dirty="0" smtClean="0">
                <a:solidFill>
                  <a:srgbClr val="505050"/>
                </a:solidFill>
                <a:hlinkClick r:id="rId3"/>
              </a:rPr>
              <a:t>stories.visualstudio.com</a:t>
            </a:r>
            <a:r>
              <a:rPr lang="en-US" sz="1600" kern="0" dirty="0" smtClean="0">
                <a:solidFill>
                  <a:srgbClr val="505050"/>
                </a:solidFill>
              </a:rPr>
              <a:t> to get the full story!</a:t>
            </a:r>
          </a:p>
        </p:txBody>
      </p:sp>
      <p:sp>
        <p:nvSpPr>
          <p:cNvPr id="3" name="Title 2"/>
          <p:cNvSpPr>
            <a:spLocks noGrp="1"/>
          </p:cNvSpPr>
          <p:nvPr>
            <p:ph type="title"/>
          </p:nvPr>
        </p:nvSpPr>
        <p:spPr/>
        <p:txBody>
          <a:bodyPr/>
          <a:lstStyle/>
          <a:p>
            <a:r>
              <a:rPr lang="en-US" dirty="0" smtClean="0">
                <a:gradFill>
                  <a:gsLst>
                    <a:gs pos="1250">
                      <a:schemeClr val="tx2"/>
                    </a:gs>
                    <a:gs pos="100000">
                      <a:schemeClr val="tx2"/>
                    </a:gs>
                  </a:gsLst>
                  <a:lin ang="5400000" scaled="0"/>
                </a:gradFill>
              </a:rPr>
              <a:t>How Microsoft Does DevOps</a:t>
            </a:r>
            <a:endParaRPr lang="en-US" dirty="0">
              <a:gradFill>
                <a:gsLst>
                  <a:gs pos="1250">
                    <a:schemeClr val="tx2"/>
                  </a:gs>
                  <a:gs pos="100000">
                    <a:schemeClr val="tx2"/>
                  </a:gs>
                </a:gsLst>
                <a:lin ang="5400000" scaled="0"/>
              </a:gradFill>
            </a:endParaRPr>
          </a:p>
        </p:txBody>
      </p:sp>
      <p:pic>
        <p:nvPicPr>
          <p:cNvPr id="27" name="Picture 26"/>
          <p:cNvPicPr>
            <a:picLocks noChangeAspect="1"/>
          </p:cNvPicPr>
          <p:nvPr/>
        </p:nvPicPr>
        <p:blipFill rotWithShape="1">
          <a:blip r:embed="rId4"/>
          <a:srcRect l="883" r="1564" b="23101"/>
          <a:stretch/>
        </p:blipFill>
        <p:spPr>
          <a:xfrm>
            <a:off x="396729" y="3878262"/>
            <a:ext cx="9718158" cy="2325330"/>
          </a:xfrm>
          <a:prstGeom prst="rect">
            <a:avLst/>
          </a:prstGeom>
        </p:spPr>
      </p:pic>
    </p:spTree>
    <p:extLst>
      <p:ext uri="{BB962C8B-B14F-4D97-AF65-F5344CB8AC3E}">
        <p14:creationId xmlns:p14="http://schemas.microsoft.com/office/powerpoint/2010/main" val="2069442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4294967295"/>
          </p:nvPr>
        </p:nvSpPr>
        <p:spPr/>
        <p:txBody>
          <a:bodyPr/>
          <a:lstStyle/>
          <a:p>
            <a:endParaRPr lang="en-US"/>
          </a:p>
        </p:txBody>
      </p:sp>
      <p:grpSp>
        <p:nvGrpSpPr>
          <p:cNvPr id="5" name="Group 4"/>
          <p:cNvGrpSpPr/>
          <p:nvPr/>
        </p:nvGrpSpPr>
        <p:grpSpPr>
          <a:xfrm>
            <a:off x="-1" y="0"/>
            <a:ext cx="12436475" cy="6994525"/>
            <a:chOff x="519112" y="1071240"/>
            <a:chExt cx="10058400" cy="5694293"/>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12" y="1071240"/>
              <a:ext cx="10058400" cy="5694293"/>
            </a:xfrm>
            <a:prstGeom prst="rect">
              <a:avLst/>
            </a:prstGeom>
          </p:spPr>
        </p:pic>
        <p:sp>
          <p:nvSpPr>
            <p:cNvPr id="11" name="Rectangle 10"/>
            <p:cNvSpPr/>
            <p:nvPr/>
          </p:nvSpPr>
          <p:spPr bwMode="auto">
            <a:xfrm>
              <a:off x="621981" y="2304501"/>
              <a:ext cx="685800" cy="685800"/>
            </a:xfrm>
            <a:prstGeom prst="rect">
              <a:avLst/>
            </a:prstGeom>
            <a:solidFill>
              <a:srgbClr val="F67C13"/>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pPr>
              <a:r>
                <a:rPr lang="en-US" sz="1224" b="1" spc="-51" dirty="0">
                  <a:gradFill>
                    <a:gsLst>
                      <a:gs pos="0">
                        <a:srgbClr val="FFFFFF"/>
                      </a:gs>
                      <a:gs pos="100000">
                        <a:srgbClr val="FFFFFF"/>
                      </a:gs>
                    </a:gsLst>
                    <a:lin ang="5400000" scaled="0"/>
                  </a:gradFill>
                </a:rPr>
                <a:t>SQL</a:t>
              </a:r>
            </a:p>
          </p:txBody>
        </p:sp>
        <p:sp>
          <p:nvSpPr>
            <p:cNvPr id="12" name="Rectangle 11"/>
            <p:cNvSpPr/>
            <p:nvPr/>
          </p:nvSpPr>
          <p:spPr bwMode="auto">
            <a:xfrm>
              <a:off x="1163001" y="3895027"/>
              <a:ext cx="685800" cy="685800"/>
            </a:xfrm>
            <a:prstGeom prst="rect">
              <a:avLst/>
            </a:prstGeom>
            <a:solidFill>
              <a:srgbClr val="EEC82E"/>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pPr>
              <a:r>
                <a:rPr lang="en-US" sz="1224" b="1" spc="-51" dirty="0">
                  <a:gradFill>
                    <a:gsLst>
                      <a:gs pos="0">
                        <a:srgbClr val="FFFFFF"/>
                      </a:gs>
                      <a:gs pos="100000">
                        <a:srgbClr val="FFFFFF"/>
                      </a:gs>
                    </a:gsLst>
                    <a:lin ang="5400000" scaled="0"/>
                  </a:gradFill>
                </a:rPr>
                <a:t>VSO</a:t>
              </a:r>
            </a:p>
          </p:txBody>
        </p:sp>
        <p:sp>
          <p:nvSpPr>
            <p:cNvPr id="13" name="Rectangle 12"/>
            <p:cNvSpPr/>
            <p:nvPr/>
          </p:nvSpPr>
          <p:spPr bwMode="auto">
            <a:xfrm>
              <a:off x="2741291" y="3895027"/>
              <a:ext cx="685800" cy="685800"/>
            </a:xfrm>
            <a:prstGeom prst="rect">
              <a:avLst/>
            </a:prstGeom>
            <a:solidFill>
              <a:srgbClr val="00A2A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pPr>
              <a:r>
                <a:rPr lang="en-US" sz="1224" b="1" spc="-51" dirty="0">
                  <a:gradFill>
                    <a:gsLst>
                      <a:gs pos="0">
                        <a:srgbClr val="FFFFFF"/>
                      </a:gs>
                      <a:gs pos="100000">
                        <a:srgbClr val="FFFFFF"/>
                      </a:gs>
                    </a:gsLst>
                    <a:lin ang="5400000" scaled="0"/>
                  </a:gradFill>
                </a:rPr>
                <a:t>VSO</a:t>
              </a:r>
            </a:p>
          </p:txBody>
        </p:sp>
        <p:sp>
          <p:nvSpPr>
            <p:cNvPr id="14" name="Rectangle 13"/>
            <p:cNvSpPr/>
            <p:nvPr/>
          </p:nvSpPr>
          <p:spPr bwMode="auto">
            <a:xfrm>
              <a:off x="3822381" y="3895027"/>
              <a:ext cx="685800" cy="685800"/>
            </a:xfrm>
            <a:prstGeom prst="rect">
              <a:avLst/>
            </a:prstGeom>
            <a:solidFill>
              <a:srgbClr val="005ED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pPr>
              <a:r>
                <a:rPr lang="en-US" sz="1224" b="1" spc="-51" dirty="0">
                  <a:gradFill>
                    <a:gsLst>
                      <a:gs pos="0">
                        <a:srgbClr val="FFFFFF"/>
                      </a:gs>
                      <a:gs pos="100000">
                        <a:srgbClr val="FFFFFF"/>
                      </a:gs>
                    </a:gsLst>
                    <a:lin ang="5400000" scaled="0"/>
                  </a:gradFill>
                </a:rPr>
                <a:t>VSO</a:t>
              </a:r>
            </a:p>
          </p:txBody>
        </p:sp>
        <p:sp>
          <p:nvSpPr>
            <p:cNvPr id="15" name="Rectangle 14"/>
            <p:cNvSpPr/>
            <p:nvPr/>
          </p:nvSpPr>
          <p:spPr bwMode="auto">
            <a:xfrm>
              <a:off x="5975031" y="3895027"/>
              <a:ext cx="685800" cy="685800"/>
            </a:xfrm>
            <a:prstGeom prst="rect">
              <a:avLst/>
            </a:prstGeom>
            <a:solidFill>
              <a:srgbClr val="DF5227"/>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pPr>
              <a:r>
                <a:rPr lang="en-US" sz="1224" b="1" spc="-51" dirty="0">
                  <a:gradFill>
                    <a:gsLst>
                      <a:gs pos="0">
                        <a:srgbClr val="FFFFFF"/>
                      </a:gs>
                      <a:gs pos="100000">
                        <a:srgbClr val="FFFFFF"/>
                      </a:gs>
                    </a:gsLst>
                    <a:lin ang="5400000" scaled="0"/>
                  </a:gradFill>
                </a:rPr>
                <a:t>VSO</a:t>
              </a:r>
            </a:p>
          </p:txBody>
        </p:sp>
        <p:sp>
          <p:nvSpPr>
            <p:cNvPr id="16" name="Rectangle 15"/>
            <p:cNvSpPr/>
            <p:nvPr/>
          </p:nvSpPr>
          <p:spPr bwMode="auto">
            <a:xfrm>
              <a:off x="8127681" y="3895027"/>
              <a:ext cx="685800" cy="685800"/>
            </a:xfrm>
            <a:prstGeom prst="rect">
              <a:avLst/>
            </a:prstGeom>
            <a:solidFill>
              <a:srgbClr val="039A4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pPr>
              <a:r>
                <a:rPr lang="en-US" sz="1224" b="1" spc="-51" dirty="0">
                  <a:gradFill>
                    <a:gsLst>
                      <a:gs pos="0">
                        <a:srgbClr val="FFFFFF"/>
                      </a:gs>
                      <a:gs pos="100000">
                        <a:srgbClr val="FFFFFF"/>
                      </a:gs>
                    </a:gsLst>
                    <a:lin ang="5400000" scaled="0"/>
                  </a:gradFill>
                </a:rPr>
                <a:t>VSO</a:t>
              </a:r>
            </a:p>
          </p:txBody>
        </p:sp>
        <p:sp>
          <p:nvSpPr>
            <p:cNvPr id="17" name="Rectangle 16"/>
            <p:cNvSpPr/>
            <p:nvPr/>
          </p:nvSpPr>
          <p:spPr bwMode="auto">
            <a:xfrm>
              <a:off x="9205911" y="3895027"/>
              <a:ext cx="685800" cy="685800"/>
            </a:xfrm>
            <a:prstGeom prst="rect">
              <a:avLst/>
            </a:prstGeom>
            <a:solidFill>
              <a:srgbClr val="81008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pPr>
              <a:r>
                <a:rPr lang="en-US" sz="1224" b="1" spc="-51" dirty="0">
                  <a:gradFill>
                    <a:gsLst>
                      <a:gs pos="0">
                        <a:srgbClr val="FFFFFF"/>
                      </a:gs>
                      <a:gs pos="100000">
                        <a:srgbClr val="FFFFFF"/>
                      </a:gs>
                    </a:gsLst>
                    <a:lin ang="5400000" scaled="0"/>
                  </a:gradFill>
                </a:rPr>
                <a:t>VSO</a:t>
              </a:r>
            </a:p>
          </p:txBody>
        </p:sp>
        <p:sp>
          <p:nvSpPr>
            <p:cNvPr id="18" name="Rectangle 17"/>
            <p:cNvSpPr/>
            <p:nvPr/>
          </p:nvSpPr>
          <p:spPr bwMode="auto">
            <a:xfrm>
              <a:off x="9758361" y="1710321"/>
              <a:ext cx="685800" cy="685800"/>
            </a:xfrm>
            <a:prstGeom prst="rect">
              <a:avLst/>
            </a:prstGeom>
            <a:solidFill>
              <a:srgbClr val="003167"/>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pPr>
              <a:r>
                <a:rPr lang="en-US" sz="1224" b="1" spc="-51" dirty="0">
                  <a:gradFill>
                    <a:gsLst>
                      <a:gs pos="0">
                        <a:srgbClr val="FFFFFF"/>
                      </a:gs>
                      <a:gs pos="100000">
                        <a:srgbClr val="FFFFFF"/>
                      </a:gs>
                    </a:gsLst>
                    <a:lin ang="5400000" scaled="0"/>
                  </a:gradFill>
                </a:rPr>
                <a:t>Azure</a:t>
              </a:r>
            </a:p>
          </p:txBody>
        </p:sp>
        <p:sp>
          <p:nvSpPr>
            <p:cNvPr id="19" name="Rectangle 18"/>
            <p:cNvSpPr/>
            <p:nvPr/>
          </p:nvSpPr>
          <p:spPr bwMode="auto">
            <a:xfrm>
              <a:off x="4890133" y="5453317"/>
              <a:ext cx="685800" cy="685800"/>
            </a:xfrm>
            <a:prstGeom prst="rect">
              <a:avLst/>
            </a:prstGeom>
            <a:solidFill>
              <a:srgbClr val="AC1D7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pPr>
              <a:r>
                <a:rPr lang="en-US" sz="1100" b="1" spc="-51" dirty="0" smtClean="0">
                  <a:gradFill>
                    <a:gsLst>
                      <a:gs pos="0">
                        <a:srgbClr val="FFFFFF"/>
                      </a:gs>
                      <a:gs pos="100000">
                        <a:srgbClr val="FFFFFF"/>
                      </a:gs>
                    </a:gsLst>
                    <a:lin ang="5400000" scaled="0"/>
                  </a:gradFill>
                </a:rPr>
                <a:t>VS Release Management</a:t>
              </a:r>
              <a:endParaRPr lang="en-US" sz="1100" b="1" spc="-51" dirty="0">
                <a:gradFill>
                  <a:gsLst>
                    <a:gs pos="0">
                      <a:srgbClr val="FFFFFF"/>
                    </a:gs>
                    <a:gs pos="100000">
                      <a:srgbClr val="FFFFFF"/>
                    </a:gs>
                  </a:gsLst>
                  <a:lin ang="5400000" scaled="0"/>
                </a:gradFill>
              </a:endParaRPr>
            </a:p>
          </p:txBody>
        </p:sp>
        <p:sp>
          <p:nvSpPr>
            <p:cNvPr id="20" name="Rectangle 19"/>
            <p:cNvSpPr/>
            <p:nvPr/>
          </p:nvSpPr>
          <p:spPr bwMode="auto">
            <a:xfrm>
              <a:off x="8127681" y="5453317"/>
              <a:ext cx="685800" cy="685800"/>
            </a:xfrm>
            <a:prstGeom prst="rect">
              <a:avLst/>
            </a:prstGeom>
            <a:solidFill>
              <a:srgbClr val="50ABF1"/>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pPr>
              <a:r>
                <a:rPr lang="en-US" sz="1224" b="1" spc="-51" dirty="0">
                  <a:gradFill>
                    <a:gsLst>
                      <a:gs pos="0">
                        <a:srgbClr val="FFFFFF"/>
                      </a:gs>
                      <a:gs pos="100000">
                        <a:srgbClr val="FFFFFF"/>
                      </a:gs>
                    </a:gsLst>
                    <a:lin ang="5400000" scaled="0"/>
                  </a:gradFill>
                </a:rPr>
                <a:t>SPS</a:t>
              </a:r>
            </a:p>
            <a:p>
              <a:pPr algn="ctr" defTabSz="932290" fontAlgn="base">
                <a:lnSpc>
                  <a:spcPct val="90000"/>
                </a:lnSpc>
                <a:spcBef>
                  <a:spcPct val="0"/>
                </a:spcBef>
                <a:spcAft>
                  <a:spcPct val="0"/>
                </a:spcAft>
              </a:pPr>
              <a:r>
                <a:rPr lang="en-US" sz="1224" b="1" spc="-51" dirty="0">
                  <a:gradFill>
                    <a:gsLst>
                      <a:gs pos="0">
                        <a:srgbClr val="FFFFFF"/>
                      </a:gs>
                      <a:gs pos="100000">
                        <a:srgbClr val="FFFFFF"/>
                      </a:gs>
                    </a:gsLst>
                    <a:lin ang="5400000" scaled="0"/>
                  </a:gradFill>
                </a:rPr>
                <a:t>Skype</a:t>
              </a:r>
            </a:p>
          </p:txBody>
        </p:sp>
        <p:sp>
          <p:nvSpPr>
            <p:cNvPr id="21" name="Rectangle 20"/>
            <p:cNvSpPr/>
            <p:nvPr/>
          </p:nvSpPr>
          <p:spPr bwMode="auto">
            <a:xfrm>
              <a:off x="2741291" y="5991165"/>
              <a:ext cx="685800" cy="685800"/>
            </a:xfrm>
            <a:prstGeom prst="rect">
              <a:avLst/>
            </a:prstGeom>
            <a:solidFill>
              <a:srgbClr val="44444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pPr>
              <a:r>
                <a:rPr lang="en-US" sz="1224" b="1" spc="-51" dirty="0">
                  <a:gradFill>
                    <a:gsLst>
                      <a:gs pos="0">
                        <a:srgbClr val="FFFFFF"/>
                      </a:gs>
                      <a:gs pos="100000">
                        <a:srgbClr val="FFFFFF"/>
                      </a:gs>
                    </a:gsLst>
                    <a:lin ang="5400000" scaled="0"/>
                  </a:gradFill>
                </a:rPr>
                <a:t>Azure</a:t>
              </a:r>
            </a:p>
          </p:txBody>
        </p:sp>
        <p:sp>
          <p:nvSpPr>
            <p:cNvPr id="22" name="Rectangle 21"/>
            <p:cNvSpPr/>
            <p:nvPr/>
          </p:nvSpPr>
          <p:spPr bwMode="auto">
            <a:xfrm>
              <a:off x="6541288" y="5991165"/>
              <a:ext cx="685800" cy="685800"/>
            </a:xfrm>
            <a:prstGeom prst="rect">
              <a:avLst/>
            </a:prstGeom>
            <a:solidFill>
              <a:srgbClr val="5DBD3D"/>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pPr>
              <a:r>
                <a:rPr lang="en-US" sz="1224" b="1" spc="-51" dirty="0">
                  <a:gradFill>
                    <a:gsLst>
                      <a:gs pos="0">
                        <a:srgbClr val="FFFFFF"/>
                      </a:gs>
                      <a:gs pos="100000">
                        <a:srgbClr val="FFFFFF"/>
                      </a:gs>
                    </a:gsLst>
                    <a:lin ang="5400000" scaled="0"/>
                  </a:gradFill>
                </a:rPr>
                <a:t>Azure</a:t>
              </a:r>
            </a:p>
          </p:txBody>
        </p:sp>
        <p:sp>
          <p:nvSpPr>
            <p:cNvPr id="23" name="Rectangle 22"/>
            <p:cNvSpPr/>
            <p:nvPr/>
          </p:nvSpPr>
          <p:spPr bwMode="auto">
            <a:xfrm>
              <a:off x="9758361" y="5992372"/>
              <a:ext cx="685800" cy="685800"/>
            </a:xfrm>
            <a:prstGeom prst="rect">
              <a:avLst/>
            </a:prstGeom>
            <a:solidFill>
              <a:srgbClr val="007C79"/>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pPr>
              <a:r>
                <a:rPr lang="en-US" sz="1224" b="1" spc="-51" dirty="0">
                  <a:gradFill>
                    <a:gsLst>
                      <a:gs pos="0">
                        <a:srgbClr val="FFFFFF"/>
                      </a:gs>
                      <a:gs pos="100000">
                        <a:srgbClr val="FFFFFF"/>
                      </a:gs>
                    </a:gsLst>
                    <a:lin ang="5400000" scaled="0"/>
                  </a:gradFill>
                </a:rPr>
                <a:t>Azure</a:t>
              </a:r>
            </a:p>
            <a:p>
              <a:pPr algn="ctr" defTabSz="932290" fontAlgn="base">
                <a:lnSpc>
                  <a:spcPct val="90000"/>
                </a:lnSpc>
                <a:spcBef>
                  <a:spcPct val="0"/>
                </a:spcBef>
                <a:spcAft>
                  <a:spcPct val="0"/>
                </a:spcAft>
              </a:pPr>
              <a:r>
                <a:rPr lang="en-US" sz="1224" b="1" spc="-51" dirty="0">
                  <a:gradFill>
                    <a:gsLst>
                      <a:gs pos="0">
                        <a:srgbClr val="FFFFFF"/>
                      </a:gs>
                      <a:gs pos="100000">
                        <a:srgbClr val="FFFFFF"/>
                      </a:gs>
                    </a:gsLst>
                    <a:lin ang="5400000" scaled="0"/>
                  </a:gradFill>
                </a:rPr>
                <a:t>AD</a:t>
              </a:r>
            </a:p>
          </p:txBody>
        </p:sp>
        <p:sp>
          <p:nvSpPr>
            <p:cNvPr id="25" name="Rectangle 24"/>
            <p:cNvSpPr/>
            <p:nvPr/>
          </p:nvSpPr>
          <p:spPr bwMode="auto">
            <a:xfrm>
              <a:off x="8121627" y="2304501"/>
              <a:ext cx="685800" cy="685800"/>
            </a:xfrm>
            <a:prstGeom prst="rect">
              <a:avLst/>
            </a:prstGeom>
            <a:solidFill>
              <a:srgbClr val="999999"/>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pPr>
              <a:r>
                <a:rPr lang="en-US" sz="1224" b="1" spc="-51" dirty="0">
                  <a:gradFill>
                    <a:gsLst>
                      <a:gs pos="0">
                        <a:srgbClr val="FFFFFF"/>
                      </a:gs>
                      <a:gs pos="100000">
                        <a:srgbClr val="FFFFFF"/>
                      </a:gs>
                    </a:gsLst>
                    <a:lin ang="5400000" scaled="0"/>
                  </a:gradFill>
                </a:rPr>
                <a:t>DSC</a:t>
              </a:r>
            </a:p>
          </p:txBody>
        </p:sp>
      </p:grpSp>
    </p:spTree>
    <p:extLst>
      <p:ext uri="{BB962C8B-B14F-4D97-AF65-F5344CB8AC3E}">
        <p14:creationId xmlns:p14="http://schemas.microsoft.com/office/powerpoint/2010/main" val="211029944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entagon 9"/>
          <p:cNvSpPr/>
          <p:nvPr/>
        </p:nvSpPr>
        <p:spPr bwMode="auto">
          <a:xfrm>
            <a:off x="1839583" y="1214795"/>
            <a:ext cx="6392273" cy="1230038"/>
          </a:xfrm>
          <a:prstGeom prst="homePlate">
            <a:avLst>
              <a:gd name="adj" fmla="val 41653"/>
            </a:avLst>
          </a:prstGeom>
          <a:solidFill>
            <a:schemeClr val="tx2"/>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89"/>
            <a:r>
              <a:rPr lang="en-US" sz="3199" dirty="0">
                <a:gradFill>
                  <a:gsLst>
                    <a:gs pos="0">
                      <a:srgbClr val="8A3986">
                        <a:lumMod val="5000"/>
                        <a:lumOff val="95000"/>
                      </a:srgbClr>
                    </a:gs>
                    <a:gs pos="100000">
                      <a:srgbClr val="FFFFFF"/>
                    </a:gs>
                  </a:gsLst>
                  <a:lin ang="5400000" scaled="1"/>
                </a:gradFill>
                <a:latin typeface="Segoe UI Light"/>
              </a:rPr>
              <a:t>#</a:t>
            </a:r>
            <a:r>
              <a:rPr lang="en-US" sz="3199" dirty="0" smtClean="0">
                <a:gradFill>
                  <a:gsLst>
                    <a:gs pos="0">
                      <a:srgbClr val="8A3986">
                        <a:lumMod val="5000"/>
                        <a:lumOff val="95000"/>
                      </a:srgbClr>
                    </a:gs>
                    <a:gs pos="100000">
                      <a:srgbClr val="FFFFFF"/>
                    </a:gs>
                  </a:gsLst>
                  <a:lin ang="5400000" scaled="1"/>
                </a:gradFill>
                <a:latin typeface="Segoe UI Light"/>
              </a:rPr>
              <a:t> Teams </a:t>
            </a:r>
            <a:r>
              <a:rPr lang="en-US" sz="3199" b="1" i="1" dirty="0">
                <a:gradFill>
                  <a:gsLst>
                    <a:gs pos="0">
                      <a:srgbClr val="8A3986">
                        <a:lumMod val="5000"/>
                        <a:lumOff val="95000"/>
                      </a:srgbClr>
                    </a:gs>
                    <a:gs pos="100000">
                      <a:srgbClr val="FFFFFF"/>
                    </a:gs>
                  </a:gsLst>
                  <a:lin ang="5400000" scaled="1"/>
                </a:gradFill>
                <a:latin typeface="Segoe UI Light"/>
              </a:rPr>
              <a:t>mixing</a:t>
            </a:r>
            <a:r>
              <a:rPr lang="en-US" sz="3199" dirty="0">
                <a:gradFill>
                  <a:gsLst>
                    <a:gs pos="0">
                      <a:srgbClr val="8A3986">
                        <a:lumMod val="5000"/>
                        <a:lumOff val="95000"/>
                      </a:srgbClr>
                    </a:gs>
                    <a:gs pos="100000">
                      <a:srgbClr val="FFFFFF"/>
                    </a:gs>
                  </a:gsLst>
                  <a:lin ang="5400000" scaled="1"/>
                </a:gradFill>
                <a:latin typeface="Segoe UI Light"/>
              </a:rPr>
              <a:t> ITPros </a:t>
            </a:r>
            <a:r>
              <a:rPr lang="en-US" sz="3199" dirty="0" smtClean="0">
                <a:gradFill>
                  <a:gsLst>
                    <a:gs pos="0">
                      <a:srgbClr val="8A3986">
                        <a:lumMod val="5000"/>
                        <a:lumOff val="95000"/>
                      </a:srgbClr>
                    </a:gs>
                    <a:gs pos="100000">
                      <a:srgbClr val="FFFFFF"/>
                    </a:gs>
                  </a:gsLst>
                  <a:lin ang="5400000" scaled="1"/>
                </a:gradFill>
                <a:latin typeface="Segoe UI Light"/>
              </a:rPr>
              <a:t>and Developers</a:t>
            </a:r>
            <a:endParaRPr lang="en-US" sz="3199" dirty="0">
              <a:gradFill>
                <a:gsLst>
                  <a:gs pos="0">
                    <a:srgbClr val="8A3986">
                      <a:lumMod val="5000"/>
                      <a:lumOff val="95000"/>
                    </a:srgbClr>
                  </a:gs>
                  <a:gs pos="100000">
                    <a:srgbClr val="FFFFFF"/>
                  </a:gs>
                </a:gsLst>
                <a:lin ang="5400000" scaled="1"/>
              </a:gradFill>
              <a:latin typeface="Segoe UI Light"/>
            </a:endParaRPr>
          </a:p>
        </p:txBody>
      </p:sp>
      <p:sp>
        <p:nvSpPr>
          <p:cNvPr id="14" name="Pentagon 13"/>
          <p:cNvSpPr/>
          <p:nvPr/>
        </p:nvSpPr>
        <p:spPr bwMode="auto">
          <a:xfrm>
            <a:off x="1839582" y="2581461"/>
            <a:ext cx="7306543" cy="1230038"/>
          </a:xfrm>
          <a:prstGeom prst="homePlate">
            <a:avLst>
              <a:gd name="adj" fmla="val 41653"/>
            </a:avLst>
          </a:prstGeom>
          <a:solidFill>
            <a:schemeClr val="accent4"/>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89"/>
            <a:r>
              <a:rPr lang="en-US" sz="3199" dirty="0" smtClean="0">
                <a:gradFill>
                  <a:gsLst>
                    <a:gs pos="0">
                      <a:srgbClr val="8A3986">
                        <a:lumMod val="5000"/>
                        <a:lumOff val="95000"/>
                      </a:srgbClr>
                    </a:gs>
                    <a:gs pos="100000">
                      <a:srgbClr val="FFFFFF"/>
                    </a:gs>
                  </a:gsLst>
                  <a:lin ang="5400000" scaled="1"/>
                </a:gradFill>
                <a:latin typeface="Segoe UI Light"/>
              </a:rPr>
              <a:t>Required: your </a:t>
            </a:r>
            <a:r>
              <a:rPr lang="en-US" sz="3199" dirty="0">
                <a:gradFill>
                  <a:gsLst>
                    <a:gs pos="0">
                      <a:srgbClr val="8A3986">
                        <a:lumMod val="5000"/>
                        <a:lumOff val="95000"/>
                      </a:srgbClr>
                    </a:gs>
                    <a:gs pos="100000">
                      <a:srgbClr val="FFFFFF"/>
                    </a:gs>
                  </a:gsLst>
                  <a:lin ang="5400000" scaled="1"/>
                </a:gradFill>
                <a:latin typeface="Segoe UI Light"/>
              </a:rPr>
              <a:t>a</a:t>
            </a:r>
            <a:r>
              <a:rPr lang="en-US" sz="3199" dirty="0" smtClean="0">
                <a:gradFill>
                  <a:gsLst>
                    <a:gs pos="0">
                      <a:srgbClr val="8A3986">
                        <a:lumMod val="5000"/>
                        <a:lumOff val="95000"/>
                      </a:srgbClr>
                    </a:gs>
                    <a:gs pos="100000">
                      <a:srgbClr val="FFFFFF"/>
                    </a:gs>
                  </a:gsLst>
                  <a:lin ang="5400000" scaled="1"/>
                </a:gradFill>
                <a:latin typeface="Segoe UI Light"/>
              </a:rPr>
              <a:t>pp with Infra as Code + at least 1 other </a:t>
            </a:r>
            <a:r>
              <a:rPr lang="en-US" sz="3199" b="1" i="1" dirty="0" smtClean="0">
                <a:gradFill>
                  <a:gsLst>
                    <a:gs pos="0">
                      <a:srgbClr val="8A3986">
                        <a:lumMod val="5000"/>
                        <a:lumOff val="95000"/>
                      </a:srgbClr>
                    </a:gs>
                    <a:gs pos="100000">
                      <a:srgbClr val="FFFFFF"/>
                    </a:gs>
                  </a:gsLst>
                  <a:lin ang="5400000" scaled="1"/>
                </a:gradFill>
                <a:latin typeface="Segoe UI Light"/>
              </a:rPr>
              <a:t>DevOps Practice</a:t>
            </a:r>
            <a:endParaRPr lang="en-US" sz="3199" b="1" i="1" dirty="0">
              <a:gradFill>
                <a:gsLst>
                  <a:gs pos="0">
                    <a:srgbClr val="8A3986">
                      <a:lumMod val="5000"/>
                      <a:lumOff val="95000"/>
                    </a:srgbClr>
                  </a:gs>
                  <a:gs pos="100000">
                    <a:srgbClr val="FFFFFF"/>
                  </a:gs>
                </a:gsLst>
                <a:lin ang="5400000" scaled="1"/>
              </a:gradFill>
              <a:latin typeface="Segoe UI Light"/>
            </a:endParaRPr>
          </a:p>
        </p:txBody>
      </p:sp>
      <p:sp>
        <p:nvSpPr>
          <p:cNvPr id="15" name="Pentagon 14"/>
          <p:cNvSpPr/>
          <p:nvPr/>
        </p:nvSpPr>
        <p:spPr bwMode="auto">
          <a:xfrm>
            <a:off x="1839581" y="3948127"/>
            <a:ext cx="8208116" cy="1230038"/>
          </a:xfrm>
          <a:prstGeom prst="homePlate">
            <a:avLst>
              <a:gd name="adj" fmla="val 41653"/>
            </a:avLst>
          </a:prstGeom>
          <a:solidFill>
            <a:schemeClr val="accent2"/>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89"/>
            <a:r>
              <a:rPr lang="en-US" sz="3199" dirty="0">
                <a:gradFill>
                  <a:gsLst>
                    <a:gs pos="0">
                      <a:srgbClr val="8A3986">
                        <a:lumMod val="5000"/>
                        <a:lumOff val="95000"/>
                      </a:srgbClr>
                    </a:gs>
                    <a:gs pos="100000">
                      <a:srgbClr val="FFFFFF"/>
                    </a:gs>
                  </a:gsLst>
                  <a:lin ang="5400000" scaled="1"/>
                </a:gradFill>
                <a:latin typeface="Segoe UI Light"/>
              </a:rPr>
              <a:t>We </a:t>
            </a:r>
            <a:r>
              <a:rPr lang="en-US" sz="3199" b="1" i="1" dirty="0">
                <a:gradFill>
                  <a:gsLst>
                    <a:gs pos="0">
                      <a:srgbClr val="8A3986">
                        <a:lumMod val="5000"/>
                        <a:lumOff val="95000"/>
                      </a:srgbClr>
                    </a:gs>
                    <a:gs pos="100000">
                      <a:srgbClr val="FFFFFF"/>
                    </a:gs>
                  </a:gsLst>
                  <a:lin ang="5400000" scaled="1"/>
                </a:gradFill>
                <a:latin typeface="Segoe UI Light"/>
              </a:rPr>
              <a:t>challenge</a:t>
            </a:r>
            <a:r>
              <a:rPr lang="en-US" sz="3199" dirty="0">
                <a:gradFill>
                  <a:gsLst>
                    <a:gs pos="0">
                      <a:srgbClr val="8A3986">
                        <a:lumMod val="5000"/>
                        <a:lumOff val="95000"/>
                      </a:srgbClr>
                    </a:gs>
                    <a:gs pos="100000">
                      <a:srgbClr val="FFFFFF"/>
                    </a:gs>
                  </a:gsLst>
                  <a:lin ang="5400000" scaled="1"/>
                </a:gradFill>
                <a:latin typeface="Segoe UI Light"/>
              </a:rPr>
              <a:t> you to </a:t>
            </a:r>
            <a:r>
              <a:rPr lang="en-US" sz="3199" dirty="0" smtClean="0">
                <a:gradFill>
                  <a:gsLst>
                    <a:gs pos="0">
                      <a:srgbClr val="8A3986">
                        <a:lumMod val="5000"/>
                        <a:lumOff val="95000"/>
                      </a:srgbClr>
                    </a:gs>
                    <a:gs pos="100000">
                      <a:srgbClr val="FFFFFF"/>
                    </a:gs>
                  </a:gsLst>
                  <a:lin ang="5400000" scaled="1"/>
                </a:gradFill>
                <a:latin typeface="Segoe UI Light"/>
              </a:rPr>
              <a:t>be creative and </a:t>
            </a:r>
            <a:r>
              <a:rPr lang="en-US" sz="3199" b="1" i="1" dirty="0">
                <a:gradFill>
                  <a:gsLst>
                    <a:gs pos="0">
                      <a:srgbClr val="8A3986">
                        <a:lumMod val="5000"/>
                        <a:lumOff val="95000"/>
                      </a:srgbClr>
                    </a:gs>
                    <a:gs pos="100000">
                      <a:srgbClr val="FFFFFF"/>
                    </a:gs>
                  </a:gsLst>
                  <a:lin ang="5400000" scaled="1"/>
                </a:gradFill>
                <a:latin typeface="Segoe UI Light"/>
              </a:rPr>
              <a:t>differentiate</a:t>
            </a:r>
            <a:r>
              <a:rPr lang="en-US" sz="3199" dirty="0">
                <a:gradFill>
                  <a:gsLst>
                    <a:gs pos="0">
                      <a:srgbClr val="8A3986">
                        <a:lumMod val="5000"/>
                        <a:lumOff val="95000"/>
                      </a:srgbClr>
                    </a:gs>
                    <a:gs pos="100000">
                      <a:srgbClr val="FFFFFF"/>
                    </a:gs>
                  </a:gsLst>
                  <a:lin ang="5400000" scaled="1"/>
                </a:gradFill>
                <a:latin typeface="Segoe UI Light"/>
              </a:rPr>
              <a:t> your </a:t>
            </a:r>
            <a:r>
              <a:rPr lang="en-US" sz="3199" dirty="0" smtClean="0">
                <a:gradFill>
                  <a:gsLst>
                    <a:gs pos="0">
                      <a:srgbClr val="8A3986">
                        <a:lumMod val="5000"/>
                        <a:lumOff val="95000"/>
                      </a:srgbClr>
                    </a:gs>
                    <a:gs pos="100000">
                      <a:srgbClr val="FFFFFF"/>
                    </a:gs>
                  </a:gsLst>
                  <a:lin ang="5400000" scaled="1"/>
                </a:gradFill>
                <a:latin typeface="Segoe UI Light"/>
              </a:rPr>
              <a:t>team</a:t>
            </a:r>
            <a:r>
              <a:rPr lang="en-US" sz="3199" dirty="0">
                <a:gradFill>
                  <a:gsLst>
                    <a:gs pos="0">
                      <a:srgbClr val="8A3986">
                        <a:lumMod val="5000"/>
                        <a:lumOff val="95000"/>
                      </a:srgbClr>
                    </a:gs>
                    <a:gs pos="100000">
                      <a:srgbClr val="FFFFFF"/>
                    </a:gs>
                  </a:gsLst>
                  <a:lin ang="5400000" scaled="1"/>
                </a:gradFill>
                <a:latin typeface="Segoe UI Light"/>
              </a:rPr>
              <a:t>!</a:t>
            </a:r>
          </a:p>
        </p:txBody>
      </p:sp>
      <p:sp>
        <p:nvSpPr>
          <p:cNvPr id="16" name="Pentagon 15"/>
          <p:cNvSpPr/>
          <p:nvPr/>
        </p:nvSpPr>
        <p:spPr bwMode="auto">
          <a:xfrm>
            <a:off x="1839581" y="5314793"/>
            <a:ext cx="9122386" cy="1230038"/>
          </a:xfrm>
          <a:prstGeom prst="homePlate">
            <a:avLst>
              <a:gd name="adj" fmla="val 41653"/>
            </a:avLst>
          </a:prstGeom>
          <a:solidFill>
            <a:srgbClr val="00B0F0"/>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89"/>
            <a:r>
              <a:rPr lang="en-US" sz="3199" dirty="0">
                <a:gradFill>
                  <a:gsLst>
                    <a:gs pos="0">
                      <a:srgbClr val="8A3986">
                        <a:lumMod val="5000"/>
                        <a:lumOff val="95000"/>
                      </a:srgbClr>
                    </a:gs>
                    <a:gs pos="100000">
                      <a:srgbClr val="FFFFFF"/>
                    </a:gs>
                  </a:gsLst>
                  <a:lin ang="5400000" scaled="1"/>
                </a:gradFill>
                <a:latin typeface="Segoe UI Light"/>
              </a:rPr>
              <a:t>Your team will have </a:t>
            </a:r>
            <a:r>
              <a:rPr lang="en-US" sz="3199" dirty="0" smtClean="0">
                <a:gradFill>
                  <a:gsLst>
                    <a:gs pos="0">
                      <a:srgbClr val="8A3986">
                        <a:lumMod val="5000"/>
                        <a:lumOff val="95000"/>
                      </a:srgbClr>
                    </a:gs>
                    <a:gs pos="100000">
                      <a:srgbClr val="FFFFFF"/>
                    </a:gs>
                  </a:gsLst>
                  <a:lin ang="5400000" scaled="1"/>
                </a:gradFill>
                <a:latin typeface="Segoe UI Light"/>
              </a:rPr>
              <a:t>5 </a:t>
            </a:r>
            <a:r>
              <a:rPr lang="en-US" sz="3199" dirty="0">
                <a:gradFill>
                  <a:gsLst>
                    <a:gs pos="0">
                      <a:srgbClr val="8A3986">
                        <a:lumMod val="5000"/>
                        <a:lumOff val="95000"/>
                      </a:srgbClr>
                    </a:gs>
                    <a:gs pos="100000">
                      <a:srgbClr val="FFFFFF"/>
                    </a:gs>
                  </a:gsLst>
                  <a:lin ang="5400000" scaled="1"/>
                </a:gradFill>
                <a:latin typeface="Segoe UI Light"/>
              </a:rPr>
              <a:t>minutes to present your solution and be the </a:t>
            </a:r>
            <a:r>
              <a:rPr lang="en-US" sz="3199" b="1" i="1" dirty="0" smtClean="0">
                <a:gradFill>
                  <a:gsLst>
                    <a:gs pos="0">
                      <a:srgbClr val="8A3986">
                        <a:lumMod val="5000"/>
                        <a:lumOff val="95000"/>
                      </a:srgbClr>
                    </a:gs>
                    <a:gs pos="100000">
                      <a:srgbClr val="FFFFFF"/>
                    </a:gs>
                  </a:gsLst>
                  <a:lin ang="5400000" scaled="1"/>
                </a:gradFill>
                <a:latin typeface="Segoe UI Light"/>
              </a:rPr>
              <a:t>winner (Day 2)</a:t>
            </a:r>
            <a:r>
              <a:rPr lang="en-US" sz="3199" dirty="0" smtClean="0">
                <a:gradFill>
                  <a:gsLst>
                    <a:gs pos="0">
                      <a:srgbClr val="8A3986">
                        <a:lumMod val="5000"/>
                        <a:lumOff val="95000"/>
                      </a:srgbClr>
                    </a:gs>
                    <a:gs pos="100000">
                      <a:srgbClr val="FFFFFF"/>
                    </a:gs>
                  </a:gsLst>
                  <a:lin ang="5400000" scaled="1"/>
                </a:gradFill>
                <a:latin typeface="Segoe UI Light"/>
              </a:rPr>
              <a:t>!</a:t>
            </a:r>
            <a:endParaRPr lang="en-US" sz="3199" dirty="0">
              <a:gradFill>
                <a:gsLst>
                  <a:gs pos="0">
                    <a:srgbClr val="8A3986">
                      <a:lumMod val="5000"/>
                      <a:lumOff val="95000"/>
                    </a:srgbClr>
                  </a:gs>
                  <a:gs pos="100000">
                    <a:srgbClr val="FFFFFF"/>
                  </a:gs>
                </a:gsLst>
                <a:lin ang="5400000" scaled="1"/>
              </a:gradFill>
              <a:latin typeface="Segoe UI Light"/>
            </a:endParaRPr>
          </a:p>
        </p:txBody>
      </p:sp>
      <p:sp>
        <p:nvSpPr>
          <p:cNvPr id="3" name="Rectangle 2"/>
          <p:cNvSpPr/>
          <p:nvPr/>
        </p:nvSpPr>
        <p:spPr bwMode="auto">
          <a:xfrm>
            <a:off x="0" y="1212850"/>
            <a:ext cx="1839581" cy="57816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How the Hackathon will work?</a:t>
            </a:r>
            <a:endParaRPr lang="en-US" dirty="0"/>
          </a:p>
        </p:txBody>
      </p:sp>
      <p:pic>
        <p:nvPicPr>
          <p:cNvPr id="19" name="Picture 18" descr="ShortenCycles.png"/>
          <p:cNvPicPr>
            <a:picLocks noChangeAspect="1"/>
          </p:cNvPicPr>
          <p:nvPr/>
        </p:nvPicPr>
        <p:blipFill rotWithShape="1">
          <a:blip r:embed="rId3" cstate="print">
            <a:extLst>
              <a:ext uri="{28A0092B-C50C-407E-A947-70E740481C1C}">
                <a14:useLocalDpi xmlns:a14="http://schemas.microsoft.com/office/drawing/2010/main" val="0"/>
              </a:ext>
            </a:extLst>
          </a:blip>
          <a:srcRect l="17557" t="9981" r="20811" b="14403"/>
          <a:stretch/>
        </p:blipFill>
        <p:spPr>
          <a:xfrm>
            <a:off x="395191" y="1216448"/>
            <a:ext cx="1235068" cy="1170908"/>
          </a:xfrm>
          <a:prstGeom prst="rect">
            <a:avLst/>
          </a:prstGeom>
        </p:spPr>
      </p:pic>
      <p:grpSp>
        <p:nvGrpSpPr>
          <p:cNvPr id="8" name="Group 7"/>
          <p:cNvGrpSpPr/>
          <p:nvPr/>
        </p:nvGrpSpPr>
        <p:grpSpPr>
          <a:xfrm>
            <a:off x="570808" y="2646378"/>
            <a:ext cx="644414" cy="1093407"/>
            <a:chOff x="9223030" y="-2441251"/>
            <a:chExt cx="2184644" cy="3706781"/>
          </a:xfrm>
        </p:grpSpPr>
        <p:sp>
          <p:nvSpPr>
            <p:cNvPr id="22" name="Rectangle 21"/>
            <p:cNvSpPr>
              <a:spLocks noChangeArrowheads="1"/>
            </p:cNvSpPr>
            <p:nvPr/>
          </p:nvSpPr>
          <p:spPr bwMode="auto">
            <a:xfrm>
              <a:off x="10619431" y="-1741245"/>
              <a:ext cx="664250" cy="596629"/>
            </a:xfrm>
            <a:prstGeom prst="rect">
              <a:avLst/>
            </a:prstGeom>
            <a:solidFill>
              <a:srgbClr val="00BCF2"/>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23" name="Rectangle 22"/>
            <p:cNvSpPr>
              <a:spLocks noChangeArrowheads="1"/>
            </p:cNvSpPr>
            <p:nvPr/>
          </p:nvSpPr>
          <p:spPr bwMode="auto">
            <a:xfrm>
              <a:off x="9223030" y="-1144616"/>
              <a:ext cx="2184644" cy="100423"/>
            </a:xfrm>
            <a:prstGeom prst="rect">
              <a:avLst/>
            </a:prstGeom>
            <a:solidFill>
              <a:srgbClr val="969696"/>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24" name="Rectangle 23"/>
            <p:cNvSpPr>
              <a:spLocks noChangeArrowheads="1"/>
            </p:cNvSpPr>
            <p:nvPr/>
          </p:nvSpPr>
          <p:spPr bwMode="auto">
            <a:xfrm>
              <a:off x="9347024" y="-1044193"/>
              <a:ext cx="1936657" cy="106330"/>
            </a:xfrm>
            <a:prstGeom prst="rect">
              <a:avLst/>
            </a:prstGeom>
            <a:solidFill>
              <a:srgbClr val="505050"/>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25" name="Rectangle 24"/>
            <p:cNvSpPr>
              <a:spLocks noChangeArrowheads="1"/>
            </p:cNvSpPr>
            <p:nvPr/>
          </p:nvSpPr>
          <p:spPr bwMode="auto">
            <a:xfrm>
              <a:off x="9223030" y="-72455"/>
              <a:ext cx="2184644" cy="100423"/>
            </a:xfrm>
            <a:prstGeom prst="rect">
              <a:avLst/>
            </a:prstGeom>
            <a:solidFill>
              <a:srgbClr val="969696"/>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26" name="Rectangle 25"/>
            <p:cNvSpPr>
              <a:spLocks noChangeArrowheads="1"/>
            </p:cNvSpPr>
            <p:nvPr/>
          </p:nvSpPr>
          <p:spPr bwMode="auto">
            <a:xfrm>
              <a:off x="9347024" y="22060"/>
              <a:ext cx="1936657" cy="106330"/>
            </a:xfrm>
            <a:prstGeom prst="rect">
              <a:avLst/>
            </a:prstGeom>
            <a:solidFill>
              <a:srgbClr val="505050"/>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27" name="Rectangle 26"/>
            <p:cNvSpPr>
              <a:spLocks noChangeArrowheads="1"/>
            </p:cNvSpPr>
            <p:nvPr/>
          </p:nvSpPr>
          <p:spPr bwMode="auto">
            <a:xfrm>
              <a:off x="9583201" y="999705"/>
              <a:ext cx="1464302" cy="94516"/>
            </a:xfrm>
            <a:prstGeom prst="rect">
              <a:avLst/>
            </a:prstGeom>
            <a:solidFill>
              <a:srgbClr val="969696"/>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28" name="Rectangle 27"/>
            <p:cNvSpPr>
              <a:spLocks noChangeArrowheads="1"/>
            </p:cNvSpPr>
            <p:nvPr/>
          </p:nvSpPr>
          <p:spPr bwMode="auto">
            <a:xfrm>
              <a:off x="9707195" y="1094221"/>
              <a:ext cx="1219267" cy="171309"/>
            </a:xfrm>
            <a:prstGeom prst="rect">
              <a:avLst/>
            </a:prstGeom>
            <a:solidFill>
              <a:srgbClr val="505050"/>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29" name="Rectangle 28"/>
            <p:cNvSpPr>
              <a:spLocks noChangeArrowheads="1"/>
            </p:cNvSpPr>
            <p:nvPr/>
          </p:nvSpPr>
          <p:spPr bwMode="auto">
            <a:xfrm>
              <a:off x="9854806" y="-937863"/>
              <a:ext cx="1428875" cy="865408"/>
            </a:xfrm>
            <a:prstGeom prst="rect">
              <a:avLst/>
            </a:prstGeom>
            <a:solidFill>
              <a:srgbClr val="D2D2D2"/>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30" name="Freeform 29"/>
            <p:cNvSpPr>
              <a:spLocks/>
            </p:cNvSpPr>
            <p:nvPr/>
          </p:nvSpPr>
          <p:spPr bwMode="auto">
            <a:xfrm>
              <a:off x="9854806" y="128390"/>
              <a:ext cx="1428875" cy="871315"/>
            </a:xfrm>
            <a:custGeom>
              <a:avLst/>
              <a:gdLst>
                <a:gd name="T0" fmla="*/ 363 w 484"/>
                <a:gd name="T1" fmla="*/ 295 h 295"/>
                <a:gd name="T2" fmla="*/ 484 w 484"/>
                <a:gd name="T3" fmla="*/ 0 h 295"/>
                <a:gd name="T4" fmla="*/ 0 w 484"/>
                <a:gd name="T5" fmla="*/ 0 h 295"/>
                <a:gd name="T6" fmla="*/ 0 w 484"/>
                <a:gd name="T7" fmla="*/ 295 h 295"/>
                <a:gd name="T8" fmla="*/ 363 w 484"/>
                <a:gd name="T9" fmla="*/ 295 h 295"/>
              </a:gdLst>
              <a:ahLst/>
              <a:cxnLst>
                <a:cxn ang="0">
                  <a:pos x="T0" y="T1"/>
                </a:cxn>
                <a:cxn ang="0">
                  <a:pos x="T2" y="T3"/>
                </a:cxn>
                <a:cxn ang="0">
                  <a:pos x="T4" y="T5"/>
                </a:cxn>
                <a:cxn ang="0">
                  <a:pos x="T6" y="T7"/>
                </a:cxn>
                <a:cxn ang="0">
                  <a:pos x="T8" y="T9"/>
                </a:cxn>
              </a:cxnLst>
              <a:rect l="0" t="0" r="r" b="b"/>
              <a:pathLst>
                <a:path w="484" h="295">
                  <a:moveTo>
                    <a:pt x="363" y="295"/>
                  </a:moveTo>
                  <a:lnTo>
                    <a:pt x="484" y="0"/>
                  </a:lnTo>
                  <a:lnTo>
                    <a:pt x="0" y="0"/>
                  </a:lnTo>
                  <a:lnTo>
                    <a:pt x="0" y="295"/>
                  </a:lnTo>
                  <a:lnTo>
                    <a:pt x="363" y="295"/>
                  </a:lnTo>
                  <a:close/>
                </a:path>
              </a:pathLst>
            </a:custGeom>
            <a:solidFill>
              <a:srgbClr val="D2D2D2"/>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31" name="Rectangle 30"/>
            <p:cNvSpPr>
              <a:spLocks noChangeArrowheads="1"/>
            </p:cNvSpPr>
            <p:nvPr/>
          </p:nvSpPr>
          <p:spPr bwMode="auto">
            <a:xfrm>
              <a:off x="9347024" y="-937863"/>
              <a:ext cx="507782" cy="865408"/>
            </a:xfrm>
            <a:prstGeom prst="rect">
              <a:avLst/>
            </a:prstGeom>
            <a:solidFill>
              <a:srgbClr val="969696"/>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32" name="Rectangle 31"/>
            <p:cNvSpPr>
              <a:spLocks noChangeArrowheads="1"/>
            </p:cNvSpPr>
            <p:nvPr/>
          </p:nvSpPr>
          <p:spPr bwMode="auto">
            <a:xfrm>
              <a:off x="10023082" y="-607059"/>
              <a:ext cx="507782" cy="209706"/>
            </a:xfrm>
            <a:prstGeom prst="rect">
              <a:avLst/>
            </a:prstGeom>
            <a:solidFill>
              <a:srgbClr val="969696"/>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33" name="Freeform 32"/>
            <p:cNvSpPr>
              <a:spLocks/>
            </p:cNvSpPr>
            <p:nvPr/>
          </p:nvSpPr>
          <p:spPr bwMode="auto">
            <a:xfrm>
              <a:off x="9347024" y="128390"/>
              <a:ext cx="507782" cy="871315"/>
            </a:xfrm>
            <a:custGeom>
              <a:avLst/>
              <a:gdLst>
                <a:gd name="T0" fmla="*/ 122 w 172"/>
                <a:gd name="T1" fmla="*/ 295 h 295"/>
                <a:gd name="T2" fmla="*/ 172 w 172"/>
                <a:gd name="T3" fmla="*/ 295 h 295"/>
                <a:gd name="T4" fmla="*/ 172 w 172"/>
                <a:gd name="T5" fmla="*/ 0 h 295"/>
                <a:gd name="T6" fmla="*/ 0 w 172"/>
                <a:gd name="T7" fmla="*/ 0 h 295"/>
                <a:gd name="T8" fmla="*/ 122 w 172"/>
                <a:gd name="T9" fmla="*/ 295 h 295"/>
              </a:gdLst>
              <a:ahLst/>
              <a:cxnLst>
                <a:cxn ang="0">
                  <a:pos x="T0" y="T1"/>
                </a:cxn>
                <a:cxn ang="0">
                  <a:pos x="T2" y="T3"/>
                </a:cxn>
                <a:cxn ang="0">
                  <a:pos x="T4" y="T5"/>
                </a:cxn>
                <a:cxn ang="0">
                  <a:pos x="T6" y="T7"/>
                </a:cxn>
                <a:cxn ang="0">
                  <a:pos x="T8" y="T9"/>
                </a:cxn>
              </a:cxnLst>
              <a:rect l="0" t="0" r="r" b="b"/>
              <a:pathLst>
                <a:path w="172" h="295">
                  <a:moveTo>
                    <a:pt x="122" y="295"/>
                  </a:moveTo>
                  <a:lnTo>
                    <a:pt x="172" y="295"/>
                  </a:lnTo>
                  <a:lnTo>
                    <a:pt x="172" y="0"/>
                  </a:lnTo>
                  <a:lnTo>
                    <a:pt x="0" y="0"/>
                  </a:lnTo>
                  <a:lnTo>
                    <a:pt x="122" y="295"/>
                  </a:lnTo>
                  <a:close/>
                </a:path>
              </a:pathLst>
            </a:custGeom>
            <a:solidFill>
              <a:srgbClr val="969696"/>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63" name="Rectangle 62"/>
            <p:cNvSpPr>
              <a:spLocks noChangeArrowheads="1"/>
            </p:cNvSpPr>
            <p:nvPr/>
          </p:nvSpPr>
          <p:spPr bwMode="auto">
            <a:xfrm>
              <a:off x="9347024" y="-2139983"/>
              <a:ext cx="513686" cy="995367"/>
            </a:xfrm>
            <a:prstGeom prst="rect">
              <a:avLst/>
            </a:prstGeom>
            <a:solidFill>
              <a:schemeClr val="tx2"/>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64" name="Rectangle 63"/>
            <p:cNvSpPr>
              <a:spLocks noChangeArrowheads="1"/>
            </p:cNvSpPr>
            <p:nvPr/>
          </p:nvSpPr>
          <p:spPr bwMode="auto">
            <a:xfrm>
              <a:off x="10359636" y="-1921415"/>
              <a:ext cx="436929" cy="776799"/>
            </a:xfrm>
            <a:prstGeom prst="rect">
              <a:avLst/>
            </a:prstGeom>
            <a:solidFill>
              <a:schemeClr val="tx2"/>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65" name="Rectangle 64"/>
            <p:cNvSpPr>
              <a:spLocks noChangeArrowheads="1"/>
            </p:cNvSpPr>
            <p:nvPr/>
          </p:nvSpPr>
          <p:spPr bwMode="auto">
            <a:xfrm>
              <a:off x="10359636" y="-2305385"/>
              <a:ext cx="94471" cy="770892"/>
            </a:xfrm>
            <a:prstGeom prst="rect">
              <a:avLst/>
            </a:prstGeom>
            <a:solidFill>
              <a:schemeClr val="tx2"/>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66" name="Rectangle 65"/>
            <p:cNvSpPr>
              <a:spLocks noChangeArrowheads="1"/>
            </p:cNvSpPr>
            <p:nvPr/>
          </p:nvSpPr>
          <p:spPr bwMode="auto">
            <a:xfrm>
              <a:off x="9659959" y="-2340828"/>
              <a:ext cx="522543" cy="1196212"/>
            </a:xfrm>
            <a:prstGeom prst="rect">
              <a:avLst/>
            </a:prstGeom>
            <a:solidFill>
              <a:srgbClr val="0072C6"/>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67" name="Rectangle 66"/>
            <p:cNvSpPr>
              <a:spLocks noChangeArrowheads="1"/>
            </p:cNvSpPr>
            <p:nvPr/>
          </p:nvSpPr>
          <p:spPr bwMode="auto">
            <a:xfrm>
              <a:off x="10028987" y="-2441251"/>
              <a:ext cx="330649" cy="1296635"/>
            </a:xfrm>
            <a:prstGeom prst="rect">
              <a:avLst/>
            </a:prstGeom>
            <a:solidFill>
              <a:srgbClr val="0072C6"/>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sp>
          <p:nvSpPr>
            <p:cNvPr id="68" name="Rectangle 67"/>
            <p:cNvSpPr>
              <a:spLocks noChangeArrowheads="1"/>
            </p:cNvSpPr>
            <p:nvPr/>
          </p:nvSpPr>
          <p:spPr bwMode="auto">
            <a:xfrm>
              <a:off x="9860710" y="-2021838"/>
              <a:ext cx="286365" cy="877222"/>
            </a:xfrm>
            <a:prstGeom prst="rect">
              <a:avLst/>
            </a:prstGeom>
            <a:solidFill>
              <a:srgbClr val="00BCF2"/>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289"/>
              <a:r>
                <a:rPr lang="en-US" sz="1199" dirty="0">
                  <a:solidFill>
                    <a:srgbClr val="FFFFFF"/>
                  </a:solidFill>
                  <a:latin typeface="Cambria"/>
                </a:rPr>
                <a:t> </a:t>
              </a:r>
              <a:endParaRPr lang="en-US" sz="1199" dirty="0">
                <a:solidFill>
                  <a:srgbClr val="FFFFFF"/>
                </a:solidFill>
                <a:latin typeface="Cambria"/>
                <a:ea typeface="ＭＳ 明朝"/>
                <a:cs typeface="Times New Roman"/>
              </a:endParaRPr>
            </a:p>
          </p:txBody>
        </p:sp>
      </p:grpSp>
      <p:pic>
        <p:nvPicPr>
          <p:cNvPr id="69" name="Picture 68" descr="ProcessMachine.png"/>
          <p:cNvPicPr>
            <a:picLocks noChangeAspect="1"/>
          </p:cNvPicPr>
          <p:nvPr/>
        </p:nvPicPr>
        <p:blipFill rotWithShape="1">
          <a:blip r:embed="rId4" cstate="print">
            <a:extLst>
              <a:ext uri="{28A0092B-C50C-407E-A947-70E740481C1C}">
                <a14:useLocalDpi xmlns:a14="http://schemas.microsoft.com/office/drawing/2010/main" val="0"/>
              </a:ext>
            </a:extLst>
          </a:blip>
          <a:srcRect l="12194" t="7355" r="5953" b="9612"/>
          <a:stretch/>
        </p:blipFill>
        <p:spPr>
          <a:xfrm>
            <a:off x="206634" y="4002285"/>
            <a:ext cx="1438908" cy="1127905"/>
          </a:xfrm>
          <a:prstGeom prst="rect">
            <a:avLst/>
          </a:prstGeom>
        </p:spPr>
      </p:pic>
      <p:grpSp>
        <p:nvGrpSpPr>
          <p:cNvPr id="43" name="Group 42"/>
          <p:cNvGrpSpPr/>
          <p:nvPr/>
        </p:nvGrpSpPr>
        <p:grpSpPr>
          <a:xfrm>
            <a:off x="-229495" y="5174845"/>
            <a:ext cx="2222379" cy="1689668"/>
            <a:chOff x="6373086" y="1606825"/>
            <a:chExt cx="6182459" cy="4777354"/>
          </a:xfrm>
        </p:grpSpPr>
        <p:pic>
          <p:nvPicPr>
            <p:cNvPr id="44" name="Picture 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3086" y="1606825"/>
              <a:ext cx="6182459" cy="4777354"/>
            </a:xfrm>
            <a:prstGeom prst="rect">
              <a:avLst/>
            </a:prstGeom>
          </p:spPr>
        </p:pic>
        <p:grpSp>
          <p:nvGrpSpPr>
            <p:cNvPr id="46" name="Group 45"/>
            <p:cNvGrpSpPr/>
            <p:nvPr/>
          </p:nvGrpSpPr>
          <p:grpSpPr>
            <a:xfrm>
              <a:off x="7798369" y="4406016"/>
              <a:ext cx="367162" cy="751100"/>
              <a:chOff x="7367592" y="4320124"/>
              <a:chExt cx="467624" cy="895233"/>
            </a:xfrm>
            <a:solidFill>
              <a:schemeClr val="accent4"/>
            </a:solidFill>
          </p:grpSpPr>
          <p:sp>
            <p:nvSpPr>
              <p:cNvPr id="49" name="Freeform 212"/>
              <p:cNvSpPr>
                <a:spLocks/>
              </p:cNvSpPr>
              <p:nvPr/>
            </p:nvSpPr>
            <p:spPr bwMode="black">
              <a:xfrm>
                <a:off x="7446276" y="5002843"/>
                <a:ext cx="357858" cy="212514"/>
              </a:xfrm>
              <a:custGeom>
                <a:avLst/>
                <a:gdLst>
                  <a:gd name="T0" fmla="*/ 422 w 541"/>
                  <a:gd name="T1" fmla="*/ 196 h 410"/>
                  <a:gd name="T2" fmla="*/ 536 w 541"/>
                  <a:gd name="T3" fmla="*/ 14 h 410"/>
                  <a:gd name="T4" fmla="*/ 528 w 541"/>
                  <a:gd name="T5" fmla="*/ 0 h 410"/>
                  <a:gd name="T6" fmla="*/ 12 w 541"/>
                  <a:gd name="T7" fmla="*/ 0 h 410"/>
                  <a:gd name="T8" fmla="*/ 5 w 541"/>
                  <a:gd name="T9" fmla="*/ 14 h 410"/>
                  <a:gd name="T10" fmla="*/ 138 w 541"/>
                  <a:gd name="T11" fmla="*/ 197 h 410"/>
                  <a:gd name="T12" fmla="*/ 149 w 541"/>
                  <a:gd name="T13" fmla="*/ 206 h 410"/>
                  <a:gd name="T14" fmla="*/ 142 w 541"/>
                  <a:gd name="T15" fmla="*/ 229 h 410"/>
                  <a:gd name="T16" fmla="*/ 152 w 541"/>
                  <a:gd name="T17" fmla="*/ 256 h 410"/>
                  <a:gd name="T18" fmla="*/ 142 w 541"/>
                  <a:gd name="T19" fmla="*/ 282 h 410"/>
                  <a:gd name="T20" fmla="*/ 152 w 541"/>
                  <a:gd name="T21" fmla="*/ 309 h 410"/>
                  <a:gd name="T22" fmla="*/ 142 w 541"/>
                  <a:gd name="T23" fmla="*/ 336 h 410"/>
                  <a:gd name="T24" fmla="*/ 184 w 541"/>
                  <a:gd name="T25" fmla="*/ 377 h 410"/>
                  <a:gd name="T26" fmla="*/ 212 w 541"/>
                  <a:gd name="T27" fmla="*/ 377 h 410"/>
                  <a:gd name="T28" fmla="*/ 234 w 541"/>
                  <a:gd name="T29" fmla="*/ 407 h 410"/>
                  <a:gd name="T30" fmla="*/ 240 w 541"/>
                  <a:gd name="T31" fmla="*/ 410 h 410"/>
                  <a:gd name="T32" fmla="*/ 335 w 541"/>
                  <a:gd name="T33" fmla="*/ 410 h 410"/>
                  <a:gd name="T34" fmla="*/ 341 w 541"/>
                  <a:gd name="T35" fmla="*/ 407 h 410"/>
                  <a:gd name="T36" fmla="*/ 360 w 541"/>
                  <a:gd name="T37" fmla="*/ 377 h 410"/>
                  <a:gd name="T38" fmla="*/ 384 w 541"/>
                  <a:gd name="T39" fmla="*/ 377 h 410"/>
                  <a:gd name="T40" fmla="*/ 425 w 541"/>
                  <a:gd name="T41" fmla="*/ 336 h 410"/>
                  <a:gd name="T42" fmla="*/ 415 w 541"/>
                  <a:gd name="T43" fmla="*/ 309 h 410"/>
                  <a:gd name="T44" fmla="*/ 425 w 541"/>
                  <a:gd name="T45" fmla="*/ 282 h 410"/>
                  <a:gd name="T46" fmla="*/ 415 w 541"/>
                  <a:gd name="T47" fmla="*/ 256 h 410"/>
                  <a:gd name="T48" fmla="*/ 425 w 541"/>
                  <a:gd name="T49" fmla="*/ 229 h 410"/>
                  <a:gd name="T50" fmla="*/ 416 w 541"/>
                  <a:gd name="T51" fmla="*/ 203 h 410"/>
                  <a:gd name="T52" fmla="*/ 422 w 541"/>
                  <a:gd name="T53" fmla="*/ 196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1" h="410">
                    <a:moveTo>
                      <a:pt x="422" y="196"/>
                    </a:moveTo>
                    <a:cubicBezTo>
                      <a:pt x="536" y="14"/>
                      <a:pt x="536" y="14"/>
                      <a:pt x="536" y="14"/>
                    </a:cubicBezTo>
                    <a:cubicBezTo>
                      <a:pt x="541" y="7"/>
                      <a:pt x="537" y="0"/>
                      <a:pt x="528" y="0"/>
                    </a:cubicBezTo>
                    <a:cubicBezTo>
                      <a:pt x="12" y="0"/>
                      <a:pt x="12" y="0"/>
                      <a:pt x="12" y="0"/>
                    </a:cubicBezTo>
                    <a:cubicBezTo>
                      <a:pt x="3" y="0"/>
                      <a:pt x="0" y="6"/>
                      <a:pt x="5" y="14"/>
                    </a:cubicBezTo>
                    <a:cubicBezTo>
                      <a:pt x="138" y="197"/>
                      <a:pt x="138" y="197"/>
                      <a:pt x="138" y="197"/>
                    </a:cubicBezTo>
                    <a:cubicBezTo>
                      <a:pt x="140" y="201"/>
                      <a:pt x="145" y="204"/>
                      <a:pt x="149" y="206"/>
                    </a:cubicBezTo>
                    <a:cubicBezTo>
                      <a:pt x="145" y="213"/>
                      <a:pt x="142" y="221"/>
                      <a:pt x="142" y="229"/>
                    </a:cubicBezTo>
                    <a:cubicBezTo>
                      <a:pt x="142" y="239"/>
                      <a:pt x="146" y="248"/>
                      <a:pt x="152" y="256"/>
                    </a:cubicBezTo>
                    <a:cubicBezTo>
                      <a:pt x="146" y="263"/>
                      <a:pt x="142" y="272"/>
                      <a:pt x="142" y="282"/>
                    </a:cubicBezTo>
                    <a:cubicBezTo>
                      <a:pt x="142" y="293"/>
                      <a:pt x="146" y="302"/>
                      <a:pt x="152" y="309"/>
                    </a:cubicBezTo>
                    <a:cubicBezTo>
                      <a:pt x="146" y="316"/>
                      <a:pt x="142" y="326"/>
                      <a:pt x="142" y="336"/>
                    </a:cubicBezTo>
                    <a:cubicBezTo>
                      <a:pt x="142" y="359"/>
                      <a:pt x="161" y="377"/>
                      <a:pt x="184" y="377"/>
                    </a:cubicBezTo>
                    <a:cubicBezTo>
                      <a:pt x="212" y="377"/>
                      <a:pt x="212" y="377"/>
                      <a:pt x="212" y="377"/>
                    </a:cubicBezTo>
                    <a:cubicBezTo>
                      <a:pt x="234" y="407"/>
                      <a:pt x="234" y="407"/>
                      <a:pt x="234" y="407"/>
                    </a:cubicBezTo>
                    <a:cubicBezTo>
                      <a:pt x="235" y="409"/>
                      <a:pt x="238" y="410"/>
                      <a:pt x="240" y="410"/>
                    </a:cubicBezTo>
                    <a:cubicBezTo>
                      <a:pt x="335" y="410"/>
                      <a:pt x="335" y="410"/>
                      <a:pt x="335" y="410"/>
                    </a:cubicBezTo>
                    <a:cubicBezTo>
                      <a:pt x="337" y="410"/>
                      <a:pt x="340" y="409"/>
                      <a:pt x="341" y="407"/>
                    </a:cubicBezTo>
                    <a:cubicBezTo>
                      <a:pt x="360" y="377"/>
                      <a:pt x="360" y="377"/>
                      <a:pt x="360" y="377"/>
                    </a:cubicBezTo>
                    <a:cubicBezTo>
                      <a:pt x="384" y="377"/>
                      <a:pt x="384" y="377"/>
                      <a:pt x="384" y="377"/>
                    </a:cubicBezTo>
                    <a:cubicBezTo>
                      <a:pt x="407" y="377"/>
                      <a:pt x="425" y="359"/>
                      <a:pt x="425" y="336"/>
                    </a:cubicBezTo>
                    <a:cubicBezTo>
                      <a:pt x="425" y="326"/>
                      <a:pt x="421" y="316"/>
                      <a:pt x="415" y="309"/>
                    </a:cubicBezTo>
                    <a:cubicBezTo>
                      <a:pt x="421" y="302"/>
                      <a:pt x="425" y="293"/>
                      <a:pt x="425" y="282"/>
                    </a:cubicBezTo>
                    <a:cubicBezTo>
                      <a:pt x="425" y="272"/>
                      <a:pt x="421" y="263"/>
                      <a:pt x="415" y="256"/>
                    </a:cubicBezTo>
                    <a:cubicBezTo>
                      <a:pt x="421" y="248"/>
                      <a:pt x="425" y="239"/>
                      <a:pt x="425" y="229"/>
                    </a:cubicBezTo>
                    <a:cubicBezTo>
                      <a:pt x="425" y="219"/>
                      <a:pt x="421" y="210"/>
                      <a:pt x="416" y="203"/>
                    </a:cubicBezTo>
                    <a:cubicBezTo>
                      <a:pt x="418" y="201"/>
                      <a:pt x="420" y="198"/>
                      <a:pt x="422" y="196"/>
                    </a:cubicBezTo>
                  </a:path>
                </a:pathLst>
              </a:custGeom>
              <a:solidFill>
                <a:srgbClr val="FFC000"/>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289"/>
                <a:endParaRPr lang="en-US" sz="1632" dirty="0">
                  <a:solidFill>
                    <a:srgbClr val="000000"/>
                  </a:solidFill>
                </a:endParaRPr>
              </a:p>
            </p:txBody>
          </p:sp>
          <p:sp>
            <p:nvSpPr>
              <p:cNvPr id="50" name="Freeform 213"/>
              <p:cNvSpPr>
                <a:spLocks noEditPoints="1"/>
              </p:cNvSpPr>
              <p:nvPr/>
            </p:nvSpPr>
            <p:spPr bwMode="black">
              <a:xfrm>
                <a:off x="7367592" y="4320124"/>
                <a:ext cx="467624" cy="569774"/>
              </a:xfrm>
              <a:custGeom>
                <a:avLst/>
                <a:gdLst>
                  <a:gd name="T0" fmla="*/ 122 w 707"/>
                  <a:gd name="T1" fmla="*/ 705 h 1100"/>
                  <a:gd name="T2" fmla="*/ 642 w 707"/>
                  <a:gd name="T3" fmla="*/ 515 h 1100"/>
                  <a:gd name="T4" fmla="*/ 691 w 707"/>
                  <a:gd name="T5" fmla="*/ 408 h 1100"/>
                  <a:gd name="T6" fmla="*/ 584 w 707"/>
                  <a:gd name="T7" fmla="*/ 359 h 1100"/>
                  <a:gd name="T8" fmla="*/ 65 w 707"/>
                  <a:gd name="T9" fmla="*/ 548 h 1100"/>
                  <a:gd name="T10" fmla="*/ 15 w 707"/>
                  <a:gd name="T11" fmla="*/ 655 h 1100"/>
                  <a:gd name="T12" fmla="*/ 122 w 707"/>
                  <a:gd name="T13" fmla="*/ 705 h 1100"/>
                  <a:gd name="T14" fmla="*/ 652 w 707"/>
                  <a:gd name="T15" fmla="*/ 714 h 1100"/>
                  <a:gd name="T16" fmla="*/ 706 w 707"/>
                  <a:gd name="T17" fmla="*/ 636 h 1100"/>
                  <a:gd name="T18" fmla="*/ 701 w 707"/>
                  <a:gd name="T19" fmla="*/ 608 h 1100"/>
                  <a:gd name="T20" fmla="*/ 594 w 707"/>
                  <a:gd name="T21" fmla="*/ 558 h 1100"/>
                  <a:gd name="T22" fmla="*/ 75 w 707"/>
                  <a:gd name="T23" fmla="*/ 748 h 1100"/>
                  <a:gd name="T24" fmla="*/ 20 w 707"/>
                  <a:gd name="T25" fmla="*/ 825 h 1100"/>
                  <a:gd name="T26" fmla="*/ 20 w 707"/>
                  <a:gd name="T27" fmla="*/ 826 h 1100"/>
                  <a:gd name="T28" fmla="*/ 73 w 707"/>
                  <a:gd name="T29" fmla="*/ 904 h 1100"/>
                  <a:gd name="T30" fmla="*/ 190 w 707"/>
                  <a:gd name="T31" fmla="*/ 951 h 1100"/>
                  <a:gd name="T32" fmla="*/ 190 w 707"/>
                  <a:gd name="T33" fmla="*/ 1014 h 1100"/>
                  <a:gd name="T34" fmla="*/ 191 w 707"/>
                  <a:gd name="T35" fmla="*/ 1023 h 1100"/>
                  <a:gd name="T36" fmla="*/ 132 w 707"/>
                  <a:gd name="T37" fmla="*/ 1023 h 1100"/>
                  <a:gd name="T38" fmla="*/ 115 w 707"/>
                  <a:gd name="T39" fmla="*/ 1040 h 1100"/>
                  <a:gd name="T40" fmla="*/ 115 w 707"/>
                  <a:gd name="T41" fmla="*/ 1083 h 1100"/>
                  <a:gd name="T42" fmla="*/ 132 w 707"/>
                  <a:gd name="T43" fmla="*/ 1100 h 1100"/>
                  <a:gd name="T44" fmla="*/ 648 w 707"/>
                  <a:gd name="T45" fmla="*/ 1100 h 1100"/>
                  <a:gd name="T46" fmla="*/ 664 w 707"/>
                  <a:gd name="T47" fmla="*/ 1083 h 1100"/>
                  <a:gd name="T48" fmla="*/ 664 w 707"/>
                  <a:gd name="T49" fmla="*/ 1040 h 1100"/>
                  <a:gd name="T50" fmla="*/ 648 w 707"/>
                  <a:gd name="T51" fmla="*/ 1023 h 1100"/>
                  <a:gd name="T52" fmla="*/ 622 w 707"/>
                  <a:gd name="T53" fmla="*/ 1023 h 1100"/>
                  <a:gd name="T54" fmla="*/ 622 w 707"/>
                  <a:gd name="T55" fmla="*/ 1013 h 1100"/>
                  <a:gd name="T56" fmla="*/ 622 w 707"/>
                  <a:gd name="T57" fmla="*/ 873 h 1100"/>
                  <a:gd name="T58" fmla="*/ 539 w 707"/>
                  <a:gd name="T59" fmla="*/ 790 h 1100"/>
                  <a:gd name="T60" fmla="*/ 456 w 707"/>
                  <a:gd name="T61" fmla="*/ 873 h 1100"/>
                  <a:gd name="T62" fmla="*/ 456 w 707"/>
                  <a:gd name="T63" fmla="*/ 1013 h 1100"/>
                  <a:gd name="T64" fmla="*/ 457 w 707"/>
                  <a:gd name="T65" fmla="*/ 1023 h 1100"/>
                  <a:gd name="T66" fmla="*/ 355 w 707"/>
                  <a:gd name="T67" fmla="*/ 1023 h 1100"/>
                  <a:gd name="T68" fmla="*/ 356 w 707"/>
                  <a:gd name="T69" fmla="*/ 1014 h 1100"/>
                  <a:gd name="T70" fmla="*/ 357 w 707"/>
                  <a:gd name="T71" fmla="*/ 895 h 1100"/>
                  <a:gd name="T72" fmla="*/ 346 w 707"/>
                  <a:gd name="T73" fmla="*/ 855 h 1100"/>
                  <a:gd name="T74" fmla="*/ 161 w 707"/>
                  <a:gd name="T75" fmla="*/ 885 h 1100"/>
                  <a:gd name="T76" fmla="*/ 348 w 707"/>
                  <a:gd name="T77" fmla="*/ 826 h 1100"/>
                  <a:gd name="T78" fmla="*/ 652 w 707"/>
                  <a:gd name="T79" fmla="*/ 714 h 1100"/>
                  <a:gd name="T80" fmla="*/ 122 w 707"/>
                  <a:gd name="T81" fmla="*/ 500 h 1100"/>
                  <a:gd name="T82" fmla="*/ 642 w 707"/>
                  <a:gd name="T83" fmla="*/ 310 h 1100"/>
                  <a:gd name="T84" fmla="*/ 696 w 707"/>
                  <a:gd name="T85" fmla="*/ 232 h 1100"/>
                  <a:gd name="T86" fmla="*/ 695 w 707"/>
                  <a:gd name="T87" fmla="*/ 223 h 1100"/>
                  <a:gd name="T88" fmla="*/ 624 w 707"/>
                  <a:gd name="T89" fmla="*/ 149 h 1100"/>
                  <a:gd name="T90" fmla="*/ 499 w 707"/>
                  <a:gd name="T91" fmla="*/ 132 h 1100"/>
                  <a:gd name="T92" fmla="*/ 509 w 707"/>
                  <a:gd name="T93" fmla="*/ 93 h 1100"/>
                  <a:gd name="T94" fmla="*/ 504 w 707"/>
                  <a:gd name="T95" fmla="*/ 66 h 1100"/>
                  <a:gd name="T96" fmla="*/ 398 w 707"/>
                  <a:gd name="T97" fmla="*/ 15 h 1100"/>
                  <a:gd name="T98" fmla="*/ 166 w 707"/>
                  <a:gd name="T99" fmla="*/ 96 h 1100"/>
                  <a:gd name="T100" fmla="*/ 110 w 707"/>
                  <a:gd name="T101" fmla="*/ 175 h 1100"/>
                  <a:gd name="T102" fmla="*/ 111 w 707"/>
                  <a:gd name="T103" fmla="*/ 184 h 1100"/>
                  <a:gd name="T104" fmla="*/ 182 w 707"/>
                  <a:gd name="T105" fmla="*/ 257 h 1100"/>
                  <a:gd name="T106" fmla="*/ 243 w 707"/>
                  <a:gd name="T107" fmla="*/ 266 h 1100"/>
                  <a:gd name="T108" fmla="*/ 439 w 707"/>
                  <a:gd name="T109" fmla="*/ 213 h 1100"/>
                  <a:gd name="T110" fmla="*/ 225 w 707"/>
                  <a:gd name="T111" fmla="*/ 285 h 1100"/>
                  <a:gd name="T112" fmla="*/ 65 w 707"/>
                  <a:gd name="T113" fmla="*/ 343 h 1100"/>
                  <a:gd name="T114" fmla="*/ 11 w 707"/>
                  <a:gd name="T115" fmla="*/ 422 h 1100"/>
                  <a:gd name="T116" fmla="*/ 15 w 707"/>
                  <a:gd name="T117" fmla="*/ 451 h 1100"/>
                  <a:gd name="T118" fmla="*/ 122 w 707"/>
                  <a:gd name="T119" fmla="*/ 5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7" h="1100">
                    <a:moveTo>
                      <a:pt x="122" y="705"/>
                    </a:moveTo>
                    <a:cubicBezTo>
                      <a:pt x="642" y="515"/>
                      <a:pt x="642" y="515"/>
                      <a:pt x="642" y="515"/>
                    </a:cubicBezTo>
                    <a:cubicBezTo>
                      <a:pt x="684" y="499"/>
                      <a:pt x="707" y="451"/>
                      <a:pt x="691" y="408"/>
                    </a:cubicBezTo>
                    <a:cubicBezTo>
                      <a:pt x="675" y="365"/>
                      <a:pt x="627" y="343"/>
                      <a:pt x="584" y="359"/>
                    </a:cubicBezTo>
                    <a:cubicBezTo>
                      <a:pt x="65" y="548"/>
                      <a:pt x="65" y="548"/>
                      <a:pt x="65" y="548"/>
                    </a:cubicBezTo>
                    <a:cubicBezTo>
                      <a:pt x="22" y="564"/>
                      <a:pt x="0" y="612"/>
                      <a:pt x="15" y="655"/>
                    </a:cubicBezTo>
                    <a:cubicBezTo>
                      <a:pt x="31" y="698"/>
                      <a:pt x="79" y="721"/>
                      <a:pt x="122" y="705"/>
                    </a:cubicBezTo>
                    <a:close/>
                    <a:moveTo>
                      <a:pt x="652" y="714"/>
                    </a:moveTo>
                    <a:cubicBezTo>
                      <a:pt x="685" y="702"/>
                      <a:pt x="706" y="671"/>
                      <a:pt x="706" y="636"/>
                    </a:cubicBezTo>
                    <a:cubicBezTo>
                      <a:pt x="706" y="627"/>
                      <a:pt x="704" y="617"/>
                      <a:pt x="701" y="608"/>
                    </a:cubicBezTo>
                    <a:cubicBezTo>
                      <a:pt x="685" y="565"/>
                      <a:pt x="637" y="543"/>
                      <a:pt x="594" y="558"/>
                    </a:cubicBezTo>
                    <a:cubicBezTo>
                      <a:pt x="75" y="748"/>
                      <a:pt x="75" y="748"/>
                      <a:pt x="75" y="748"/>
                    </a:cubicBezTo>
                    <a:cubicBezTo>
                      <a:pt x="43" y="760"/>
                      <a:pt x="21" y="790"/>
                      <a:pt x="20" y="825"/>
                    </a:cubicBezTo>
                    <a:cubicBezTo>
                      <a:pt x="20" y="826"/>
                      <a:pt x="20" y="826"/>
                      <a:pt x="20" y="826"/>
                    </a:cubicBezTo>
                    <a:cubicBezTo>
                      <a:pt x="20" y="860"/>
                      <a:pt x="41" y="891"/>
                      <a:pt x="73" y="904"/>
                    </a:cubicBezTo>
                    <a:cubicBezTo>
                      <a:pt x="73" y="904"/>
                      <a:pt x="140" y="931"/>
                      <a:pt x="190" y="951"/>
                    </a:cubicBezTo>
                    <a:cubicBezTo>
                      <a:pt x="190" y="982"/>
                      <a:pt x="190" y="1014"/>
                      <a:pt x="190" y="1014"/>
                    </a:cubicBezTo>
                    <a:cubicBezTo>
                      <a:pt x="190" y="1017"/>
                      <a:pt x="190" y="1020"/>
                      <a:pt x="191" y="1023"/>
                    </a:cubicBezTo>
                    <a:cubicBezTo>
                      <a:pt x="132" y="1023"/>
                      <a:pt x="132" y="1023"/>
                      <a:pt x="132" y="1023"/>
                    </a:cubicBezTo>
                    <a:cubicBezTo>
                      <a:pt x="122" y="1023"/>
                      <a:pt x="115" y="1030"/>
                      <a:pt x="115" y="1040"/>
                    </a:cubicBezTo>
                    <a:cubicBezTo>
                      <a:pt x="115" y="1083"/>
                      <a:pt x="115" y="1083"/>
                      <a:pt x="115" y="1083"/>
                    </a:cubicBezTo>
                    <a:cubicBezTo>
                      <a:pt x="115" y="1093"/>
                      <a:pt x="122" y="1100"/>
                      <a:pt x="132" y="1100"/>
                    </a:cubicBezTo>
                    <a:cubicBezTo>
                      <a:pt x="648" y="1100"/>
                      <a:pt x="648" y="1100"/>
                      <a:pt x="648" y="1100"/>
                    </a:cubicBezTo>
                    <a:cubicBezTo>
                      <a:pt x="657" y="1100"/>
                      <a:pt x="664" y="1093"/>
                      <a:pt x="664" y="1083"/>
                    </a:cubicBezTo>
                    <a:cubicBezTo>
                      <a:pt x="664" y="1040"/>
                      <a:pt x="664" y="1040"/>
                      <a:pt x="664" y="1040"/>
                    </a:cubicBezTo>
                    <a:cubicBezTo>
                      <a:pt x="664" y="1030"/>
                      <a:pt x="657" y="1023"/>
                      <a:pt x="648" y="1023"/>
                    </a:cubicBezTo>
                    <a:cubicBezTo>
                      <a:pt x="622" y="1023"/>
                      <a:pt x="622" y="1023"/>
                      <a:pt x="622" y="1023"/>
                    </a:cubicBezTo>
                    <a:cubicBezTo>
                      <a:pt x="622" y="1020"/>
                      <a:pt x="622" y="1017"/>
                      <a:pt x="622" y="1013"/>
                    </a:cubicBezTo>
                    <a:cubicBezTo>
                      <a:pt x="622" y="873"/>
                      <a:pt x="622" y="873"/>
                      <a:pt x="622" y="873"/>
                    </a:cubicBezTo>
                    <a:cubicBezTo>
                      <a:pt x="622" y="827"/>
                      <a:pt x="585" y="790"/>
                      <a:pt x="539" y="790"/>
                    </a:cubicBezTo>
                    <a:cubicBezTo>
                      <a:pt x="493" y="790"/>
                      <a:pt x="456" y="827"/>
                      <a:pt x="456" y="873"/>
                    </a:cubicBezTo>
                    <a:cubicBezTo>
                      <a:pt x="456" y="1013"/>
                      <a:pt x="456" y="1013"/>
                      <a:pt x="456" y="1013"/>
                    </a:cubicBezTo>
                    <a:cubicBezTo>
                      <a:pt x="456" y="1017"/>
                      <a:pt x="456" y="1020"/>
                      <a:pt x="457" y="1023"/>
                    </a:cubicBezTo>
                    <a:cubicBezTo>
                      <a:pt x="355" y="1023"/>
                      <a:pt x="355" y="1023"/>
                      <a:pt x="355" y="1023"/>
                    </a:cubicBezTo>
                    <a:cubicBezTo>
                      <a:pt x="356" y="1020"/>
                      <a:pt x="356" y="1017"/>
                      <a:pt x="356" y="1014"/>
                    </a:cubicBezTo>
                    <a:cubicBezTo>
                      <a:pt x="357" y="895"/>
                      <a:pt x="357" y="895"/>
                      <a:pt x="357" y="895"/>
                    </a:cubicBezTo>
                    <a:cubicBezTo>
                      <a:pt x="357" y="880"/>
                      <a:pt x="353" y="867"/>
                      <a:pt x="346" y="855"/>
                    </a:cubicBezTo>
                    <a:cubicBezTo>
                      <a:pt x="161" y="885"/>
                      <a:pt x="161" y="885"/>
                      <a:pt x="161" y="885"/>
                    </a:cubicBezTo>
                    <a:cubicBezTo>
                      <a:pt x="348" y="826"/>
                      <a:pt x="348" y="826"/>
                      <a:pt x="348" y="826"/>
                    </a:cubicBezTo>
                    <a:cubicBezTo>
                      <a:pt x="495" y="772"/>
                      <a:pt x="652" y="714"/>
                      <a:pt x="652" y="714"/>
                    </a:cubicBezTo>
                    <a:close/>
                    <a:moveTo>
                      <a:pt x="122" y="500"/>
                    </a:moveTo>
                    <a:cubicBezTo>
                      <a:pt x="642" y="310"/>
                      <a:pt x="642" y="310"/>
                      <a:pt x="642" y="310"/>
                    </a:cubicBezTo>
                    <a:cubicBezTo>
                      <a:pt x="675" y="298"/>
                      <a:pt x="696" y="267"/>
                      <a:pt x="696" y="232"/>
                    </a:cubicBezTo>
                    <a:cubicBezTo>
                      <a:pt x="696" y="229"/>
                      <a:pt x="696" y="226"/>
                      <a:pt x="695" y="223"/>
                    </a:cubicBezTo>
                    <a:cubicBezTo>
                      <a:pt x="691" y="185"/>
                      <a:pt x="662" y="155"/>
                      <a:pt x="624" y="149"/>
                    </a:cubicBezTo>
                    <a:cubicBezTo>
                      <a:pt x="624" y="149"/>
                      <a:pt x="551" y="139"/>
                      <a:pt x="499" y="132"/>
                    </a:cubicBezTo>
                    <a:cubicBezTo>
                      <a:pt x="505" y="120"/>
                      <a:pt x="509" y="107"/>
                      <a:pt x="509" y="93"/>
                    </a:cubicBezTo>
                    <a:cubicBezTo>
                      <a:pt x="509" y="84"/>
                      <a:pt x="508" y="75"/>
                      <a:pt x="504" y="66"/>
                    </a:cubicBezTo>
                    <a:cubicBezTo>
                      <a:pt x="489" y="22"/>
                      <a:pt x="441" y="0"/>
                      <a:pt x="398" y="15"/>
                    </a:cubicBezTo>
                    <a:cubicBezTo>
                      <a:pt x="166" y="96"/>
                      <a:pt x="166" y="96"/>
                      <a:pt x="166" y="96"/>
                    </a:cubicBezTo>
                    <a:cubicBezTo>
                      <a:pt x="132" y="109"/>
                      <a:pt x="110" y="140"/>
                      <a:pt x="110" y="175"/>
                    </a:cubicBezTo>
                    <a:cubicBezTo>
                      <a:pt x="110" y="178"/>
                      <a:pt x="110" y="181"/>
                      <a:pt x="111" y="184"/>
                    </a:cubicBezTo>
                    <a:cubicBezTo>
                      <a:pt x="115" y="222"/>
                      <a:pt x="145" y="253"/>
                      <a:pt x="182" y="257"/>
                    </a:cubicBezTo>
                    <a:cubicBezTo>
                      <a:pt x="182" y="257"/>
                      <a:pt x="215" y="262"/>
                      <a:pt x="243" y="266"/>
                    </a:cubicBezTo>
                    <a:cubicBezTo>
                      <a:pt x="439" y="213"/>
                      <a:pt x="439" y="213"/>
                      <a:pt x="439" y="213"/>
                    </a:cubicBezTo>
                    <a:cubicBezTo>
                      <a:pt x="225" y="285"/>
                      <a:pt x="225" y="285"/>
                      <a:pt x="225" y="285"/>
                    </a:cubicBezTo>
                    <a:cubicBezTo>
                      <a:pt x="142" y="315"/>
                      <a:pt x="65" y="343"/>
                      <a:pt x="65" y="343"/>
                    </a:cubicBezTo>
                    <a:cubicBezTo>
                      <a:pt x="31" y="356"/>
                      <a:pt x="11" y="388"/>
                      <a:pt x="11" y="422"/>
                    </a:cubicBezTo>
                    <a:cubicBezTo>
                      <a:pt x="11" y="431"/>
                      <a:pt x="12" y="441"/>
                      <a:pt x="15" y="451"/>
                    </a:cubicBezTo>
                    <a:cubicBezTo>
                      <a:pt x="31" y="494"/>
                      <a:pt x="79" y="516"/>
                      <a:pt x="122" y="500"/>
                    </a:cubicBezTo>
                    <a:close/>
                  </a:path>
                </a:pathLst>
              </a:custGeom>
              <a:solidFill>
                <a:srgbClr val="FFC000"/>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289"/>
                <a:endParaRPr lang="en-US" sz="1632" dirty="0">
                  <a:solidFill>
                    <a:srgbClr val="000000"/>
                  </a:solidFill>
                </a:endParaRPr>
              </a:p>
            </p:txBody>
          </p:sp>
          <p:sp>
            <p:nvSpPr>
              <p:cNvPr id="51" name="Freeform 214"/>
              <p:cNvSpPr>
                <a:spLocks/>
              </p:cNvSpPr>
              <p:nvPr/>
            </p:nvSpPr>
            <p:spPr bwMode="black">
              <a:xfrm>
                <a:off x="7442356" y="4915338"/>
                <a:ext cx="362899" cy="63601"/>
              </a:xfrm>
              <a:custGeom>
                <a:avLst/>
                <a:gdLst>
                  <a:gd name="T0" fmla="*/ 549 w 549"/>
                  <a:gd name="T1" fmla="*/ 10 h 123"/>
                  <a:gd name="T2" fmla="*/ 535 w 549"/>
                  <a:gd name="T3" fmla="*/ 0 h 123"/>
                  <a:gd name="T4" fmla="*/ 17 w 549"/>
                  <a:gd name="T5" fmla="*/ 0 h 123"/>
                  <a:gd name="T6" fmla="*/ 0 w 549"/>
                  <a:gd name="T7" fmla="*/ 17 h 123"/>
                  <a:gd name="T8" fmla="*/ 0 w 549"/>
                  <a:gd name="T9" fmla="*/ 106 h 123"/>
                  <a:gd name="T10" fmla="*/ 17 w 549"/>
                  <a:gd name="T11" fmla="*/ 123 h 123"/>
                  <a:gd name="T12" fmla="*/ 535 w 549"/>
                  <a:gd name="T13" fmla="*/ 123 h 123"/>
                  <a:gd name="T14" fmla="*/ 549 w 549"/>
                  <a:gd name="T15" fmla="*/ 113 h 123"/>
                  <a:gd name="T16" fmla="*/ 549 w 549"/>
                  <a:gd name="T17"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9" h="123">
                    <a:moveTo>
                      <a:pt x="549" y="10"/>
                    </a:moveTo>
                    <a:cubicBezTo>
                      <a:pt x="547" y="4"/>
                      <a:pt x="541" y="0"/>
                      <a:pt x="535" y="0"/>
                    </a:cubicBezTo>
                    <a:cubicBezTo>
                      <a:pt x="17" y="0"/>
                      <a:pt x="17" y="0"/>
                      <a:pt x="17" y="0"/>
                    </a:cubicBezTo>
                    <a:cubicBezTo>
                      <a:pt x="8" y="0"/>
                      <a:pt x="0" y="7"/>
                      <a:pt x="0" y="17"/>
                    </a:cubicBezTo>
                    <a:cubicBezTo>
                      <a:pt x="0" y="106"/>
                      <a:pt x="0" y="106"/>
                      <a:pt x="0" y="106"/>
                    </a:cubicBezTo>
                    <a:cubicBezTo>
                      <a:pt x="0" y="115"/>
                      <a:pt x="8" y="123"/>
                      <a:pt x="17" y="123"/>
                    </a:cubicBezTo>
                    <a:cubicBezTo>
                      <a:pt x="535" y="123"/>
                      <a:pt x="535" y="123"/>
                      <a:pt x="535" y="123"/>
                    </a:cubicBezTo>
                    <a:cubicBezTo>
                      <a:pt x="541" y="123"/>
                      <a:pt x="547" y="118"/>
                      <a:pt x="549" y="113"/>
                    </a:cubicBezTo>
                    <a:cubicBezTo>
                      <a:pt x="549" y="10"/>
                      <a:pt x="549" y="10"/>
                      <a:pt x="549" y="10"/>
                    </a:cubicBezTo>
                    <a:close/>
                  </a:path>
                </a:pathLst>
              </a:custGeom>
              <a:solidFill>
                <a:srgbClr val="FFC000"/>
              </a:solidFill>
              <a:ln>
                <a:noFill/>
              </a:ln>
              <a:extLst>
                <a:ext uri="{91240B29-F687-4f45-9708-019B960494DF}">
                  <a14:hiddenLine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289"/>
                <a:endParaRPr lang="en-US" sz="1632" dirty="0">
                  <a:solidFill>
                    <a:srgbClr val="000000"/>
                  </a:solidFill>
                </a:endParaRPr>
              </a:p>
            </p:txBody>
          </p:sp>
        </p:grpSp>
        <p:pic>
          <p:nvPicPr>
            <p:cNvPr id="48" name="Picture 4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69971" y="4406016"/>
              <a:ext cx="866284" cy="866284"/>
            </a:xfrm>
            <a:prstGeom prst="rect">
              <a:avLst/>
            </a:prstGeom>
          </p:spPr>
        </p:pic>
      </p:grpSp>
    </p:spTree>
    <p:extLst>
      <p:ext uri="{BB962C8B-B14F-4D97-AF65-F5344CB8AC3E}">
        <p14:creationId xmlns:p14="http://schemas.microsoft.com/office/powerpoint/2010/main" val="756427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1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20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nodeType="withEffect">
                                  <p:stCondLst>
                                    <p:cond delay="30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childTnLst>
                          </p:cTn>
                        </p:par>
                        <p:par>
                          <p:cTn id="17" fill="hold">
                            <p:stCondLst>
                              <p:cond delay="800"/>
                            </p:stCondLst>
                            <p:childTnLst>
                              <p:par>
                                <p:cTn id="18" presetID="2" presetClass="entr" presetSubtype="8" decel="10000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1000" fill="hold"/>
                                        <p:tgtEl>
                                          <p:spTgt spid="10"/>
                                        </p:tgtEl>
                                        <p:attrNameLst>
                                          <p:attrName>ppt_x</p:attrName>
                                        </p:attrNameLst>
                                      </p:cBhvr>
                                      <p:tavLst>
                                        <p:tav tm="0">
                                          <p:val>
                                            <p:strVal val="0-#ppt_w/2"/>
                                          </p:val>
                                        </p:tav>
                                        <p:tav tm="100000">
                                          <p:val>
                                            <p:strVal val="#ppt_x"/>
                                          </p:val>
                                        </p:tav>
                                      </p:tavLst>
                                    </p:anim>
                                    <p:anim calcmode="lin" valueType="num">
                                      <p:cBhvr additive="base">
                                        <p:cTn id="21" dur="1000" fill="hold"/>
                                        <p:tgtEl>
                                          <p:spTgt spid="10"/>
                                        </p:tgtEl>
                                        <p:attrNameLst>
                                          <p:attrName>ppt_y</p:attrName>
                                        </p:attrNameLst>
                                      </p:cBhvr>
                                      <p:tavLst>
                                        <p:tav tm="0">
                                          <p:val>
                                            <p:strVal val="#ppt_y"/>
                                          </p:val>
                                        </p:tav>
                                        <p:tav tm="100000">
                                          <p:val>
                                            <p:strVal val="#ppt_y"/>
                                          </p:val>
                                        </p:tav>
                                      </p:tavLst>
                                    </p:anim>
                                  </p:childTnLst>
                                </p:cTn>
                              </p:par>
                              <p:par>
                                <p:cTn id="22" presetID="2" presetClass="entr" presetSubtype="8" decel="100000" fill="hold" grpId="0" nodeType="withEffect">
                                  <p:stCondLst>
                                    <p:cond delay="10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1000" fill="hold"/>
                                        <p:tgtEl>
                                          <p:spTgt spid="14"/>
                                        </p:tgtEl>
                                        <p:attrNameLst>
                                          <p:attrName>ppt_x</p:attrName>
                                        </p:attrNameLst>
                                      </p:cBhvr>
                                      <p:tavLst>
                                        <p:tav tm="0">
                                          <p:val>
                                            <p:strVal val="0-#ppt_w/2"/>
                                          </p:val>
                                        </p:tav>
                                        <p:tav tm="100000">
                                          <p:val>
                                            <p:strVal val="#ppt_x"/>
                                          </p:val>
                                        </p:tav>
                                      </p:tavLst>
                                    </p:anim>
                                    <p:anim calcmode="lin" valueType="num">
                                      <p:cBhvr additive="base">
                                        <p:cTn id="25" dur="1000" fill="hold"/>
                                        <p:tgtEl>
                                          <p:spTgt spid="14"/>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0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1000" fill="hold"/>
                                        <p:tgtEl>
                                          <p:spTgt spid="15"/>
                                        </p:tgtEl>
                                        <p:attrNameLst>
                                          <p:attrName>ppt_x</p:attrName>
                                        </p:attrNameLst>
                                      </p:cBhvr>
                                      <p:tavLst>
                                        <p:tav tm="0">
                                          <p:val>
                                            <p:strVal val="0-#ppt_w/2"/>
                                          </p:val>
                                        </p:tav>
                                        <p:tav tm="100000">
                                          <p:val>
                                            <p:strVal val="#ppt_x"/>
                                          </p:val>
                                        </p:tav>
                                      </p:tavLst>
                                    </p:anim>
                                    <p:anim calcmode="lin" valueType="num">
                                      <p:cBhvr additive="base">
                                        <p:cTn id="29" dur="1000" fill="hold"/>
                                        <p:tgtEl>
                                          <p:spTgt spid="15"/>
                                        </p:tgtEl>
                                        <p:attrNameLst>
                                          <p:attrName>ppt_y</p:attrName>
                                        </p:attrNameLst>
                                      </p:cBhvr>
                                      <p:tavLst>
                                        <p:tav tm="0">
                                          <p:val>
                                            <p:strVal val="#ppt_y"/>
                                          </p:val>
                                        </p:tav>
                                        <p:tav tm="100000">
                                          <p:val>
                                            <p:strVal val="#ppt_y"/>
                                          </p:val>
                                        </p:tav>
                                      </p:tavLst>
                                    </p:anim>
                                  </p:childTnLst>
                                </p:cTn>
                              </p:par>
                              <p:par>
                                <p:cTn id="30" presetID="2" presetClass="entr" presetSubtype="8" decel="100000" fill="hold" grpId="0" nodeType="withEffect">
                                  <p:stCondLst>
                                    <p:cond delay="30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1000" fill="hold"/>
                                        <p:tgtEl>
                                          <p:spTgt spid="16"/>
                                        </p:tgtEl>
                                        <p:attrNameLst>
                                          <p:attrName>ppt_x</p:attrName>
                                        </p:attrNameLst>
                                      </p:cBhvr>
                                      <p:tavLst>
                                        <p:tav tm="0">
                                          <p:val>
                                            <p:strVal val="0-#ppt_w/2"/>
                                          </p:val>
                                        </p:tav>
                                        <p:tav tm="100000">
                                          <p:val>
                                            <p:strVal val="#ppt_x"/>
                                          </p:val>
                                        </p:tav>
                                      </p:tavLst>
                                    </p:anim>
                                    <p:anim calcmode="lin" valueType="num">
                                      <p:cBhvr additive="base">
                                        <p:cTn id="33" dur="10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5" grpId="0" animBg="1"/>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2063" y="2336799"/>
            <a:ext cx="6444037" cy="2011358"/>
          </a:xfrm>
        </p:spPr>
        <p:txBody>
          <a:bodyPr lIns="182880"/>
          <a:lstStyle/>
          <a:p>
            <a:r>
              <a:rPr lang="en-US" dirty="0" smtClean="0"/>
              <a:t>DevOps </a:t>
            </a:r>
            <a:br>
              <a:rPr lang="en-US" dirty="0" smtClean="0"/>
            </a:br>
            <a:r>
              <a:rPr lang="en-US" dirty="0" smtClean="0"/>
              <a:t>overview</a:t>
            </a:r>
            <a:endParaRPr lang="en-US" dirty="0"/>
          </a:p>
        </p:txBody>
      </p:sp>
    </p:spTree>
    <p:extLst>
      <p:ext uri="{BB962C8B-B14F-4D97-AF65-F5344CB8AC3E}">
        <p14:creationId xmlns:p14="http://schemas.microsoft.com/office/powerpoint/2010/main" val="300549075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0"/>
            <a:ext cx="12435840" cy="69951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9408" y="1987626"/>
            <a:ext cx="8286354" cy="4693264"/>
          </a:xfrm>
          <a:prstGeom prst="rect">
            <a:avLst/>
          </a:prstGeom>
        </p:spPr>
      </p:pic>
      <p:sp>
        <p:nvSpPr>
          <p:cNvPr id="11" name="Title 1"/>
          <p:cNvSpPr txBox="1">
            <a:spLocks/>
          </p:cNvSpPr>
          <p:nvPr/>
        </p:nvSpPr>
        <p:spPr>
          <a:xfrm>
            <a:off x="308701" y="582092"/>
            <a:ext cx="2394345" cy="1543327"/>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42875" indent="-142875" defTabSz="951304"/>
            <a:r>
              <a:rPr lang="en-US" sz="2400" b="1" spc="-104" dirty="0">
                <a:latin typeface="Segoe UI"/>
              </a:rPr>
              <a:t>“DevOps</a:t>
            </a:r>
            <a:r>
              <a:rPr lang="en-US" sz="2400" spc="-104" dirty="0">
                <a:latin typeface="Segoe UI"/>
              </a:rPr>
              <a:t> is development </a:t>
            </a:r>
            <a:br>
              <a:rPr lang="en-US" sz="2400" spc="-104" dirty="0">
                <a:latin typeface="Segoe UI"/>
              </a:rPr>
            </a:br>
            <a:r>
              <a:rPr lang="en-US" sz="2400" spc="-104" dirty="0">
                <a:latin typeface="Segoe UI"/>
              </a:rPr>
              <a:t>and operations </a:t>
            </a:r>
            <a:r>
              <a:rPr lang="en-US" sz="2400" spc="-104" dirty="0">
                <a:gradFill>
                  <a:gsLst>
                    <a:gs pos="1250">
                      <a:srgbClr val="FCB614"/>
                    </a:gs>
                    <a:gs pos="100000">
                      <a:srgbClr val="FCB614"/>
                    </a:gs>
                  </a:gsLst>
                  <a:lin ang="5400000" scaled="0"/>
                </a:gradFill>
                <a:latin typeface="Segoe UI"/>
              </a:rPr>
              <a:t>collaboration</a:t>
            </a:r>
            <a:r>
              <a:rPr lang="en-US" sz="2400" spc="-104" dirty="0" smtClean="0">
                <a:latin typeface="Segoe UI"/>
              </a:rPr>
              <a:t>”</a:t>
            </a:r>
            <a:endParaRPr lang="en-US" sz="2400" spc="-104" dirty="0">
              <a:latin typeface="Segoe UI"/>
            </a:endParaRPr>
          </a:p>
        </p:txBody>
      </p:sp>
      <p:sp>
        <p:nvSpPr>
          <p:cNvPr id="12" name="Title 1"/>
          <p:cNvSpPr txBox="1">
            <a:spLocks/>
          </p:cNvSpPr>
          <p:nvPr/>
        </p:nvSpPr>
        <p:spPr>
          <a:xfrm>
            <a:off x="10134600" y="582092"/>
            <a:ext cx="2174942" cy="1419626"/>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33350" indent="-133350" defTabSz="951304"/>
            <a:r>
              <a:rPr lang="en-US" sz="2400" b="1" spc="-104" dirty="0">
                <a:latin typeface="Segoe UI"/>
              </a:rPr>
              <a:t>“DevOps</a:t>
            </a:r>
            <a:r>
              <a:rPr lang="en-US" sz="2400" spc="-104" dirty="0">
                <a:latin typeface="Segoe UI"/>
              </a:rPr>
              <a:t> is treating your </a:t>
            </a:r>
            <a:r>
              <a:rPr lang="en-US" sz="2400" spc="-104" dirty="0">
                <a:gradFill>
                  <a:gsLst>
                    <a:gs pos="1250">
                      <a:srgbClr val="00BCF2"/>
                    </a:gs>
                    <a:gs pos="100000">
                      <a:srgbClr val="00BCF2"/>
                    </a:gs>
                  </a:gsLst>
                  <a:lin ang="5400000" scaled="0"/>
                </a:gradFill>
                <a:latin typeface="Segoe UI"/>
              </a:rPr>
              <a:t>i</a:t>
            </a:r>
            <a:r>
              <a:rPr lang="en-US" sz="2400" spc="-104" dirty="0">
                <a:gradFill>
                  <a:gsLst>
                    <a:gs pos="1250">
                      <a:srgbClr val="00BCF2"/>
                    </a:gs>
                    <a:gs pos="100000">
                      <a:srgbClr val="00BCF2"/>
                    </a:gs>
                  </a:gsLst>
                </a:gradFill>
                <a:latin typeface="Segoe UI"/>
              </a:rPr>
              <a:t>nfrastructure </a:t>
            </a:r>
            <a:br>
              <a:rPr lang="en-US" sz="2400" spc="-104" dirty="0">
                <a:gradFill>
                  <a:gsLst>
                    <a:gs pos="1250">
                      <a:srgbClr val="00BCF2"/>
                    </a:gs>
                    <a:gs pos="100000">
                      <a:srgbClr val="00BCF2"/>
                    </a:gs>
                  </a:gsLst>
                </a:gradFill>
                <a:latin typeface="Segoe UI"/>
              </a:rPr>
            </a:br>
            <a:r>
              <a:rPr lang="en-US" sz="2400" spc="-104" dirty="0">
                <a:gradFill>
                  <a:gsLst>
                    <a:gs pos="1250">
                      <a:srgbClr val="00BCF2"/>
                    </a:gs>
                    <a:gs pos="100000">
                      <a:srgbClr val="00BCF2"/>
                    </a:gs>
                  </a:gsLst>
                </a:gradFill>
                <a:latin typeface="Segoe UI"/>
              </a:rPr>
              <a:t>as code</a:t>
            </a:r>
            <a:r>
              <a:rPr lang="en-US" sz="2400" spc="-104" dirty="0">
                <a:latin typeface="Segoe UI"/>
              </a:rPr>
              <a:t>”</a:t>
            </a:r>
          </a:p>
        </p:txBody>
      </p:sp>
      <p:sp>
        <p:nvSpPr>
          <p:cNvPr id="13" name="Title 1"/>
          <p:cNvSpPr txBox="1">
            <a:spLocks/>
          </p:cNvSpPr>
          <p:nvPr/>
        </p:nvSpPr>
        <p:spPr>
          <a:xfrm>
            <a:off x="308701" y="3303395"/>
            <a:ext cx="2071630" cy="829460"/>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42875" indent="-142875" defTabSz="951304"/>
            <a:r>
              <a:rPr lang="en-US" sz="2400" b="1" spc="-104" dirty="0">
                <a:latin typeface="Segoe UI"/>
              </a:rPr>
              <a:t>“DevOps</a:t>
            </a:r>
            <a:r>
              <a:rPr lang="en-US" sz="2400" spc="-104" dirty="0">
                <a:latin typeface="Segoe UI"/>
              </a:rPr>
              <a:t> </a:t>
            </a:r>
            <a:br>
              <a:rPr lang="en-US" sz="2400" spc="-104" dirty="0">
                <a:latin typeface="Segoe UI"/>
              </a:rPr>
            </a:br>
            <a:r>
              <a:rPr lang="en-US" sz="2400" spc="-104" dirty="0">
                <a:latin typeface="Segoe UI"/>
              </a:rPr>
              <a:t>is using </a:t>
            </a:r>
            <a:r>
              <a:rPr lang="en-US" sz="2400" spc="-104" dirty="0">
                <a:gradFill>
                  <a:gsLst>
                    <a:gs pos="1250">
                      <a:srgbClr val="FCB614"/>
                    </a:gs>
                    <a:gs pos="100000">
                      <a:srgbClr val="FCB614"/>
                    </a:gs>
                  </a:gsLst>
                </a:gradFill>
                <a:latin typeface="Segoe UI"/>
              </a:rPr>
              <a:t>automation</a:t>
            </a:r>
            <a:r>
              <a:rPr lang="en-US" sz="2400" spc="-104" dirty="0">
                <a:latin typeface="Segoe UI"/>
              </a:rPr>
              <a:t>”</a:t>
            </a:r>
          </a:p>
        </p:txBody>
      </p:sp>
      <p:sp>
        <p:nvSpPr>
          <p:cNvPr id="14" name="Title 1"/>
          <p:cNvSpPr txBox="1">
            <a:spLocks/>
          </p:cNvSpPr>
          <p:nvPr/>
        </p:nvSpPr>
        <p:spPr>
          <a:xfrm>
            <a:off x="10134600" y="5437534"/>
            <a:ext cx="1661479" cy="634276"/>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42875" indent="-142875" defTabSz="951304"/>
            <a:r>
              <a:rPr lang="en-US" sz="2400" b="1" spc="-104" dirty="0">
                <a:latin typeface="Segoe UI"/>
              </a:rPr>
              <a:t>“</a:t>
            </a:r>
            <a:r>
              <a:rPr lang="en-US" sz="2400" spc="-104" dirty="0">
                <a:gradFill>
                  <a:gsLst>
                    <a:gs pos="1250">
                      <a:srgbClr val="00BCF2"/>
                    </a:gs>
                    <a:gs pos="100000">
                      <a:srgbClr val="00BCF2"/>
                    </a:gs>
                  </a:gsLst>
                  <a:lin ang="5400000" scaled="0"/>
                </a:gradFill>
                <a:latin typeface="Segoe UI"/>
              </a:rPr>
              <a:t>Kanban</a:t>
            </a:r>
            <a:r>
              <a:rPr lang="en-US" sz="2400" spc="-104" dirty="0">
                <a:solidFill>
                  <a:srgbClr val="0072C6"/>
                </a:solidFill>
                <a:latin typeface="Segoe UI"/>
              </a:rPr>
              <a:t> </a:t>
            </a:r>
            <a:br>
              <a:rPr lang="en-US" sz="2400" spc="-104" dirty="0">
                <a:solidFill>
                  <a:srgbClr val="0072C6"/>
                </a:solidFill>
                <a:latin typeface="Segoe UI"/>
              </a:rPr>
            </a:br>
            <a:r>
              <a:rPr lang="en-US" sz="2400" spc="-104" dirty="0">
                <a:gradFill>
                  <a:gsLst>
                    <a:gs pos="1250">
                      <a:schemeClr val="tx1"/>
                    </a:gs>
                    <a:gs pos="100000">
                      <a:schemeClr val="tx1"/>
                    </a:gs>
                  </a:gsLst>
                </a:gradFill>
                <a:latin typeface="Segoe UI"/>
              </a:rPr>
              <a:t>for Ops?</a:t>
            </a:r>
            <a:r>
              <a:rPr lang="en-US" sz="2400" spc="-104" dirty="0">
                <a:latin typeface="Segoe UI"/>
              </a:rPr>
              <a:t>”</a:t>
            </a:r>
          </a:p>
        </p:txBody>
      </p:sp>
      <p:sp>
        <p:nvSpPr>
          <p:cNvPr id="7" name="Title 1"/>
          <p:cNvSpPr txBox="1">
            <a:spLocks/>
          </p:cNvSpPr>
          <p:nvPr/>
        </p:nvSpPr>
        <p:spPr>
          <a:xfrm>
            <a:off x="10134600" y="3303395"/>
            <a:ext cx="1820482" cy="832462"/>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33350" indent="-133350" defTabSz="951304"/>
            <a:r>
              <a:rPr lang="en-US" sz="2400" b="1" spc="-104" dirty="0">
                <a:latin typeface="Segoe UI"/>
              </a:rPr>
              <a:t>“DevOps</a:t>
            </a:r>
            <a:r>
              <a:rPr lang="en-US" sz="2400" spc="-104" dirty="0">
                <a:latin typeface="Segoe UI"/>
              </a:rPr>
              <a:t> </a:t>
            </a:r>
            <a:br>
              <a:rPr lang="en-US" sz="2400" spc="-104" dirty="0">
                <a:latin typeface="Segoe UI"/>
              </a:rPr>
            </a:br>
            <a:r>
              <a:rPr lang="en-US" sz="2400" spc="-104" dirty="0">
                <a:latin typeface="Segoe UI"/>
              </a:rPr>
              <a:t>is feature </a:t>
            </a:r>
            <a:r>
              <a:rPr lang="en-US" sz="2400" spc="-104" dirty="0">
                <a:gradFill>
                  <a:gsLst>
                    <a:gs pos="1250">
                      <a:srgbClr val="00BCF2"/>
                    </a:gs>
                    <a:gs pos="100000">
                      <a:srgbClr val="00BCF2"/>
                    </a:gs>
                  </a:gsLst>
                </a:gradFill>
                <a:latin typeface="Segoe UI"/>
              </a:rPr>
              <a:t>switches</a:t>
            </a:r>
            <a:r>
              <a:rPr lang="en-US" sz="2400" spc="-104" dirty="0">
                <a:gradFill>
                  <a:gsLst>
                    <a:gs pos="1250">
                      <a:schemeClr val="tx1"/>
                    </a:gs>
                    <a:gs pos="100000">
                      <a:schemeClr val="tx1"/>
                    </a:gs>
                  </a:gsLst>
                </a:gradFill>
                <a:latin typeface="Segoe UI"/>
              </a:rPr>
              <a:t>”</a:t>
            </a:r>
          </a:p>
        </p:txBody>
      </p:sp>
      <p:sp>
        <p:nvSpPr>
          <p:cNvPr id="8" name="Title 1"/>
          <p:cNvSpPr txBox="1">
            <a:spLocks/>
          </p:cNvSpPr>
          <p:nvPr/>
        </p:nvSpPr>
        <p:spPr>
          <a:xfrm>
            <a:off x="308701" y="5437534"/>
            <a:ext cx="2268883" cy="885723"/>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52400" indent="-152400" defTabSz="951304"/>
            <a:r>
              <a:rPr lang="en-US" sz="2400" b="1" spc="-104" dirty="0">
                <a:latin typeface="Segoe UI"/>
              </a:rPr>
              <a:t>“DevOps</a:t>
            </a:r>
            <a:r>
              <a:rPr lang="en-US" sz="2400" spc="-104" dirty="0">
                <a:latin typeface="Segoe UI"/>
              </a:rPr>
              <a:t> </a:t>
            </a:r>
            <a:r>
              <a:rPr lang="en-US" sz="2400" spc="-104" dirty="0">
                <a:gradFill>
                  <a:gsLst>
                    <a:gs pos="1250">
                      <a:srgbClr val="FFFFFF"/>
                    </a:gs>
                    <a:gs pos="100000">
                      <a:srgbClr val="FFFFFF"/>
                    </a:gs>
                  </a:gsLst>
                  <a:lin ang="5400000" scaled="0"/>
                </a:gradFill>
                <a:latin typeface="Segoe UI"/>
              </a:rPr>
              <a:t/>
            </a:r>
            <a:br>
              <a:rPr lang="en-US" sz="2400" spc="-104" dirty="0">
                <a:gradFill>
                  <a:gsLst>
                    <a:gs pos="1250">
                      <a:srgbClr val="FFFFFF"/>
                    </a:gs>
                    <a:gs pos="100000">
                      <a:srgbClr val="FFFFFF"/>
                    </a:gs>
                  </a:gsLst>
                  <a:lin ang="5400000" scaled="0"/>
                </a:gradFill>
                <a:latin typeface="Segoe UI"/>
              </a:rPr>
            </a:br>
            <a:r>
              <a:rPr lang="en-US" sz="2400" spc="-104" dirty="0">
                <a:latin typeface="Segoe UI"/>
              </a:rPr>
              <a:t>is </a:t>
            </a:r>
            <a:r>
              <a:rPr lang="en-US" sz="2400" spc="-104" dirty="0">
                <a:gradFill>
                  <a:gsLst>
                    <a:gs pos="1250">
                      <a:srgbClr val="FCB614"/>
                    </a:gs>
                    <a:gs pos="100000">
                      <a:srgbClr val="FCB614"/>
                    </a:gs>
                  </a:gsLst>
                </a:gradFill>
                <a:latin typeface="Segoe UI"/>
              </a:rPr>
              <a:t>small </a:t>
            </a:r>
            <a:r>
              <a:rPr lang="en-US" sz="2400" spc="-104" dirty="0">
                <a:latin typeface="Segoe UI"/>
              </a:rPr>
              <a:t>deployments”</a:t>
            </a:r>
          </a:p>
        </p:txBody>
      </p:sp>
      <p:grpSp>
        <p:nvGrpSpPr>
          <p:cNvPr id="4" name="Group 3"/>
          <p:cNvGrpSpPr/>
          <p:nvPr/>
        </p:nvGrpSpPr>
        <p:grpSpPr>
          <a:xfrm>
            <a:off x="3932562" y="913410"/>
            <a:ext cx="1749400" cy="1244008"/>
            <a:chOff x="3079640" y="393786"/>
            <a:chExt cx="1842453" cy="1310178"/>
          </a:xfrm>
        </p:grpSpPr>
        <p:sp>
          <p:nvSpPr>
            <p:cNvPr id="10" name="Rectangle 9"/>
            <p:cNvSpPr/>
            <p:nvPr/>
          </p:nvSpPr>
          <p:spPr bwMode="auto">
            <a:xfrm>
              <a:off x="3079640" y="393786"/>
              <a:ext cx="1842453" cy="87272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2000" dirty="0">
                  <a:gradFill>
                    <a:gsLst>
                      <a:gs pos="2917">
                        <a:srgbClr val="FFFFFF"/>
                      </a:gs>
                      <a:gs pos="30000">
                        <a:srgbClr val="FFFFFF"/>
                      </a:gs>
                    </a:gsLst>
                    <a:lin ang="5400000" scaled="0"/>
                  </a:gradFill>
                  <a:latin typeface="Segoe UI"/>
                  <a:cs typeface="Segoe UI" panose="020B0502040204020203" pitchFamily="34" charset="0"/>
                </a:rPr>
                <a:t>It’s </a:t>
              </a:r>
              <a:r>
                <a:rPr lang="en-US" sz="2000" dirty="0" err="1">
                  <a:gradFill>
                    <a:gsLst>
                      <a:gs pos="2917">
                        <a:srgbClr val="FFFFFF"/>
                      </a:gs>
                      <a:gs pos="30000">
                        <a:srgbClr val="FFFFFF"/>
                      </a:gs>
                    </a:gsLst>
                    <a:lin ang="5400000" scaled="0"/>
                  </a:gradFill>
                  <a:latin typeface="Segoe UI"/>
                  <a:cs typeface="Segoe UI" panose="020B0502040204020203" pitchFamily="34" charset="0"/>
                </a:rPr>
                <a:t>DevOps</a:t>
              </a:r>
              <a:r>
                <a:rPr lang="en-US" sz="2000" dirty="0">
                  <a:gradFill>
                    <a:gsLst>
                      <a:gs pos="2917">
                        <a:srgbClr val="FFFFFF"/>
                      </a:gs>
                      <a:gs pos="30000">
                        <a:srgbClr val="FFFFFF"/>
                      </a:gs>
                    </a:gsLst>
                    <a:lin ang="5400000" scaled="0"/>
                  </a:gradFill>
                  <a:latin typeface="Segoe UI"/>
                  <a:cs typeface="Segoe UI" panose="020B0502040204020203" pitchFamily="34" charset="0"/>
                </a:rPr>
                <a:t>!</a:t>
              </a:r>
            </a:p>
          </p:txBody>
        </p:sp>
        <p:sp>
          <p:nvSpPr>
            <p:cNvPr id="15" name="Right Triangle 14"/>
            <p:cNvSpPr/>
            <p:nvPr/>
          </p:nvSpPr>
          <p:spPr bwMode="auto">
            <a:xfrm flipH="1" flipV="1">
              <a:off x="4272301" y="1266514"/>
              <a:ext cx="505776" cy="437450"/>
            </a:xfrm>
            <a:prstGeom prst="rtTriangle">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 name="Group 15"/>
          <p:cNvGrpSpPr/>
          <p:nvPr/>
        </p:nvGrpSpPr>
        <p:grpSpPr>
          <a:xfrm>
            <a:off x="2618794" y="3623295"/>
            <a:ext cx="1433151" cy="1019121"/>
            <a:chOff x="3079640" y="393786"/>
            <a:chExt cx="1842453" cy="1310178"/>
          </a:xfrm>
        </p:grpSpPr>
        <p:sp>
          <p:nvSpPr>
            <p:cNvPr id="17" name="Rectangle 16"/>
            <p:cNvSpPr/>
            <p:nvPr/>
          </p:nvSpPr>
          <p:spPr bwMode="auto">
            <a:xfrm>
              <a:off x="3079640" y="393786"/>
              <a:ext cx="1842453" cy="87272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1599" dirty="0">
                  <a:gradFill>
                    <a:gsLst>
                      <a:gs pos="2917">
                        <a:srgbClr val="FFFFFF"/>
                      </a:gs>
                      <a:gs pos="30000">
                        <a:srgbClr val="FFFFFF"/>
                      </a:gs>
                    </a:gsLst>
                    <a:lin ang="5400000" scaled="0"/>
                  </a:gradFill>
                  <a:latin typeface="Segoe UI"/>
                  <a:cs typeface="Segoe UI" panose="020B0502040204020203" pitchFamily="34" charset="0"/>
                </a:rPr>
                <a:t>It’s </a:t>
              </a:r>
              <a:r>
                <a:rPr lang="en-US" sz="1599" dirty="0" err="1">
                  <a:gradFill>
                    <a:gsLst>
                      <a:gs pos="2917">
                        <a:srgbClr val="FFFFFF"/>
                      </a:gs>
                      <a:gs pos="30000">
                        <a:srgbClr val="FFFFFF"/>
                      </a:gs>
                    </a:gsLst>
                    <a:lin ang="5400000" scaled="0"/>
                  </a:gradFill>
                  <a:latin typeface="Segoe UI"/>
                  <a:cs typeface="Segoe UI" panose="020B0502040204020203" pitchFamily="34" charset="0"/>
                </a:rPr>
                <a:t>DevOps</a:t>
              </a:r>
              <a:r>
                <a:rPr lang="en-US" sz="1599" dirty="0">
                  <a:gradFill>
                    <a:gsLst>
                      <a:gs pos="2917">
                        <a:srgbClr val="FFFFFF"/>
                      </a:gs>
                      <a:gs pos="30000">
                        <a:srgbClr val="FFFFFF"/>
                      </a:gs>
                    </a:gsLst>
                    <a:lin ang="5400000" scaled="0"/>
                  </a:gradFill>
                  <a:latin typeface="Segoe UI"/>
                  <a:cs typeface="Segoe UI" panose="020B0502040204020203" pitchFamily="34" charset="0"/>
                </a:rPr>
                <a:t>!</a:t>
              </a:r>
            </a:p>
          </p:txBody>
        </p:sp>
        <p:sp>
          <p:nvSpPr>
            <p:cNvPr id="18" name="Right Triangle 17"/>
            <p:cNvSpPr/>
            <p:nvPr/>
          </p:nvSpPr>
          <p:spPr bwMode="auto">
            <a:xfrm flipH="1" flipV="1">
              <a:off x="3323442" y="1266513"/>
              <a:ext cx="505777" cy="437451"/>
            </a:xfrm>
            <a:prstGeom prst="rtTriangle">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9" name="Group 18"/>
          <p:cNvGrpSpPr/>
          <p:nvPr/>
        </p:nvGrpSpPr>
        <p:grpSpPr>
          <a:xfrm>
            <a:off x="7912502" y="3363942"/>
            <a:ext cx="1818871" cy="1293409"/>
            <a:chOff x="3079640" y="393786"/>
            <a:chExt cx="1842453" cy="1310178"/>
          </a:xfrm>
        </p:grpSpPr>
        <p:sp>
          <p:nvSpPr>
            <p:cNvPr id="20" name="Rectangle 19"/>
            <p:cNvSpPr/>
            <p:nvPr/>
          </p:nvSpPr>
          <p:spPr bwMode="auto">
            <a:xfrm>
              <a:off x="3079640" y="393786"/>
              <a:ext cx="1842453" cy="87272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dirty="0">
                  <a:gradFill>
                    <a:gsLst>
                      <a:gs pos="2917">
                        <a:srgbClr val="FFFFFF"/>
                      </a:gs>
                      <a:gs pos="30000">
                        <a:srgbClr val="FFFFFF"/>
                      </a:gs>
                    </a:gsLst>
                    <a:lin ang="5400000" scaled="0"/>
                  </a:gradFill>
                  <a:latin typeface="Segoe UI"/>
                  <a:cs typeface="Segoe UI" panose="020B0502040204020203" pitchFamily="34" charset="0"/>
                </a:rPr>
                <a:t>It’s </a:t>
              </a:r>
              <a:r>
                <a:rPr lang="en-US" dirty="0" err="1">
                  <a:gradFill>
                    <a:gsLst>
                      <a:gs pos="2917">
                        <a:srgbClr val="FFFFFF"/>
                      </a:gs>
                      <a:gs pos="30000">
                        <a:srgbClr val="FFFFFF"/>
                      </a:gs>
                    </a:gsLst>
                    <a:lin ang="5400000" scaled="0"/>
                  </a:gradFill>
                  <a:latin typeface="Segoe UI"/>
                  <a:cs typeface="Segoe UI" panose="020B0502040204020203" pitchFamily="34" charset="0"/>
                </a:rPr>
                <a:t>DevOps</a:t>
              </a:r>
              <a:r>
                <a:rPr lang="en-US" dirty="0">
                  <a:gradFill>
                    <a:gsLst>
                      <a:gs pos="2917">
                        <a:srgbClr val="FFFFFF"/>
                      </a:gs>
                      <a:gs pos="30000">
                        <a:srgbClr val="FFFFFF"/>
                      </a:gs>
                    </a:gsLst>
                    <a:lin ang="5400000" scaled="0"/>
                  </a:gradFill>
                  <a:latin typeface="Segoe UI"/>
                  <a:cs typeface="Segoe UI" panose="020B0502040204020203" pitchFamily="34" charset="0"/>
                </a:rPr>
                <a:t>!</a:t>
              </a:r>
            </a:p>
          </p:txBody>
        </p:sp>
        <p:sp>
          <p:nvSpPr>
            <p:cNvPr id="21" name="Right Triangle 20"/>
            <p:cNvSpPr/>
            <p:nvPr/>
          </p:nvSpPr>
          <p:spPr bwMode="auto">
            <a:xfrm flipV="1">
              <a:off x="4181590" y="1266513"/>
              <a:ext cx="505777" cy="437451"/>
            </a:xfrm>
            <a:prstGeom prst="rtTriangle">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2" name="Group 21"/>
          <p:cNvGrpSpPr/>
          <p:nvPr/>
        </p:nvGrpSpPr>
        <p:grpSpPr>
          <a:xfrm>
            <a:off x="6093373" y="3158574"/>
            <a:ext cx="1433151" cy="1019121"/>
            <a:chOff x="3079640" y="393786"/>
            <a:chExt cx="1842453" cy="1310178"/>
          </a:xfrm>
        </p:grpSpPr>
        <p:sp>
          <p:nvSpPr>
            <p:cNvPr id="23" name="Rectangle 22"/>
            <p:cNvSpPr/>
            <p:nvPr/>
          </p:nvSpPr>
          <p:spPr bwMode="auto">
            <a:xfrm>
              <a:off x="3079640" y="393786"/>
              <a:ext cx="1842453" cy="87272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1599" dirty="0">
                  <a:gradFill>
                    <a:gsLst>
                      <a:gs pos="2917">
                        <a:srgbClr val="FFFFFF"/>
                      </a:gs>
                      <a:gs pos="30000">
                        <a:srgbClr val="FFFFFF"/>
                      </a:gs>
                    </a:gsLst>
                    <a:lin ang="5400000" scaled="0"/>
                  </a:gradFill>
                  <a:latin typeface="Segoe UI"/>
                  <a:cs typeface="Segoe UI" panose="020B0502040204020203" pitchFamily="34" charset="0"/>
                </a:rPr>
                <a:t>It’s </a:t>
              </a:r>
              <a:r>
                <a:rPr lang="en-US" sz="1599" dirty="0" err="1">
                  <a:gradFill>
                    <a:gsLst>
                      <a:gs pos="2917">
                        <a:srgbClr val="FFFFFF"/>
                      </a:gs>
                      <a:gs pos="30000">
                        <a:srgbClr val="FFFFFF"/>
                      </a:gs>
                    </a:gsLst>
                    <a:lin ang="5400000" scaled="0"/>
                  </a:gradFill>
                  <a:latin typeface="Segoe UI"/>
                  <a:cs typeface="Segoe UI" panose="020B0502040204020203" pitchFamily="34" charset="0"/>
                </a:rPr>
                <a:t>DevOps</a:t>
              </a:r>
              <a:r>
                <a:rPr lang="en-US" sz="1599" dirty="0">
                  <a:gradFill>
                    <a:gsLst>
                      <a:gs pos="2917">
                        <a:srgbClr val="FFFFFF"/>
                      </a:gs>
                      <a:gs pos="30000">
                        <a:srgbClr val="FFFFFF"/>
                      </a:gs>
                    </a:gsLst>
                    <a:lin ang="5400000" scaled="0"/>
                  </a:gradFill>
                  <a:latin typeface="Segoe UI"/>
                  <a:cs typeface="Segoe UI" panose="020B0502040204020203" pitchFamily="34" charset="0"/>
                </a:rPr>
                <a:t>!</a:t>
              </a:r>
            </a:p>
          </p:txBody>
        </p:sp>
        <p:sp>
          <p:nvSpPr>
            <p:cNvPr id="24" name="Right Triangle 23"/>
            <p:cNvSpPr/>
            <p:nvPr/>
          </p:nvSpPr>
          <p:spPr bwMode="auto">
            <a:xfrm flipV="1">
              <a:off x="3323442" y="1266513"/>
              <a:ext cx="505777" cy="437451"/>
            </a:xfrm>
            <a:prstGeom prst="rtTriangle">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343169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20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300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40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7" grpId="0"/>
      <p:bldP spid="8" grpId="0"/>
    </p:bldLst>
  </p:timing>
</p:sld>
</file>

<file path=ppt/theme/theme1.xml><?xml version="1.0" encoding="utf-8"?>
<a:theme xmlns:a="http://schemas.openxmlformats.org/drawingml/2006/main" name="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CC0CEF691B24F459EBD8C71CBDA3113" ma:contentTypeVersion="3" ma:contentTypeDescription="Create a new document." ma:contentTypeScope="" ma:versionID="1cdef1bf05080703decc2232228c543a">
  <xsd:schema xmlns:xsd="http://www.w3.org/2001/XMLSchema" xmlns:xs="http://www.w3.org/2001/XMLSchema" xmlns:p="http://schemas.microsoft.com/office/2006/metadata/properties" xmlns:ns2="c7d759ad-c71d-4e7a-8896-957c2805ad24" targetNamespace="http://schemas.microsoft.com/office/2006/metadata/properties" ma:root="true" ma:fieldsID="683b53e8ffc361d51a9c97e35893d093" ns2:_="">
    <xsd:import namespace="c7d759ad-c71d-4e7a-8896-957c2805ad24"/>
    <xsd:element name="properties">
      <xsd:complexType>
        <xsd:sequence>
          <xsd:element name="documentManagement">
            <xsd:complexType>
              <xsd:all>
                <xsd:element ref="ns2:SharedWithUsers" minOccurs="0"/>
                <xsd:element ref="ns2:SharingHintHash"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d759ad-c71d-4e7a-8896-957c2805ad2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A4A31FBF-F57E-4ACE-A279-6F24F5DADA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7d759ad-c71d-4e7a-8896-957c2805ad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c7d759ad-c71d-4e7a-8896-957c2805ad24"/>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One_Marketing_Template_Purple_16x9</Template>
  <TotalTime>2674</TotalTime>
  <Words>8672</Words>
  <Application>Microsoft Office PowerPoint</Application>
  <PresentationFormat>Custom</PresentationFormat>
  <Paragraphs>1128</Paragraphs>
  <Slides>65</Slides>
  <Notes>60</Notes>
  <HiddenSlides>2</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65</vt:i4>
      </vt:variant>
    </vt:vector>
  </HeadingPairs>
  <TitlesOfParts>
    <vt:vector size="80" baseType="lpstr">
      <vt:lpstr>Arial</vt:lpstr>
      <vt:lpstr>Calibri</vt:lpstr>
      <vt:lpstr>Cambria</vt:lpstr>
      <vt:lpstr>Kozuka Gothic Pro R</vt:lpstr>
      <vt:lpstr>ＭＳ 明朝</vt:lpstr>
      <vt:lpstr>MS PGothic</vt:lpstr>
      <vt:lpstr>Segoe Pro</vt:lpstr>
      <vt:lpstr>Segoe UI</vt:lpstr>
      <vt:lpstr>Segoe UI Light</vt:lpstr>
      <vt:lpstr>Segoe UI Semibold</vt:lpstr>
      <vt:lpstr>Segoe UI Semilight</vt:lpstr>
      <vt:lpstr>Times New Roman</vt:lpstr>
      <vt:lpstr>Trebuchet MS</vt:lpstr>
      <vt:lpstr>Wingdings</vt:lpstr>
      <vt:lpstr>MSVID_White_16x9_2012-08-18</vt:lpstr>
      <vt:lpstr>Microsoft DevOps Hackathon</vt:lpstr>
      <vt:lpstr>Jef King | ‏@jefkingabc</vt:lpstr>
      <vt:lpstr>Amir Ahani, M.A.Sc. &amp; MBA | @Amir_Ahani</vt:lpstr>
      <vt:lpstr>Amadeus Wieczorek | ‏@HiAmadeus</vt:lpstr>
      <vt:lpstr>Erik Hougaard | ‏@eHougaard</vt:lpstr>
      <vt:lpstr>Agenda</vt:lpstr>
      <vt:lpstr>How the Hackathon will work?</vt:lpstr>
      <vt:lpstr>DevOps  overview</vt:lpstr>
      <vt:lpstr>PowerPoint Presentation</vt:lpstr>
      <vt:lpstr>Speaker Notes</vt:lpstr>
      <vt:lpstr>Software delivery challenges</vt:lpstr>
      <vt:lpstr>The consequences of inefficiency</vt:lpstr>
      <vt:lpstr>DevOps Benefits </vt:lpstr>
      <vt:lpstr>DevOps: the three stage conversation</vt:lpstr>
      <vt:lpstr>DevOps Maturity Assessment</vt:lpstr>
      <vt:lpstr>DevOps Frame</vt:lpstr>
      <vt:lpstr>List of DevOps Practices</vt:lpstr>
      <vt:lpstr>Microsoft Ecosystem </vt:lpstr>
      <vt:lpstr>Heterogeneous Ecosystem</vt:lpstr>
      <vt:lpstr>Team Foundation Server &amp; Visual Studio Online</vt:lpstr>
      <vt:lpstr>Power of Azure with the control of the datacenter Introducing the Microsoft Azure Stack </vt:lpstr>
      <vt:lpstr>Enabling  DevOps Practices</vt:lpstr>
      <vt:lpstr>PowerPoint Presentation</vt:lpstr>
      <vt:lpstr>PowerPoint Presentation</vt:lpstr>
      <vt:lpstr>PowerPoint Presentation</vt:lpstr>
      <vt:lpstr>PowerPoint Presentation</vt:lpstr>
      <vt:lpstr>Continuous Integration</vt:lpstr>
      <vt:lpstr>Automated Testing </vt:lpstr>
      <vt:lpstr>PowerPoint Presentation</vt:lpstr>
      <vt:lpstr>PowerPoint Presentation</vt:lpstr>
      <vt:lpstr>Continuous Deployment</vt:lpstr>
      <vt:lpstr>Release Management</vt:lpstr>
      <vt:lpstr>PowerPoint Presentation</vt:lpstr>
      <vt:lpstr>Infrastructure as Code</vt:lpstr>
      <vt:lpstr>Architecture Decisions</vt:lpstr>
      <vt:lpstr>Azure Programmatic Interfaces</vt:lpstr>
      <vt:lpstr>PowerPoint Presentation</vt:lpstr>
      <vt:lpstr>Load Testing and Auto Scale </vt:lpstr>
      <vt:lpstr>PowerPoint Presentation</vt:lpstr>
      <vt:lpstr>PowerPoint Presentation</vt:lpstr>
      <vt:lpstr>Availability Monitoring</vt:lpstr>
      <vt:lpstr>Application Performance Monitoring</vt:lpstr>
      <vt:lpstr>Automated Recovery</vt:lpstr>
      <vt:lpstr>Automated Recovery</vt:lpstr>
      <vt:lpstr>PowerPoint Presentation</vt:lpstr>
      <vt:lpstr>Configuration Management</vt:lpstr>
      <vt:lpstr>Automated environment de-provisioning</vt:lpstr>
      <vt:lpstr>Hypothesis Driven Development</vt:lpstr>
      <vt:lpstr>Testing in Production</vt:lpstr>
      <vt:lpstr>User Telemetry</vt:lpstr>
      <vt:lpstr>Fault Injection</vt:lpstr>
      <vt:lpstr>Hackathon  details</vt:lpstr>
      <vt:lpstr>How the Hackathon will work?</vt:lpstr>
      <vt:lpstr>How will your team be Evaluated?</vt:lpstr>
      <vt:lpstr>Let’s form our teams!</vt:lpstr>
      <vt:lpstr>Start Hacking: Account Information</vt:lpstr>
      <vt:lpstr>Sample Applications</vt:lpstr>
      <vt:lpstr>Free Resources for DevOps Practices</vt:lpstr>
      <vt:lpstr>PowerPoint Presentation</vt:lpstr>
      <vt:lpstr>The first way (systems thinking)</vt:lpstr>
      <vt:lpstr>The second way (feedback loops)</vt:lpstr>
      <vt:lpstr>The third way (experimentation) </vt:lpstr>
      <vt:lpstr>How DevOps can help</vt:lpstr>
      <vt:lpstr>How Microsoft Does DevOps</vt:lpstr>
      <vt:lpstr>PowerPoint Presentation</vt:lpstr>
    </vt:vector>
  </TitlesOfParts>
  <Manager>Ron Sasaki</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One Marketing Template</dc:title>
  <dc:subject>One Marketing PowerPoint template</dc:subject>
  <dc:creator>Hannah Arusell</dc:creator>
  <cp:keywords>Marketing, Brand Guidelines, Branding, Visual Identity, grid, template</cp:keywords>
  <dc:description>Template: Aliciat_x000d_
Formatting:  _x000d_
Audience Type: Internal</dc:description>
  <cp:lastModifiedBy>Jef King</cp:lastModifiedBy>
  <cp:revision>246</cp:revision>
  <cp:lastPrinted>2013-11-19T17:55:51Z</cp:lastPrinted>
  <dcterms:created xsi:type="dcterms:W3CDTF">2013-11-15T22:17:08Z</dcterms:created>
  <dcterms:modified xsi:type="dcterms:W3CDTF">2015-12-10T16:21:52Z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0x0101008CC0CEF691B24F459EBD8C71CBDA3113</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_dlc_DocIdItemGuid">
    <vt:lpwstr>4495f2bc-3079-438b-9d64-fbc54ff86f41</vt:lpwstr>
  </property>
</Properties>
</file>